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 id="2147493513" r:id="rId5"/>
  </p:sldMasterIdLst>
  <p:notesMasterIdLst>
    <p:notesMasterId r:id="rId25"/>
  </p:notesMasterIdLst>
  <p:handoutMasterIdLst>
    <p:handoutMasterId r:id="rId26"/>
  </p:handoutMasterIdLst>
  <p:sldIdLst>
    <p:sldId id="1032" r:id="rId6"/>
    <p:sldId id="1034" r:id="rId7"/>
    <p:sldId id="482" r:id="rId8"/>
    <p:sldId id="1025" r:id="rId9"/>
    <p:sldId id="268" r:id="rId10"/>
    <p:sldId id="933" r:id="rId11"/>
    <p:sldId id="1033" r:id="rId12"/>
    <p:sldId id="1005" r:id="rId13"/>
    <p:sldId id="1006" r:id="rId14"/>
    <p:sldId id="1007" r:id="rId15"/>
    <p:sldId id="1008" r:id="rId16"/>
    <p:sldId id="1013" r:id="rId17"/>
    <p:sldId id="1015" r:id="rId18"/>
    <p:sldId id="947" r:id="rId19"/>
    <p:sldId id="948" r:id="rId20"/>
    <p:sldId id="951" r:id="rId21"/>
    <p:sldId id="939" r:id="rId22"/>
    <p:sldId id="1018" r:id="rId23"/>
    <p:sldId id="419" r:id="rId24"/>
  </p:sldIdLst>
  <p:sldSz cx="12192000" cy="6858000"/>
  <p:notesSz cx="6858000" cy="9144000"/>
  <p:defaultTex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8" userDrawn="1">
          <p15:clr>
            <a:srgbClr val="A4A3A4"/>
          </p15:clr>
        </p15:guide>
        <p15:guide id="2" orient="horz" pos="723" userDrawn="1">
          <p15:clr>
            <a:srgbClr val="A4A3A4"/>
          </p15:clr>
        </p15:guide>
        <p15:guide id="3" orient="horz" pos="4129" userDrawn="1">
          <p15:clr>
            <a:srgbClr val="A4A3A4"/>
          </p15:clr>
        </p15:guide>
        <p15:guide id="4" orient="horz" pos="2160" userDrawn="1">
          <p15:clr>
            <a:srgbClr val="A4A3A4"/>
          </p15:clr>
        </p15:guide>
        <p15:guide id="5" pos="3840" userDrawn="1">
          <p15:clr>
            <a:srgbClr val="A4A3A4"/>
          </p15:clr>
        </p15:guide>
        <p15:guide id="6" pos="376" userDrawn="1">
          <p15:clr>
            <a:srgbClr val="A4A3A4"/>
          </p15:clr>
        </p15:guide>
        <p15:guide id="7" pos="62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61861"/>
    <a:srgbClr val="00698F"/>
    <a:srgbClr val="A1A8CF"/>
    <a:srgbClr val="004872"/>
    <a:srgbClr val="CF0B2B"/>
    <a:srgbClr val="69727B"/>
    <a:srgbClr val="57197C"/>
    <a:srgbClr val="61A729"/>
    <a:srgbClr val="C88D00"/>
    <a:srgbClr val="C35B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70" autoAdjust="0"/>
    <p:restoredTop sz="95646" autoAdjust="0"/>
  </p:normalViewPr>
  <p:slideViewPr>
    <p:cSldViewPr snapToGrid="0" snapToObjects="1">
      <p:cViewPr varScale="1">
        <p:scale>
          <a:sx n="122" d="100"/>
          <a:sy n="122" d="100"/>
        </p:scale>
        <p:origin x="432" y="200"/>
      </p:cViewPr>
      <p:guideLst>
        <p:guide orient="horz" pos="628"/>
        <p:guide orient="horz" pos="723"/>
        <p:guide orient="horz" pos="4129"/>
        <p:guide orient="horz" pos="2160"/>
        <p:guide pos="3840"/>
        <p:guide pos="376"/>
        <p:guide pos="6247"/>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43" d="100"/>
        <a:sy n="4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90305829101996393"/>
          <c:h val="0.91665522699792845"/>
        </c:manualLayout>
      </c:layout>
      <c:doughnutChart>
        <c:varyColors val="1"/>
        <c:ser>
          <c:idx val="0"/>
          <c:order val="0"/>
          <c:tx>
            <c:strRef>
              <c:f>Sheet1!$B$1</c:f>
              <c:strCache>
                <c:ptCount val="1"/>
                <c:pt idx="0">
                  <c:v>2023</c:v>
                </c:pt>
              </c:strCache>
            </c:strRef>
          </c:tx>
          <c:spPr>
            <a:ln w="19050">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chemeClr val="accent3"/>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D848-87CF-E28F03A37CF1}"/>
                </c:ext>
              </c:extLst>
            </c:dLbl>
            <c:spPr>
              <a:noFill/>
              <a:ln>
                <a:noFill/>
              </a:ln>
              <a:effectLst/>
            </c:spPr>
            <c:txPr>
              <a:bodyPr rot="0" spcFirstLastPara="1" vertOverflow="ellipsis" vert="horz" wrap="non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Relevant, holding steady</c:v>
                </c:pt>
                <c:pt idx="1">
                  <c:v>Relevant, changing rapidly</c:v>
                </c:pt>
                <c:pt idx="2">
                  <c:v>Diminishing/Unsure</c:v>
                </c:pt>
              </c:strCache>
            </c:strRef>
          </c:cat>
          <c:val>
            <c:numRef>
              <c:f>Sheet1!$B$2:$B$4</c:f>
              <c:numCache>
                <c:formatCode>0%</c:formatCode>
                <c:ptCount val="3"/>
                <c:pt idx="0">
                  <c:v>0.38</c:v>
                </c:pt>
                <c:pt idx="1">
                  <c:v>0.52</c:v>
                </c:pt>
                <c:pt idx="2">
                  <c:v>0.1</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1"/>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88337364561205822"/>
          <c:h val="0.88300411423808356"/>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Lbls>
            <c:dLbl>
              <c:idx val="3"/>
              <c:layout>
                <c:manualLayout>
                  <c:x val="-0.12795047518373021"/>
                  <c:y val="0.1049410881285652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1829071804938683E-2"/>
                      <c:h val="8.8429392903926998E-2"/>
                    </c:manualLayout>
                  </c15:layout>
                </c:ext>
                <c:ext xmlns:c16="http://schemas.microsoft.com/office/drawing/2014/chart" uri="{C3380CC4-5D6E-409C-BE32-E72D297353CC}">
                  <c16:uniqueId val="{00000007-39B5-D848-87CF-E28F03A37CF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4"/>
                <c:pt idx="0">
                  <c:v>High</c:v>
                </c:pt>
                <c:pt idx="1">
                  <c:v>Moderate</c:v>
                </c:pt>
                <c:pt idx="2">
                  <c:v>Cautious</c:v>
                </c:pt>
                <c:pt idx="3">
                  <c:v>Not sure</c:v>
                </c:pt>
              </c:strCache>
            </c:strRef>
          </c:cat>
          <c:val>
            <c:numRef>
              <c:f>Sheet1!$B$2:$B$5</c:f>
              <c:numCache>
                <c:formatCode>0%</c:formatCode>
                <c:ptCount val="4"/>
                <c:pt idx="0">
                  <c:v>0.32</c:v>
                </c:pt>
                <c:pt idx="1">
                  <c:v>0.44</c:v>
                </c:pt>
                <c:pt idx="2">
                  <c:v>0.19</c:v>
                </c:pt>
                <c:pt idx="3">
                  <c:v>0.05</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1"/>
        </c:dLbls>
        <c:firstSliceAng val="235"/>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63813812525211"/>
          <c:y val="0"/>
          <c:w val="0.54687068979257059"/>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Outsourcing</c:v>
                </c:pt>
                <c:pt idx="1">
                  <c:v>Leasing/renting</c:v>
                </c:pt>
                <c:pt idx="2">
                  <c:v>Angel investors</c:v>
                </c:pt>
                <c:pt idx="3">
                  <c:v>Revolving lines of credit</c:v>
                </c:pt>
                <c:pt idx="4">
                  <c:v>Business loans</c:v>
                </c:pt>
                <c:pt idx="5">
                  <c:v>Venture capital funding</c:v>
                </c:pt>
                <c:pt idx="6">
                  <c:v>Cash</c:v>
                </c:pt>
                <c:pt idx="7">
                  <c:v>Owner investment</c:v>
                </c:pt>
              </c:strCache>
            </c:strRef>
          </c:cat>
          <c:val>
            <c:numRef>
              <c:f>Sheet1!$B$2:$B$9</c:f>
              <c:numCache>
                <c:formatCode>0%</c:formatCode>
                <c:ptCount val="8"/>
                <c:pt idx="0">
                  <c:v>0.2</c:v>
                </c:pt>
                <c:pt idx="1">
                  <c:v>0.22</c:v>
                </c:pt>
                <c:pt idx="2">
                  <c:v>0.26</c:v>
                </c:pt>
                <c:pt idx="3">
                  <c:v>0.26</c:v>
                </c:pt>
                <c:pt idx="4">
                  <c:v>0.31</c:v>
                </c:pt>
                <c:pt idx="5">
                  <c:v>0.33</c:v>
                </c:pt>
                <c:pt idx="6">
                  <c:v>0.37</c:v>
                </c:pt>
                <c:pt idx="7">
                  <c:v>0.44</c:v>
                </c:pt>
              </c:numCache>
            </c:numRef>
          </c:val>
          <c:extLst>
            <c:ext xmlns:c16="http://schemas.microsoft.com/office/drawing/2014/chart" uri="{C3380CC4-5D6E-409C-BE32-E72D297353CC}">
              <c16:uniqueId val="{00000000-E5A4-BC46-BD31-9225E9EC9300}"/>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44"/>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4750501640626"/>
          <c:y val="0"/>
          <c:w val="0.82289210199667562"/>
          <c:h val="1"/>
        </c:manualLayout>
      </c:layout>
      <c:barChart>
        <c:barDir val="bar"/>
        <c:grouping val="clustered"/>
        <c:varyColors val="0"/>
        <c:ser>
          <c:idx val="0"/>
          <c:order val="0"/>
          <c:tx>
            <c:strRef>
              <c:f>Sheet1!$B$1</c:f>
              <c:strCache>
                <c:ptCount val="1"/>
                <c:pt idx="0">
                  <c:v>2023</c:v>
                </c:pt>
              </c:strCache>
            </c:strRef>
          </c:tx>
          <c:spPr>
            <a:solidFill>
              <a:srgbClr val="5618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None</c:v>
                </c:pt>
                <c:pt idx="1">
                  <c:v>1 to 4</c:v>
                </c:pt>
                <c:pt idx="2">
                  <c:v>5 to 9</c:v>
                </c:pt>
                <c:pt idx="3">
                  <c:v>10 to 14</c:v>
                </c:pt>
                <c:pt idx="4">
                  <c:v>15 to 19</c:v>
                </c:pt>
                <c:pt idx="5">
                  <c:v>20 or more</c:v>
                </c:pt>
              </c:strCache>
            </c:strRef>
          </c:cat>
          <c:val>
            <c:numRef>
              <c:f>Sheet1!$B$2:$B$7</c:f>
              <c:numCache>
                <c:formatCode>0%</c:formatCode>
                <c:ptCount val="6"/>
                <c:pt idx="0">
                  <c:v>0.09</c:v>
                </c:pt>
                <c:pt idx="1">
                  <c:v>0.22</c:v>
                </c:pt>
                <c:pt idx="2">
                  <c:v>0.2</c:v>
                </c:pt>
                <c:pt idx="3">
                  <c:v>0.17</c:v>
                </c:pt>
                <c:pt idx="4">
                  <c:v>0.14000000000000001</c:v>
                </c:pt>
                <c:pt idx="5">
                  <c:v>0.1</c:v>
                </c:pt>
              </c:numCache>
            </c:numRef>
          </c:val>
          <c:extLst>
            <c:ext xmlns:c16="http://schemas.microsoft.com/office/drawing/2014/chart" uri="{C3380CC4-5D6E-409C-BE32-E72D297353CC}">
              <c16:uniqueId val="{00000000-C34F-D845-B821-A5F56E61E606}"/>
            </c:ext>
          </c:extLst>
        </c:ser>
        <c:ser>
          <c:idx val="1"/>
          <c:order val="1"/>
          <c:tx>
            <c:strRef>
              <c:f>Sheet1!$C$1</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None</c:v>
                </c:pt>
                <c:pt idx="1">
                  <c:v>1 to 4</c:v>
                </c:pt>
                <c:pt idx="2">
                  <c:v>5 to 9</c:v>
                </c:pt>
                <c:pt idx="3">
                  <c:v>10 to 14</c:v>
                </c:pt>
                <c:pt idx="4">
                  <c:v>15 to 19</c:v>
                </c:pt>
                <c:pt idx="5">
                  <c:v>20 or more</c:v>
                </c:pt>
              </c:strCache>
            </c:strRef>
          </c:cat>
          <c:val>
            <c:numRef>
              <c:f>Sheet1!$C$2:$C$7</c:f>
              <c:numCache>
                <c:formatCode>0%</c:formatCode>
                <c:ptCount val="6"/>
                <c:pt idx="0">
                  <c:v>0.12</c:v>
                </c:pt>
                <c:pt idx="1">
                  <c:v>0.21</c:v>
                </c:pt>
                <c:pt idx="2">
                  <c:v>0.23</c:v>
                </c:pt>
                <c:pt idx="3">
                  <c:v>0.16</c:v>
                </c:pt>
                <c:pt idx="4">
                  <c:v>0.11</c:v>
                </c:pt>
                <c:pt idx="5">
                  <c:v>0.08</c:v>
                </c:pt>
              </c:numCache>
            </c:numRef>
          </c:val>
          <c:extLst>
            <c:ext xmlns:c16="http://schemas.microsoft.com/office/drawing/2014/chart" uri="{C3380CC4-5D6E-409C-BE32-E72D297353CC}">
              <c16:uniqueId val="{00000000-5AE5-9642-A2C6-E8E0AECC726F}"/>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25"/>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62989007340296E-2"/>
          <c:y val="3.856130422683407E-2"/>
          <c:w val="0.82308719420365462"/>
          <c:h val="0.8811844032280669"/>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Pt>
            <c:idx val="4"/>
            <c:bubble3D val="0"/>
            <c:spPr>
              <a:solidFill>
                <a:schemeClr val="bg2"/>
              </a:solidFill>
              <a:ln w="19050">
                <a:solidFill>
                  <a:schemeClr val="bg1"/>
                </a:solidFill>
              </a:ln>
              <a:effectLst/>
            </c:spPr>
            <c:extLst>
              <c:ext xmlns:c16="http://schemas.microsoft.com/office/drawing/2014/chart" uri="{C3380CC4-5D6E-409C-BE32-E72D297353CC}">
                <c16:uniqueId val="{00000008-6003-324E-8145-6EF391F7A39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D848-87CF-E28F03A37CF1}"/>
                </c:ext>
              </c:extLst>
            </c:dLbl>
            <c:dLbl>
              <c:idx val="3"/>
              <c:layout>
                <c:manualLayout>
                  <c:x val="-0.12982618077591046"/>
                  <c:y val="0.12575976737673661"/>
                </c:manualLayout>
              </c:layout>
              <c:spPr>
                <a:noFill/>
                <a:ln>
                  <a:noFill/>
                </a:ln>
                <a:effectLst/>
              </c:spPr>
              <c:txPr>
                <a:bodyPr rot="0" spcFirstLastPara="1" vertOverflow="ellipsis" vert="horz" wrap="non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39B5-D848-87CF-E28F03A37CF1}"/>
                </c:ext>
              </c:extLst>
            </c:dLbl>
            <c:dLbl>
              <c:idx val="4"/>
              <c:layout>
                <c:manualLayout>
                  <c:x val="-6.0240249498985559E-3"/>
                  <c:y val="0.13849640569807051"/>
                </c:manualLayout>
              </c:layout>
              <c:spPr>
                <a:noFill/>
                <a:ln>
                  <a:noFill/>
                </a:ln>
                <a:effectLst/>
              </c:spPr>
              <c:txPr>
                <a:bodyPr rot="0" spcFirstLastPara="1" vertOverflow="ellipsis" vert="horz" wrap="non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8-6003-324E-8145-6EF391F7A391}"/>
                </c:ext>
              </c:extLst>
            </c:dLbl>
            <c:spPr>
              <a:noFill/>
              <a:ln>
                <a:noFill/>
              </a:ln>
              <a:effectLst/>
            </c:spPr>
            <c:txPr>
              <a:bodyPr rot="0" spcFirstLastPara="1" vertOverflow="ellipsis" vert="horz" wrap="non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Very satisfied</c:v>
                </c:pt>
                <c:pt idx="1">
                  <c:v>Satisfied</c:v>
                </c:pt>
                <c:pt idx="2">
                  <c:v>Somewhat satisfied/dissatisfied</c:v>
                </c:pt>
                <c:pt idx="3">
                  <c:v>Dissatisfied</c:v>
                </c:pt>
              </c:strCache>
            </c:strRef>
          </c:cat>
          <c:val>
            <c:numRef>
              <c:f>Sheet1!$B$2:$B$5</c:f>
              <c:numCache>
                <c:formatCode>0%</c:formatCode>
                <c:ptCount val="4"/>
                <c:pt idx="0">
                  <c:v>0.36</c:v>
                </c:pt>
                <c:pt idx="1">
                  <c:v>0.5</c:v>
                </c:pt>
                <c:pt idx="2">
                  <c:v>0.11</c:v>
                </c:pt>
                <c:pt idx="3">
                  <c:v>0.03</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0"/>
        </c:dLbls>
        <c:firstSliceAng val="23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75001482289606E-2"/>
          <c:y val="3.5336690317220761E-2"/>
          <c:w val="0.8200751817287053"/>
          <c:h val="0.87795978931845364"/>
        </c:manualLayout>
      </c:layout>
      <c:doughnutChart>
        <c:varyColors val="1"/>
        <c:ser>
          <c:idx val="0"/>
          <c:order val="0"/>
          <c:tx>
            <c:strRef>
              <c:f>Sheet1!$B$1</c:f>
              <c:strCache>
                <c:ptCount val="1"/>
                <c:pt idx="0">
                  <c:v>2023</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950A-C64D-9AAC-C3ADFE686787}"/>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950A-C64D-9AAC-C3ADFE686787}"/>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950A-C64D-9AAC-C3ADFE686787}"/>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950A-C64D-9AAC-C3ADFE686787}"/>
              </c:ext>
            </c:extLst>
          </c:dPt>
          <c:dPt>
            <c:idx val="4"/>
            <c:bubble3D val="0"/>
            <c:spPr>
              <a:solidFill>
                <a:schemeClr val="bg2"/>
              </a:solidFill>
              <a:ln w="19050">
                <a:solidFill>
                  <a:schemeClr val="bg1"/>
                </a:solidFill>
              </a:ln>
              <a:effectLst/>
            </c:spPr>
            <c:extLst>
              <c:ext xmlns:c16="http://schemas.microsoft.com/office/drawing/2014/chart" uri="{C3380CC4-5D6E-409C-BE32-E72D297353CC}">
                <c16:uniqueId val="{00000008-CC43-A74E-88A3-A7237A443C74}"/>
              </c:ext>
            </c:extLst>
          </c:dPt>
          <c:dLbls>
            <c:dLbl>
              <c:idx val="3"/>
              <c:layout>
                <c:manualLayout>
                  <c:x val="1.1826536541403313E-2"/>
                  <c:y val="6.85293932444580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0A-C64D-9AAC-C3ADFE686787}"/>
                </c:ext>
              </c:extLst>
            </c:dLbl>
            <c:dLbl>
              <c:idx val="4"/>
              <c:layout>
                <c:manualLayout>
                  <c:x val="-9.0360374248479175E-3"/>
                  <c:y val="0.14294002522816035"/>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43-A74E-88A3-A7237A443C7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Very satisfied</c:v>
                </c:pt>
                <c:pt idx="1">
                  <c:v>Satisfied</c:v>
                </c:pt>
                <c:pt idx="2">
                  <c:v>Somewhat satisfied/dissatisfied</c:v>
                </c:pt>
                <c:pt idx="3">
                  <c:v>Dissatisfied</c:v>
                </c:pt>
              </c:strCache>
            </c:strRef>
          </c:cat>
          <c:val>
            <c:numRef>
              <c:f>Sheet1!$B$2:$B$5</c:f>
              <c:numCache>
                <c:formatCode>0%</c:formatCode>
                <c:ptCount val="4"/>
                <c:pt idx="0">
                  <c:v>0.22</c:v>
                </c:pt>
                <c:pt idx="1">
                  <c:v>0.4</c:v>
                </c:pt>
                <c:pt idx="2">
                  <c:v>0.3</c:v>
                </c:pt>
                <c:pt idx="3">
                  <c:v>7.0000000000000007E-2</c:v>
                </c:pt>
              </c:numCache>
            </c:numRef>
          </c:val>
          <c:extLst>
            <c:ext xmlns:c16="http://schemas.microsoft.com/office/drawing/2014/chart" uri="{C3380CC4-5D6E-409C-BE32-E72D297353CC}">
              <c16:uniqueId val="{00000008-950A-C64D-9AAC-C3ADFE686787}"/>
            </c:ext>
          </c:extLst>
        </c:ser>
        <c:dLbls>
          <c:showLegendKey val="0"/>
          <c:showVal val="0"/>
          <c:showCatName val="0"/>
          <c:showSerName val="0"/>
          <c:showPercent val="0"/>
          <c:showBubbleSize val="0"/>
          <c:showLeaderLines val="0"/>
        </c:dLbls>
        <c:firstSliceAng val="246"/>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903534948467192"/>
          <c:y val="0"/>
          <c:w val="0.4441424631117567"/>
          <c:h val="1"/>
        </c:manualLayout>
      </c:layout>
      <c:barChart>
        <c:barDir val="bar"/>
        <c:grouping val="clustered"/>
        <c:varyColors val="0"/>
        <c:ser>
          <c:idx val="0"/>
          <c:order val="0"/>
          <c:tx>
            <c:strRef>
              <c:f>Sheet1!$B$1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Looking to sell business</c:v>
                </c:pt>
                <c:pt idx="1">
                  <c:v>Vendor viability in question</c:v>
                </c:pt>
                <c:pt idx="2">
                  <c:v>Relationships no longer relevant</c:v>
                </c:pt>
                <c:pt idx="3">
                  <c:v>Poor partner experience</c:v>
                </c:pt>
                <c:pt idx="4">
                  <c:v>Looking to enter new markets</c:v>
                </c:pt>
                <c:pt idx="5">
                  <c:v>Shifting to solutions/consulting</c:v>
                </c:pt>
                <c:pt idx="6">
                  <c:v>Selling more of our own brand</c:v>
                </c:pt>
                <c:pt idx="7">
                  <c:v>Business model is changing</c:v>
                </c:pt>
                <c:pt idx="8">
                  <c:v>Looking for better profitability</c:v>
                </c:pt>
              </c:strCache>
            </c:strRef>
          </c:cat>
          <c:val>
            <c:numRef>
              <c:f>Sheet1!$B$2:$B$10</c:f>
              <c:numCache>
                <c:formatCode>0%</c:formatCode>
                <c:ptCount val="9"/>
                <c:pt idx="0">
                  <c:v>0.15</c:v>
                </c:pt>
                <c:pt idx="1">
                  <c:v>0.17</c:v>
                </c:pt>
                <c:pt idx="2">
                  <c:v>0.19</c:v>
                </c:pt>
                <c:pt idx="3">
                  <c:v>0.2</c:v>
                </c:pt>
                <c:pt idx="4">
                  <c:v>0.22</c:v>
                </c:pt>
                <c:pt idx="5">
                  <c:v>0.24</c:v>
                </c:pt>
                <c:pt idx="6">
                  <c:v>0.25</c:v>
                </c:pt>
                <c:pt idx="7">
                  <c:v>0.33</c:v>
                </c:pt>
                <c:pt idx="8">
                  <c:v>0.34</c:v>
                </c:pt>
              </c:numCache>
            </c:numRef>
          </c:val>
          <c:extLst>
            <c:ext xmlns:c16="http://schemas.microsoft.com/office/drawing/2014/chart" uri="{C3380CC4-5D6E-409C-BE32-E72D297353CC}">
              <c16:uniqueId val="{00000000-051B-D74C-9738-756188527A97}"/>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36"/>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67417235411586"/>
          <c:y val="0"/>
          <c:w val="0.51332582764588408"/>
          <c:h val="0.95107629876677824"/>
        </c:manualLayout>
      </c:layout>
      <c:barChart>
        <c:barDir val="bar"/>
        <c:grouping val="clustered"/>
        <c:varyColors val="0"/>
        <c:ser>
          <c:idx val="0"/>
          <c:order val="0"/>
          <c:tx>
            <c:strRef>
              <c:f>Sheet1!$B$1</c:f>
              <c:strCache>
                <c:ptCount val="1"/>
                <c:pt idx="0">
                  <c:v>Column1</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Retailers</c:v>
                </c:pt>
                <c:pt idx="1">
                  <c:v>Non-traditional players</c:v>
                </c:pt>
                <c:pt idx="2">
                  <c:v>Vendors going direct</c:v>
                </c:pt>
                <c:pt idx="3">
                  <c:v>Channel firms of all business models</c:v>
                </c:pt>
                <c:pt idx="4">
                  <c:v>Online marketplaces</c:v>
                </c:pt>
                <c:pt idx="5">
                  <c:v>Other channel firms like mine</c:v>
                </c:pt>
              </c:strCache>
            </c:strRef>
          </c:cat>
          <c:val>
            <c:numRef>
              <c:f>Sheet1!$B$2:$B$7</c:f>
              <c:numCache>
                <c:formatCode>0%</c:formatCode>
                <c:ptCount val="6"/>
                <c:pt idx="0">
                  <c:v>0.16</c:v>
                </c:pt>
                <c:pt idx="1">
                  <c:v>0.26</c:v>
                </c:pt>
                <c:pt idx="2">
                  <c:v>0.3</c:v>
                </c:pt>
                <c:pt idx="3">
                  <c:v>0.34</c:v>
                </c:pt>
                <c:pt idx="4">
                  <c:v>0.39</c:v>
                </c:pt>
                <c:pt idx="5">
                  <c:v>0.47</c:v>
                </c:pt>
              </c:numCache>
            </c:numRef>
          </c:val>
          <c:extLst>
            <c:ext xmlns:c16="http://schemas.microsoft.com/office/drawing/2014/chart" uri="{C3380CC4-5D6E-409C-BE32-E72D297353CC}">
              <c16:uniqueId val="{00000000-7672-7F45-9A92-BD1A46026132}"/>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49"/>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75311679790026"/>
          <c:y val="0"/>
          <c:w val="0.54024688320209979"/>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Disaster recovery/business continuity services</c:v>
                </c:pt>
                <c:pt idx="1">
                  <c:v>Unified Communications as a Service/telecom</c:v>
                </c:pt>
                <c:pt idx="2">
                  <c:v>Help desk services</c:v>
                </c:pt>
                <c:pt idx="3">
                  <c:v>Storage, backup services</c:v>
                </c:pt>
                <c:pt idx="4">
                  <c:v>Hardware as a Service management</c:v>
                </c:pt>
                <c:pt idx="5">
                  <c:v>Cybersecurity services</c:v>
                </c:pt>
                <c:pt idx="6">
                  <c:v>Cyberinsurance policies and consulting</c:v>
                </c:pt>
                <c:pt idx="7">
                  <c:v>AI solutions/automation</c:v>
                </c:pt>
                <c:pt idx="8">
                  <c:v>Data analytics/FinOps</c:v>
                </c:pt>
                <c:pt idx="9">
                  <c:v>Remote network monitoring and management</c:v>
                </c:pt>
                <c:pt idx="10">
                  <c:v>Software as a service/cloud-based subscriptions</c:v>
                </c:pt>
              </c:strCache>
            </c:strRef>
          </c:cat>
          <c:val>
            <c:numRef>
              <c:f>Sheet1!$B$2:$B$12</c:f>
              <c:numCache>
                <c:formatCode>0%</c:formatCode>
                <c:ptCount val="11"/>
                <c:pt idx="0">
                  <c:v>0.19</c:v>
                </c:pt>
                <c:pt idx="1">
                  <c:v>0.21</c:v>
                </c:pt>
                <c:pt idx="2">
                  <c:v>0.22</c:v>
                </c:pt>
                <c:pt idx="3">
                  <c:v>0.3</c:v>
                </c:pt>
                <c:pt idx="4">
                  <c:v>0.31</c:v>
                </c:pt>
                <c:pt idx="5">
                  <c:v>0.33</c:v>
                </c:pt>
                <c:pt idx="6">
                  <c:v>0.36</c:v>
                </c:pt>
                <c:pt idx="7">
                  <c:v>0.36</c:v>
                </c:pt>
                <c:pt idx="8">
                  <c:v>0.37</c:v>
                </c:pt>
                <c:pt idx="9">
                  <c:v>0.37</c:v>
                </c:pt>
                <c:pt idx="10">
                  <c:v>0.49</c:v>
                </c:pt>
              </c:numCache>
            </c:numRef>
          </c:val>
          <c:extLst>
            <c:ext xmlns:c16="http://schemas.microsoft.com/office/drawing/2014/chart" uri="{C3380CC4-5D6E-409C-BE32-E72D297353CC}">
              <c16:uniqueId val="{00000000-C34F-D845-B821-A5F56E61E606}"/>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56000000000000005"/>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29941309419654"/>
          <c:y val="0"/>
          <c:w val="0.5877005869058034"/>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Resource/employee utilization metrics</c:v>
                </c:pt>
                <c:pt idx="1">
                  <c:v>Continuous improvement metrics</c:v>
                </c:pt>
                <c:pt idx="2">
                  <c:v>Adherence to service level agreement terms</c:v>
                </c:pt>
                <c:pt idx="3">
                  <c:v>Security and compliance KPIs</c:v>
                </c:pt>
                <c:pt idx="4">
                  <c:v>Core performance metrics</c:v>
                </c:pt>
                <c:pt idx="5">
                  <c:v>Customer satisfaction metrics</c:v>
                </c:pt>
              </c:strCache>
            </c:strRef>
          </c:cat>
          <c:val>
            <c:numRef>
              <c:f>Sheet1!$B$2:$B$7</c:f>
              <c:numCache>
                <c:formatCode>0%</c:formatCode>
                <c:ptCount val="6"/>
                <c:pt idx="0">
                  <c:v>0.26</c:v>
                </c:pt>
                <c:pt idx="1">
                  <c:v>0.36</c:v>
                </c:pt>
                <c:pt idx="2">
                  <c:v>0.37</c:v>
                </c:pt>
                <c:pt idx="3">
                  <c:v>0.43</c:v>
                </c:pt>
                <c:pt idx="4">
                  <c:v>0.47</c:v>
                </c:pt>
                <c:pt idx="5">
                  <c:v>0.53</c:v>
                </c:pt>
              </c:numCache>
            </c:numRef>
          </c:val>
          <c:extLst>
            <c:ext xmlns:c16="http://schemas.microsoft.com/office/drawing/2014/chart" uri="{C3380CC4-5D6E-409C-BE32-E72D297353CC}">
              <c16:uniqueId val="{00000000-C34F-D845-B821-A5F56E61E606}"/>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56999999999999995"/>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469645455866868E-2"/>
          <c:y val="2.4948128261539085E-2"/>
          <c:w val="0.90305829101996393"/>
          <c:h val="0.91665522699792845"/>
        </c:manualLayout>
      </c:layout>
      <c:doughnutChart>
        <c:varyColors val="1"/>
        <c:ser>
          <c:idx val="0"/>
          <c:order val="0"/>
          <c:tx>
            <c:strRef>
              <c:f>Sheet1!$B$1</c:f>
              <c:strCache>
                <c:ptCount val="1"/>
                <c:pt idx="0">
                  <c:v>2024</c:v>
                </c:pt>
              </c:strCache>
            </c:strRef>
          </c:tx>
          <c:spPr>
            <a:ln w="22225">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F59E-BD47-8F5C-3FF2709DD2C7}"/>
              </c:ext>
            </c:extLst>
          </c:dPt>
          <c:dPt>
            <c:idx val="1"/>
            <c:bubble3D val="0"/>
            <c:spPr>
              <a:solidFill>
                <a:srgbClr val="561861"/>
              </a:solidFill>
              <a:ln w="22225">
                <a:solidFill>
                  <a:schemeClr val="bg1"/>
                </a:solidFill>
              </a:ln>
              <a:effectLst/>
            </c:spPr>
            <c:extLst>
              <c:ext xmlns:c16="http://schemas.microsoft.com/office/drawing/2014/chart" uri="{C3380CC4-5D6E-409C-BE32-E72D297353CC}">
                <c16:uniqueId val="{00000003-F59E-BD47-8F5C-3FF2709DD2C7}"/>
              </c:ext>
            </c:extLst>
          </c:dPt>
          <c:dPt>
            <c:idx val="2"/>
            <c:bubble3D val="0"/>
            <c:spPr>
              <a:solidFill>
                <a:schemeClr val="accent5"/>
              </a:solidFill>
              <a:ln w="22225">
                <a:solidFill>
                  <a:schemeClr val="bg1"/>
                </a:solidFill>
              </a:ln>
              <a:effectLst/>
            </c:spPr>
            <c:extLst>
              <c:ext xmlns:c16="http://schemas.microsoft.com/office/drawing/2014/chart" uri="{C3380CC4-5D6E-409C-BE32-E72D297353CC}">
                <c16:uniqueId val="{00000005-F59E-BD47-8F5C-3FF2709DD2C7}"/>
              </c:ext>
            </c:extLst>
          </c:dPt>
          <c:dPt>
            <c:idx val="3"/>
            <c:bubble3D val="0"/>
            <c:spPr>
              <a:solidFill>
                <a:schemeClr val="tx2"/>
              </a:solidFill>
              <a:ln w="22225">
                <a:solidFill>
                  <a:schemeClr val="bg1"/>
                </a:solidFill>
              </a:ln>
              <a:effectLst/>
            </c:spPr>
            <c:extLst>
              <c:ext xmlns:c16="http://schemas.microsoft.com/office/drawing/2014/chart" uri="{C3380CC4-5D6E-409C-BE32-E72D297353CC}">
                <c16:uniqueId val="{00000007-F59E-BD47-8F5C-3FF2709DD2C7}"/>
              </c:ext>
            </c:extLst>
          </c:dPt>
          <c:dPt>
            <c:idx val="4"/>
            <c:bubble3D val="0"/>
            <c:spPr>
              <a:solidFill>
                <a:schemeClr val="accent2"/>
              </a:solidFill>
              <a:ln w="22225">
                <a:solidFill>
                  <a:schemeClr val="bg1"/>
                </a:solidFill>
              </a:ln>
              <a:effectLst/>
            </c:spPr>
            <c:extLst>
              <c:ext xmlns:c16="http://schemas.microsoft.com/office/drawing/2014/chart" uri="{C3380CC4-5D6E-409C-BE32-E72D297353CC}">
                <c16:uniqueId val="{00000009-F59E-BD47-8F5C-3FF2709DD2C7}"/>
              </c:ext>
            </c:extLst>
          </c:dPt>
          <c:dLbls>
            <c:dLbl>
              <c:idx val="3"/>
              <c:layout>
                <c:manualLayout>
                  <c:x val="-8.3602396922606903E-2"/>
                  <c:y val="0.1400638395690527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9E-BD47-8F5C-3FF2709DD2C7}"/>
                </c:ext>
              </c:extLst>
            </c:dLbl>
            <c:dLbl>
              <c:idx val="4"/>
              <c:layout>
                <c:manualLayout>
                  <c:x val="0"/>
                  <c:y val="0.1399094096726899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9E-BD47-8F5C-3FF2709DD2C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4"/>
                <c:pt idx="0">
                  <c:v>Where we want it</c:v>
                </c:pt>
                <c:pt idx="1">
                  <c:v>Close to where we want it</c:v>
                </c:pt>
                <c:pt idx="2">
                  <c:v>Needs improvement</c:v>
                </c:pt>
                <c:pt idx="3">
                  <c:v>Not close/don't know</c:v>
                </c:pt>
              </c:strCache>
            </c:strRef>
          </c:cat>
          <c:val>
            <c:numRef>
              <c:f>Sheet1!$B$2:$B$5</c:f>
              <c:numCache>
                <c:formatCode>0%</c:formatCode>
                <c:ptCount val="4"/>
                <c:pt idx="0">
                  <c:v>0.33</c:v>
                </c:pt>
                <c:pt idx="1">
                  <c:v>0.4</c:v>
                </c:pt>
                <c:pt idx="2">
                  <c:v>0.23</c:v>
                </c:pt>
                <c:pt idx="3">
                  <c:v>0.03</c:v>
                </c:pt>
              </c:numCache>
            </c:numRef>
          </c:val>
          <c:extLst>
            <c:ext xmlns:c16="http://schemas.microsoft.com/office/drawing/2014/chart" uri="{C3380CC4-5D6E-409C-BE32-E72D297353CC}">
              <c16:uniqueId val="{0000000A-F59E-BD47-8F5C-3FF2709DD2C7}"/>
            </c:ext>
          </c:extLst>
        </c:ser>
        <c:dLbls>
          <c:showLegendKey val="0"/>
          <c:showVal val="1"/>
          <c:showCatName val="0"/>
          <c:showSerName val="0"/>
          <c:showPercent val="0"/>
          <c:showBubbleSize val="0"/>
          <c:showLeaderLines val="1"/>
        </c:dLbls>
        <c:firstSliceAng val="216"/>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90305829101996393"/>
          <c:h val="0.91665522699792845"/>
        </c:manualLayout>
      </c:layout>
      <c:doughnutChart>
        <c:varyColors val="1"/>
        <c:ser>
          <c:idx val="0"/>
          <c:order val="0"/>
          <c:tx>
            <c:strRef>
              <c:f>Sheet1!$B$1</c:f>
              <c:strCache>
                <c:ptCount val="1"/>
                <c:pt idx="0">
                  <c:v>2021</c:v>
                </c:pt>
              </c:strCache>
            </c:strRef>
          </c:tx>
          <c:spPr>
            <a:ln w="19050">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1-950A-C64D-9AAC-C3ADFE686787}"/>
              </c:ext>
            </c:extLst>
          </c:dPt>
          <c:dPt>
            <c:idx val="1"/>
            <c:bubble3D val="0"/>
            <c:spPr>
              <a:solidFill>
                <a:schemeClr val="accent3"/>
              </a:solidFill>
              <a:ln w="19050">
                <a:solidFill>
                  <a:schemeClr val="bg1"/>
                </a:solidFill>
              </a:ln>
              <a:effectLst/>
            </c:spPr>
            <c:extLst>
              <c:ext xmlns:c16="http://schemas.microsoft.com/office/drawing/2014/chart" uri="{C3380CC4-5D6E-409C-BE32-E72D297353CC}">
                <c16:uniqueId val="{00000003-950A-C64D-9AAC-C3ADFE686787}"/>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950A-C64D-9AAC-C3ADFE686787}"/>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950A-C64D-9AAC-C3ADFE686787}"/>
              </c:ext>
            </c:extLst>
          </c:dPt>
          <c:dLbls>
            <c:dLbl>
              <c:idx val="3"/>
              <c:layout>
                <c:manualLayout>
                  <c:x val="-0.14178602810061081"/>
                  <c:y val="0.1181969841155352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0A-C64D-9AAC-C3ADFE68678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Relevant, holding steady</c:v>
                </c:pt>
                <c:pt idx="1">
                  <c:v>Relevant, changing rapidly</c:v>
                </c:pt>
                <c:pt idx="2">
                  <c:v>Diminishing/Unsure</c:v>
                </c:pt>
              </c:strCache>
            </c:strRef>
          </c:cat>
          <c:val>
            <c:numRef>
              <c:f>Sheet1!$B$2:$B$4</c:f>
              <c:numCache>
                <c:formatCode>0%</c:formatCode>
                <c:ptCount val="3"/>
                <c:pt idx="0">
                  <c:v>0.38</c:v>
                </c:pt>
                <c:pt idx="1">
                  <c:v>0.56000000000000005</c:v>
                </c:pt>
                <c:pt idx="2">
                  <c:v>0.06</c:v>
                </c:pt>
              </c:numCache>
            </c:numRef>
          </c:val>
          <c:extLst>
            <c:ext xmlns:c16="http://schemas.microsoft.com/office/drawing/2014/chart" uri="{C3380CC4-5D6E-409C-BE32-E72D297353CC}">
              <c16:uniqueId val="{00000008-950A-C64D-9AAC-C3ADFE686787}"/>
            </c:ext>
          </c:extLst>
        </c:ser>
        <c:dLbls>
          <c:showLegendKey val="0"/>
          <c:showVal val="0"/>
          <c:showCatName val="0"/>
          <c:showSerName val="0"/>
          <c:showPercent val="0"/>
          <c:showBubbleSize val="0"/>
          <c:showLeaderLines val="0"/>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86852786495519096"/>
          <c:h val="0.88051204755121049"/>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1-512D-D74B-883D-6AA44B21A990}"/>
              </c:ext>
            </c:extLst>
          </c:dPt>
          <c:dPt>
            <c:idx val="1"/>
            <c:bubble3D val="0"/>
            <c:spPr>
              <a:solidFill>
                <a:schemeClr val="accent3"/>
              </a:solidFill>
              <a:ln w="19050">
                <a:solidFill>
                  <a:schemeClr val="bg1"/>
                </a:solidFill>
              </a:ln>
              <a:effectLst/>
            </c:spPr>
            <c:extLst>
              <c:ext xmlns:c16="http://schemas.microsoft.com/office/drawing/2014/chart" uri="{C3380CC4-5D6E-409C-BE32-E72D297353CC}">
                <c16:uniqueId val="{00000003-512D-D74B-883D-6AA44B21A990}"/>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512D-D74B-883D-6AA44B21A990}"/>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512D-D74B-883D-6AA44B21A990}"/>
              </c:ext>
            </c:extLst>
          </c:dPt>
          <c:dLbls>
            <c:dLbl>
              <c:idx val="2"/>
              <c:delete val="1"/>
              <c:extLst>
                <c:ext xmlns:c15="http://schemas.microsoft.com/office/drawing/2012/chart" uri="{CE6537A1-D6FC-4f65-9D91-7224C49458BB}"/>
                <c:ext xmlns:c16="http://schemas.microsoft.com/office/drawing/2014/chart" uri="{C3380CC4-5D6E-409C-BE32-E72D297353CC}">
                  <c16:uniqueId val="{00000005-512D-D74B-883D-6AA44B21A99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Sheet1!$A$2:$A$4</c:f>
              <c:strCache>
                <c:ptCount val="3"/>
                <c:pt idx="0">
                  <c:v>Relevant, holding steady</c:v>
                </c:pt>
                <c:pt idx="1">
                  <c:v>Relevant, changing rapidly</c:v>
                </c:pt>
                <c:pt idx="2">
                  <c:v>Diminishing</c:v>
                </c:pt>
              </c:strCache>
            </c:strRef>
          </c:cat>
          <c:val>
            <c:numRef>
              <c:f>Sheet1!$B$2:$B$4</c:f>
              <c:numCache>
                <c:formatCode>0%</c:formatCode>
                <c:ptCount val="3"/>
                <c:pt idx="0">
                  <c:v>0.55000000000000004</c:v>
                </c:pt>
                <c:pt idx="1">
                  <c:v>0.43</c:v>
                </c:pt>
                <c:pt idx="2">
                  <c:v>0.02</c:v>
                </c:pt>
              </c:numCache>
            </c:numRef>
          </c:val>
          <c:extLst>
            <c:ext xmlns:c16="http://schemas.microsoft.com/office/drawing/2014/chart" uri="{C3380CC4-5D6E-409C-BE32-E72D297353CC}">
              <c16:uniqueId val="{00000008-512D-D74B-883D-6AA44B21A990}"/>
            </c:ext>
          </c:extLst>
        </c:ser>
        <c:dLbls>
          <c:showLegendKey val="0"/>
          <c:showVal val="0"/>
          <c:showCatName val="0"/>
          <c:showSerName val="0"/>
          <c:showPercent val="0"/>
          <c:showBubbleSize val="0"/>
          <c:showLeaderLines val="1"/>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18126640419935"/>
          <c:y val="0"/>
          <c:w val="0.49950021872265965"/>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 etc.</c:v>
                </c:pt>
                <c:pt idx="1">
                  <c:v>VAR/Reselling of IT hardware or software</c:v>
                </c:pt>
                <c:pt idx="2">
                  <c:v>Cybersecurity services</c:v>
                </c:pt>
                <c:pt idx="3">
                  <c:v>IT repair services or break/fix</c:v>
                </c:pt>
                <c:pt idx="4">
                  <c:v>Automation services</c:v>
                </c:pt>
                <c:pt idx="5">
                  <c:v>Managed services (infrastructure focus)</c:v>
                </c:pt>
                <c:pt idx="6">
                  <c:v>Digital marketing, marketing automation, etc.</c:v>
                </c:pt>
                <c:pt idx="7">
                  <c:v>Cloud services/digital transformation</c:v>
                </c:pt>
                <c:pt idx="8">
                  <c:v>Integration services</c:v>
                </c:pt>
                <c:pt idx="9">
                  <c:v>Managed services (full-service focus)</c:v>
                </c:pt>
                <c:pt idx="10">
                  <c:v>Data services</c:v>
                </c:pt>
                <c:pt idx="11">
                  <c:v>Software development services</c:v>
                </c:pt>
                <c:pt idx="12">
                  <c:v>General consulting services (IT or business)</c:v>
                </c:pt>
                <c:pt idx="13">
                  <c:v>IT solutions</c:v>
                </c:pt>
              </c:strCache>
            </c:strRef>
          </c:cat>
          <c:val>
            <c:numRef>
              <c:f>Sheet1!$B$2:$B$15</c:f>
              <c:numCache>
                <c:formatCode>0%</c:formatCode>
                <c:ptCount val="14"/>
                <c:pt idx="0">
                  <c:v>0.21</c:v>
                </c:pt>
                <c:pt idx="1">
                  <c:v>0.25</c:v>
                </c:pt>
                <c:pt idx="2">
                  <c:v>0.28000000000000003</c:v>
                </c:pt>
                <c:pt idx="3">
                  <c:v>0.3</c:v>
                </c:pt>
                <c:pt idx="4">
                  <c:v>0.3</c:v>
                </c:pt>
                <c:pt idx="5">
                  <c:v>0.33</c:v>
                </c:pt>
                <c:pt idx="6">
                  <c:v>0.37</c:v>
                </c:pt>
                <c:pt idx="7">
                  <c:v>0.38</c:v>
                </c:pt>
                <c:pt idx="8">
                  <c:v>0.4</c:v>
                </c:pt>
                <c:pt idx="9">
                  <c:v>0.4</c:v>
                </c:pt>
                <c:pt idx="10">
                  <c:v>0.43</c:v>
                </c:pt>
                <c:pt idx="11">
                  <c:v>0.47</c:v>
                </c:pt>
                <c:pt idx="12">
                  <c:v>0.57999999999999996</c:v>
                </c:pt>
                <c:pt idx="13">
                  <c:v>0.61</c:v>
                </c:pt>
              </c:numCache>
            </c:numRef>
          </c:val>
          <c:extLst>
            <c:ext xmlns:c16="http://schemas.microsoft.com/office/drawing/2014/chart" uri="{C3380CC4-5D6E-409C-BE32-E72D297353CC}">
              <c16:uniqueId val="{00000000-C34F-D845-B821-A5F56E61E606}"/>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67"/>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40025327082505"/>
          <c:y val="0"/>
          <c:w val="0.65529752244870343"/>
          <c:h val="0.931582769606073"/>
        </c:manualLayout>
      </c:layout>
      <c:barChart>
        <c:barDir val="bar"/>
        <c:grouping val="percentStacked"/>
        <c:varyColors val="0"/>
        <c:ser>
          <c:idx val="0"/>
          <c:order val="0"/>
          <c:tx>
            <c:strRef>
              <c:f>Sheet1!$B$1</c:f>
              <c:strCache>
                <c:ptCount val="1"/>
                <c:pt idx="0">
                  <c:v>Significant Increase</c:v>
                </c:pt>
              </c:strCache>
            </c:strRef>
          </c:tx>
          <c:spPr>
            <a:solidFill>
              <a:schemeClr val="accent3"/>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Sheet1!$B$2:$B$15</c:f>
              <c:numCache>
                <c:formatCode>0%</c:formatCode>
                <c:ptCount val="14"/>
                <c:pt idx="0">
                  <c:v>0.22</c:v>
                </c:pt>
                <c:pt idx="1">
                  <c:v>0.28000000000000003</c:v>
                </c:pt>
                <c:pt idx="2">
                  <c:v>0.28000000000000003</c:v>
                </c:pt>
                <c:pt idx="3">
                  <c:v>0.24</c:v>
                </c:pt>
                <c:pt idx="4">
                  <c:v>0.23</c:v>
                </c:pt>
                <c:pt idx="5">
                  <c:v>0.23</c:v>
                </c:pt>
                <c:pt idx="6">
                  <c:v>0.31</c:v>
                </c:pt>
                <c:pt idx="7">
                  <c:v>0.21</c:v>
                </c:pt>
                <c:pt idx="8">
                  <c:v>0.34</c:v>
                </c:pt>
                <c:pt idx="9">
                  <c:v>0.27</c:v>
                </c:pt>
                <c:pt idx="10">
                  <c:v>0.35</c:v>
                </c:pt>
                <c:pt idx="11">
                  <c:v>0.21</c:v>
                </c:pt>
                <c:pt idx="12">
                  <c:v>0.31</c:v>
                </c:pt>
                <c:pt idx="13">
                  <c:v>0.19</c:v>
                </c:pt>
              </c:numCache>
            </c:numRef>
          </c:val>
          <c:extLst>
            <c:ext xmlns:c16="http://schemas.microsoft.com/office/drawing/2014/chart" uri="{C3380CC4-5D6E-409C-BE32-E72D297353CC}">
              <c16:uniqueId val="{00000000-C34F-D845-B821-A5F56E61E606}"/>
            </c:ext>
          </c:extLst>
        </c:ser>
        <c:ser>
          <c:idx val="1"/>
          <c:order val="1"/>
          <c:tx>
            <c:strRef>
              <c:f>Sheet1!$C$1</c:f>
              <c:strCache>
                <c:ptCount val="1"/>
                <c:pt idx="0">
                  <c:v>Some Increase</c:v>
                </c:pt>
              </c:strCache>
            </c:strRef>
          </c:tx>
          <c:spPr>
            <a:solidFill>
              <a:srgbClr val="561861"/>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Sheet1!$C$2:$C$15</c:f>
              <c:numCache>
                <c:formatCode>0%</c:formatCode>
                <c:ptCount val="14"/>
                <c:pt idx="0">
                  <c:v>0.48</c:v>
                </c:pt>
                <c:pt idx="1">
                  <c:v>0.49</c:v>
                </c:pt>
                <c:pt idx="2">
                  <c:v>0.47</c:v>
                </c:pt>
                <c:pt idx="3">
                  <c:v>0.42</c:v>
                </c:pt>
                <c:pt idx="4">
                  <c:v>0.52</c:v>
                </c:pt>
                <c:pt idx="5">
                  <c:v>0.52</c:v>
                </c:pt>
                <c:pt idx="6">
                  <c:v>0.42</c:v>
                </c:pt>
                <c:pt idx="7">
                  <c:v>0.49</c:v>
                </c:pt>
                <c:pt idx="8">
                  <c:v>0.45</c:v>
                </c:pt>
                <c:pt idx="9">
                  <c:v>0.42</c:v>
                </c:pt>
                <c:pt idx="10">
                  <c:v>0.49</c:v>
                </c:pt>
                <c:pt idx="11">
                  <c:v>0.69</c:v>
                </c:pt>
                <c:pt idx="12">
                  <c:v>0.53</c:v>
                </c:pt>
                <c:pt idx="13">
                  <c:v>0.54</c:v>
                </c:pt>
              </c:numCache>
            </c:numRef>
          </c:val>
          <c:extLst>
            <c:ext xmlns:c16="http://schemas.microsoft.com/office/drawing/2014/chart" uri="{C3380CC4-5D6E-409C-BE32-E72D297353CC}">
              <c16:uniqueId val="{00000000-822C-6148-B352-230AD2746E25}"/>
            </c:ext>
          </c:extLst>
        </c:ser>
        <c:ser>
          <c:idx val="2"/>
          <c:order val="2"/>
          <c:tx>
            <c:strRef>
              <c:f>Sheet1!$D$1</c:f>
              <c:strCache>
                <c:ptCount val="1"/>
                <c:pt idx="0">
                  <c:v>No Change</c:v>
                </c:pt>
              </c:strCache>
            </c:strRef>
          </c:tx>
          <c:spPr>
            <a:solidFill>
              <a:schemeClr val="accent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Sheet1!$D$2:$D$15</c:f>
              <c:numCache>
                <c:formatCode>0%</c:formatCode>
                <c:ptCount val="14"/>
                <c:pt idx="0">
                  <c:v>0.26</c:v>
                </c:pt>
                <c:pt idx="1">
                  <c:v>0.15</c:v>
                </c:pt>
                <c:pt idx="2">
                  <c:v>0.13</c:v>
                </c:pt>
                <c:pt idx="3">
                  <c:v>0.24</c:v>
                </c:pt>
                <c:pt idx="4">
                  <c:v>0.21</c:v>
                </c:pt>
                <c:pt idx="5">
                  <c:v>0.15</c:v>
                </c:pt>
                <c:pt idx="6">
                  <c:v>0.21</c:v>
                </c:pt>
                <c:pt idx="7">
                  <c:v>0.28000000000000003</c:v>
                </c:pt>
                <c:pt idx="8">
                  <c:v>0.18</c:v>
                </c:pt>
                <c:pt idx="9">
                  <c:v>0.23</c:v>
                </c:pt>
                <c:pt idx="10">
                  <c:v>0.14000000000000001</c:v>
                </c:pt>
                <c:pt idx="11">
                  <c:v>0.1</c:v>
                </c:pt>
                <c:pt idx="12">
                  <c:v>0.08</c:v>
                </c:pt>
                <c:pt idx="13">
                  <c:v>0.17</c:v>
                </c:pt>
              </c:numCache>
            </c:numRef>
          </c:val>
          <c:extLst>
            <c:ext xmlns:c16="http://schemas.microsoft.com/office/drawing/2014/chart" uri="{C3380CC4-5D6E-409C-BE32-E72D297353CC}">
              <c16:uniqueId val="{00000002-822C-6148-B352-230AD2746E25}"/>
            </c:ext>
          </c:extLst>
        </c:ser>
        <c:ser>
          <c:idx val="3"/>
          <c:order val="3"/>
          <c:tx>
            <c:strRef>
              <c:f>Sheet1!$E$1</c:f>
              <c:strCache>
                <c:ptCount val="1"/>
                <c:pt idx="0">
                  <c:v> Decrease</c:v>
                </c:pt>
              </c:strCache>
            </c:strRef>
          </c:tx>
          <c:spPr>
            <a:solidFill>
              <a:schemeClr val="tx2"/>
            </a:solidFill>
            <a:ln w="19050">
              <a:solidFill>
                <a:schemeClr val="bg1"/>
              </a:solidFill>
            </a:ln>
            <a:effectLst/>
          </c:spPr>
          <c:invertIfNegative val="0"/>
          <c:dLbls>
            <c:dLbl>
              <c:idx val="7"/>
              <c:layout>
                <c:manualLayout>
                  <c:x val="1.7975770748767814E-2"/>
                  <c:y val="2.5478064790518148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AD-0B47-93D2-35C5284E2AEC}"/>
                </c:ext>
              </c:extLst>
            </c:dLbl>
            <c:dLbl>
              <c:idx val="8"/>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01-5A4E-A07F-051A3B6609D7}"/>
                </c:ext>
              </c:extLst>
            </c:dLbl>
            <c:dLbl>
              <c:idx val="10"/>
              <c:layout>
                <c:manualLayout>
                  <c:x val="2.3100988534696023E-2"/>
                  <c:y val="1.0030734169495334E-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3.1714585099837628E-2"/>
                      <c:h val="4.6077180480993761E-2"/>
                    </c:manualLayout>
                  </c15:layout>
                </c:ext>
                <c:ext xmlns:c16="http://schemas.microsoft.com/office/drawing/2014/chart" uri="{C3380CC4-5D6E-409C-BE32-E72D297353CC}">
                  <c16:uniqueId val="{00000001-21AD-0B47-93D2-35C5284E2AEC}"/>
                </c:ext>
              </c:extLst>
            </c:dLbl>
            <c:dLbl>
              <c:idx val="11"/>
              <c:delete val="1"/>
              <c:extLst>
                <c:ext xmlns:c15="http://schemas.microsoft.com/office/drawing/2012/chart" uri="{CE6537A1-D6FC-4f65-9D91-7224C49458BB}"/>
                <c:ext xmlns:c16="http://schemas.microsoft.com/office/drawing/2014/chart" uri="{C3380CC4-5D6E-409C-BE32-E72D297353CC}">
                  <c16:uniqueId val="{00000000-21AD-0B47-93D2-35C5284E2AE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Telecom, A/V, videoconferencing</c:v>
                </c:pt>
                <c:pt idx="1">
                  <c:v>IT repair services or break-fix</c:v>
                </c:pt>
                <c:pt idx="2">
                  <c:v>VAR/Reselling of IT hardware/software</c:v>
                </c:pt>
                <c:pt idx="3">
                  <c:v>IT solutions</c:v>
                </c:pt>
                <c:pt idx="4">
                  <c:v>Data services</c:v>
                </c:pt>
                <c:pt idx="5">
                  <c:v>Application, web, mobile app dev</c:v>
                </c:pt>
                <c:pt idx="6">
                  <c:v>Digital marketing, marketing automation</c:v>
                </c:pt>
                <c:pt idx="7">
                  <c:v>General IT/business consulting services</c:v>
                </c:pt>
                <c:pt idx="8">
                  <c:v>Automation services</c:v>
                </c:pt>
                <c:pt idx="9">
                  <c:v>Managed services (full-service focus)</c:v>
                </c:pt>
                <c:pt idx="10">
                  <c:v>Cloud services/digital transformation</c:v>
                </c:pt>
                <c:pt idx="11">
                  <c:v>Managed services (infrastructure focus)</c:v>
                </c:pt>
                <c:pt idx="12">
                  <c:v>Cybersecurity services</c:v>
                </c:pt>
                <c:pt idx="13">
                  <c:v>Integration services</c:v>
                </c:pt>
              </c:strCache>
            </c:strRef>
          </c:cat>
          <c:val>
            <c:numRef>
              <c:f>Sheet1!$E$2:$E$15</c:f>
              <c:numCache>
                <c:formatCode>0%</c:formatCode>
                <c:ptCount val="14"/>
                <c:pt idx="0">
                  <c:v>0.04</c:v>
                </c:pt>
                <c:pt idx="1">
                  <c:v>0.08</c:v>
                </c:pt>
                <c:pt idx="2">
                  <c:v>0.13</c:v>
                </c:pt>
                <c:pt idx="3">
                  <c:v>0.1</c:v>
                </c:pt>
                <c:pt idx="4">
                  <c:v>0.04</c:v>
                </c:pt>
                <c:pt idx="5">
                  <c:v>0.1</c:v>
                </c:pt>
                <c:pt idx="6">
                  <c:v>0.06</c:v>
                </c:pt>
                <c:pt idx="7">
                  <c:v>0.01</c:v>
                </c:pt>
                <c:pt idx="8">
                  <c:v>0.03</c:v>
                </c:pt>
                <c:pt idx="9">
                  <c:v>0.08</c:v>
                </c:pt>
                <c:pt idx="10">
                  <c:v>0.02</c:v>
                </c:pt>
                <c:pt idx="11">
                  <c:v>0</c:v>
                </c:pt>
                <c:pt idx="12">
                  <c:v>0.08</c:v>
                </c:pt>
                <c:pt idx="13">
                  <c:v>0.1</c:v>
                </c:pt>
              </c:numCache>
            </c:numRef>
          </c:val>
          <c:extLst>
            <c:ext xmlns:c16="http://schemas.microsoft.com/office/drawing/2014/chart" uri="{C3380CC4-5D6E-409C-BE32-E72D297353CC}">
              <c16:uniqueId val="{00000000-B1CE-C144-9FC8-2C75C1564057}"/>
            </c:ext>
          </c:extLst>
        </c:ser>
        <c:dLbls>
          <c:dLblPos val="inEnd"/>
          <c:showLegendKey val="0"/>
          <c:showVal val="1"/>
          <c:showCatName val="0"/>
          <c:showSerName val="0"/>
          <c:showPercent val="0"/>
          <c:showBubbleSize val="0"/>
        </c:dLbls>
        <c:gapWidth val="51"/>
        <c:overlap val="100"/>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1.02"/>
          <c:min val="0"/>
        </c:scaling>
        <c:delete val="1"/>
        <c:axPos val="b"/>
        <c:numFmt formatCode="0%" sourceLinked="1"/>
        <c:majorTickMark val="out"/>
        <c:minorTickMark val="none"/>
        <c:tickLblPos val="nextTo"/>
        <c:crossAx val="2036220783"/>
        <c:crosses val="autoZero"/>
        <c:crossBetween val="between"/>
      </c:valAx>
      <c:spPr>
        <a:noFill/>
        <a:ln w="22225">
          <a:noFill/>
        </a:ln>
        <a:effectLst/>
      </c:spPr>
    </c:plotArea>
    <c:legend>
      <c:legendPos val="b"/>
      <c:layout>
        <c:manualLayout>
          <c:xMode val="edge"/>
          <c:yMode val="edge"/>
          <c:x val="0.18348324948964712"/>
          <c:y val="0.9396868917710095"/>
          <c:w val="0.71995253051878061"/>
          <c:h val="6.03131082289905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40025327082505"/>
          <c:y val="0"/>
          <c:w val="0.65529752244870343"/>
          <c:h val="0.92865190667133457"/>
        </c:manualLayout>
      </c:layout>
      <c:barChart>
        <c:barDir val="bar"/>
        <c:grouping val="percentStacked"/>
        <c:varyColors val="0"/>
        <c:ser>
          <c:idx val="0"/>
          <c:order val="0"/>
          <c:tx>
            <c:strRef>
              <c:f>Sheet1!$B$1</c:f>
              <c:strCache>
                <c:ptCount val="1"/>
                <c:pt idx="0">
                  <c:v>Significant Increase</c:v>
                </c:pt>
              </c:strCache>
            </c:strRef>
          </c:tx>
          <c:spPr>
            <a:solidFill>
              <a:schemeClr val="accent3"/>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Sheet1!$B$2:$B$15</c:f>
              <c:numCache>
                <c:formatCode>0%</c:formatCode>
                <c:ptCount val="14"/>
                <c:pt idx="0">
                  <c:v>0.28999999999999998</c:v>
                </c:pt>
                <c:pt idx="1">
                  <c:v>0.24</c:v>
                </c:pt>
                <c:pt idx="2">
                  <c:v>0.26</c:v>
                </c:pt>
                <c:pt idx="3">
                  <c:v>0.19</c:v>
                </c:pt>
                <c:pt idx="4">
                  <c:v>0.37</c:v>
                </c:pt>
                <c:pt idx="5">
                  <c:v>7.0000000000000007E-2</c:v>
                </c:pt>
                <c:pt idx="6">
                  <c:v>0.17</c:v>
                </c:pt>
                <c:pt idx="7">
                  <c:v>0.19</c:v>
                </c:pt>
                <c:pt idx="8">
                  <c:v>0.27</c:v>
                </c:pt>
                <c:pt idx="9">
                  <c:v>0.25</c:v>
                </c:pt>
                <c:pt idx="10">
                  <c:v>0.23</c:v>
                </c:pt>
                <c:pt idx="11">
                  <c:v>0.33</c:v>
                </c:pt>
                <c:pt idx="12">
                  <c:v>0.23</c:v>
                </c:pt>
                <c:pt idx="13">
                  <c:v>0.33</c:v>
                </c:pt>
              </c:numCache>
            </c:numRef>
          </c:val>
          <c:extLst>
            <c:ext xmlns:c16="http://schemas.microsoft.com/office/drawing/2014/chart" uri="{C3380CC4-5D6E-409C-BE32-E72D297353CC}">
              <c16:uniqueId val="{00000000-C34F-D845-B821-A5F56E61E606}"/>
            </c:ext>
          </c:extLst>
        </c:ser>
        <c:ser>
          <c:idx val="1"/>
          <c:order val="1"/>
          <c:tx>
            <c:strRef>
              <c:f>Sheet1!$C$1</c:f>
              <c:strCache>
                <c:ptCount val="1"/>
                <c:pt idx="0">
                  <c:v>Some Increase</c:v>
                </c:pt>
              </c:strCache>
            </c:strRef>
          </c:tx>
          <c:spPr>
            <a:solidFill>
              <a:srgbClr val="561861"/>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Sheet1!$C$2:$C$15</c:f>
              <c:numCache>
                <c:formatCode>0%</c:formatCode>
                <c:ptCount val="14"/>
                <c:pt idx="0">
                  <c:v>0.5</c:v>
                </c:pt>
                <c:pt idx="1">
                  <c:v>0.45</c:v>
                </c:pt>
                <c:pt idx="2">
                  <c:v>0.59</c:v>
                </c:pt>
                <c:pt idx="3">
                  <c:v>0.47</c:v>
                </c:pt>
                <c:pt idx="4">
                  <c:v>0.47</c:v>
                </c:pt>
                <c:pt idx="5">
                  <c:v>0.52</c:v>
                </c:pt>
                <c:pt idx="6">
                  <c:v>0.6</c:v>
                </c:pt>
                <c:pt idx="7">
                  <c:v>0.59</c:v>
                </c:pt>
                <c:pt idx="8">
                  <c:v>0.43</c:v>
                </c:pt>
                <c:pt idx="9">
                  <c:v>0.48</c:v>
                </c:pt>
                <c:pt idx="10">
                  <c:v>0.42</c:v>
                </c:pt>
                <c:pt idx="11">
                  <c:v>0.49</c:v>
                </c:pt>
                <c:pt idx="12">
                  <c:v>0.53</c:v>
                </c:pt>
                <c:pt idx="13">
                  <c:v>0.47</c:v>
                </c:pt>
              </c:numCache>
            </c:numRef>
          </c:val>
          <c:extLst>
            <c:ext xmlns:c16="http://schemas.microsoft.com/office/drawing/2014/chart" uri="{C3380CC4-5D6E-409C-BE32-E72D297353CC}">
              <c16:uniqueId val="{00000000-822C-6148-B352-230AD2746E25}"/>
            </c:ext>
          </c:extLst>
        </c:ser>
        <c:ser>
          <c:idx val="2"/>
          <c:order val="2"/>
          <c:tx>
            <c:strRef>
              <c:f>Sheet1!$D$1</c:f>
              <c:strCache>
                <c:ptCount val="1"/>
                <c:pt idx="0">
                  <c:v>No Change</c:v>
                </c:pt>
              </c:strCache>
            </c:strRef>
          </c:tx>
          <c:spPr>
            <a:solidFill>
              <a:schemeClr val="accent5"/>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Sheet1!$D$2:$D$15</c:f>
              <c:numCache>
                <c:formatCode>0%</c:formatCode>
                <c:ptCount val="14"/>
                <c:pt idx="0">
                  <c:v>0.19</c:v>
                </c:pt>
                <c:pt idx="1">
                  <c:v>0.25</c:v>
                </c:pt>
                <c:pt idx="2">
                  <c:v>0.15</c:v>
                </c:pt>
                <c:pt idx="3">
                  <c:v>0.28999999999999998</c:v>
                </c:pt>
                <c:pt idx="4">
                  <c:v>0.08</c:v>
                </c:pt>
                <c:pt idx="5">
                  <c:v>0.41</c:v>
                </c:pt>
                <c:pt idx="6">
                  <c:v>0.19</c:v>
                </c:pt>
                <c:pt idx="7">
                  <c:v>0.13</c:v>
                </c:pt>
                <c:pt idx="8">
                  <c:v>0.25</c:v>
                </c:pt>
                <c:pt idx="9">
                  <c:v>0.21</c:v>
                </c:pt>
                <c:pt idx="10">
                  <c:v>0.31</c:v>
                </c:pt>
                <c:pt idx="11">
                  <c:v>0.16</c:v>
                </c:pt>
                <c:pt idx="12">
                  <c:v>0.15</c:v>
                </c:pt>
                <c:pt idx="13">
                  <c:v>0.17</c:v>
                </c:pt>
              </c:numCache>
            </c:numRef>
          </c:val>
          <c:extLst>
            <c:ext xmlns:c16="http://schemas.microsoft.com/office/drawing/2014/chart" uri="{C3380CC4-5D6E-409C-BE32-E72D297353CC}">
              <c16:uniqueId val="{00000002-822C-6148-B352-230AD2746E25}"/>
            </c:ext>
          </c:extLst>
        </c:ser>
        <c:ser>
          <c:idx val="3"/>
          <c:order val="3"/>
          <c:tx>
            <c:strRef>
              <c:f>Sheet1!$E$1</c:f>
              <c:strCache>
                <c:ptCount val="1"/>
                <c:pt idx="0">
                  <c:v>Decrease</c:v>
                </c:pt>
              </c:strCache>
            </c:strRef>
          </c:tx>
          <c:spPr>
            <a:solidFill>
              <a:schemeClr val="tx2"/>
            </a:solidFill>
            <a:ln w="19050">
              <a:solidFill>
                <a:schemeClr val="bg1"/>
              </a:solidFill>
            </a:ln>
            <a:effectLst/>
          </c:spPr>
          <c:invertIfNegative val="0"/>
          <c:dLbls>
            <c:dLbl>
              <c:idx val="0"/>
              <c:layout>
                <c:manualLayout>
                  <c:x val="1.9099256420565803E-2"/>
                  <c:y val="-1.8535859333403495E-1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08-214F-845A-B70BC06D2350}"/>
                </c:ext>
              </c:extLst>
            </c:dLbl>
            <c:dLbl>
              <c:idx val="2"/>
              <c:delete val="1"/>
              <c:extLst>
                <c:ext xmlns:c15="http://schemas.microsoft.com/office/drawing/2012/chart" uri="{CE6537A1-D6FC-4f65-9D91-7224C49458BB}"/>
                <c:ext xmlns:c16="http://schemas.microsoft.com/office/drawing/2014/chart" uri="{C3380CC4-5D6E-409C-BE32-E72D297353CC}">
                  <c16:uniqueId val="{00000002-4408-214F-845A-B70BC06D2350}"/>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41-954A-B87F-599FF1EDC467}"/>
                </c:ext>
              </c:extLst>
            </c:dLbl>
            <c:dLbl>
              <c:idx val="5"/>
              <c:delete val="1"/>
              <c:extLst>
                <c:ext xmlns:c15="http://schemas.microsoft.com/office/drawing/2012/chart" uri="{CE6537A1-D6FC-4f65-9D91-7224C49458BB}"/>
                <c:ext xmlns:c16="http://schemas.microsoft.com/office/drawing/2014/chart" uri="{C3380CC4-5D6E-409C-BE32-E72D297353CC}">
                  <c16:uniqueId val="{00000001-4408-214F-845A-B70BC06D2350}"/>
                </c:ext>
              </c:extLst>
            </c:dLbl>
            <c:dLbl>
              <c:idx val="11"/>
              <c:layout>
                <c:manualLayout>
                  <c:x val="2.0222742092363792E-2"/>
                  <c:y val="0"/>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08-214F-845A-B70BC06D2350}"/>
                </c:ext>
              </c:extLst>
            </c:dLbl>
            <c:dLbl>
              <c:idx val="13"/>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408-214F-845A-B70BC06D235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Managed services (infrastructure focus)</c:v>
                </c:pt>
                <c:pt idx="1">
                  <c:v>General IT/business consulting services</c:v>
                </c:pt>
                <c:pt idx="2">
                  <c:v>IT repair services or break-fix</c:v>
                </c:pt>
                <c:pt idx="3">
                  <c:v>IT solutions</c:v>
                </c:pt>
                <c:pt idx="4">
                  <c:v>Automation services</c:v>
                </c:pt>
                <c:pt idx="5">
                  <c:v>Telecom, A/V, videoconferencing</c:v>
                </c:pt>
                <c:pt idx="6">
                  <c:v>Integration services</c:v>
                </c:pt>
                <c:pt idx="7">
                  <c:v>VAR/Reselling of IT hardware/software</c:v>
                </c:pt>
                <c:pt idx="8">
                  <c:v>Data services</c:v>
                </c:pt>
                <c:pt idx="9">
                  <c:v>Digital marketing, marketing automation</c:v>
                </c:pt>
                <c:pt idx="10">
                  <c:v>Managed services (full-service focus)</c:v>
                </c:pt>
                <c:pt idx="11">
                  <c:v>Cloud services/digital transformation</c:v>
                </c:pt>
                <c:pt idx="12">
                  <c:v>Application, web, mobile app dev</c:v>
                </c:pt>
                <c:pt idx="13">
                  <c:v>Cybersecurity services</c:v>
                </c:pt>
              </c:strCache>
            </c:strRef>
          </c:cat>
          <c:val>
            <c:numRef>
              <c:f>Sheet1!$E$2:$E$15</c:f>
              <c:numCache>
                <c:formatCode>0%</c:formatCode>
                <c:ptCount val="14"/>
                <c:pt idx="0">
                  <c:v>0.02</c:v>
                </c:pt>
                <c:pt idx="1">
                  <c:v>0.05</c:v>
                </c:pt>
                <c:pt idx="2">
                  <c:v>0</c:v>
                </c:pt>
                <c:pt idx="3">
                  <c:v>0.05</c:v>
                </c:pt>
                <c:pt idx="4">
                  <c:v>0.08</c:v>
                </c:pt>
                <c:pt idx="5">
                  <c:v>0</c:v>
                </c:pt>
                <c:pt idx="6">
                  <c:v>0.04</c:v>
                </c:pt>
                <c:pt idx="7">
                  <c:v>0.09</c:v>
                </c:pt>
                <c:pt idx="8">
                  <c:v>0.05</c:v>
                </c:pt>
                <c:pt idx="9">
                  <c:v>0.06</c:v>
                </c:pt>
                <c:pt idx="10">
                  <c:v>0.04</c:v>
                </c:pt>
                <c:pt idx="11">
                  <c:v>0.02</c:v>
                </c:pt>
                <c:pt idx="12">
                  <c:v>0.08</c:v>
                </c:pt>
                <c:pt idx="13">
                  <c:v>0.03</c:v>
                </c:pt>
              </c:numCache>
            </c:numRef>
          </c:val>
          <c:extLst>
            <c:ext xmlns:c16="http://schemas.microsoft.com/office/drawing/2014/chart" uri="{C3380CC4-5D6E-409C-BE32-E72D297353CC}">
              <c16:uniqueId val="{00000000-B1CE-C144-9FC8-2C75C1564057}"/>
            </c:ext>
          </c:extLst>
        </c:ser>
        <c:dLbls>
          <c:dLblPos val="inEnd"/>
          <c:showLegendKey val="0"/>
          <c:showVal val="1"/>
          <c:showCatName val="0"/>
          <c:showSerName val="0"/>
          <c:showPercent val="0"/>
          <c:showBubbleSize val="0"/>
        </c:dLbls>
        <c:gapWidth val="51"/>
        <c:overlap val="100"/>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6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1.02"/>
          <c:min val="0"/>
        </c:scaling>
        <c:delete val="1"/>
        <c:axPos val="b"/>
        <c:numFmt formatCode="0%" sourceLinked="1"/>
        <c:majorTickMark val="out"/>
        <c:minorTickMark val="none"/>
        <c:tickLblPos val="nextTo"/>
        <c:crossAx val="2036220783"/>
        <c:crosses val="autoZero"/>
        <c:crossBetween val="between"/>
      </c:valAx>
      <c:spPr>
        <a:noFill/>
        <a:ln w="22225">
          <a:noFill/>
        </a:ln>
        <a:effectLst/>
      </c:spPr>
    </c:plotArea>
    <c:legend>
      <c:legendPos val="b"/>
      <c:layout>
        <c:manualLayout>
          <c:xMode val="edge"/>
          <c:yMode val="edge"/>
          <c:x val="0.18348324948964712"/>
          <c:y val="0.9396868917710095"/>
          <c:w val="0.71995253051878061"/>
          <c:h val="6.03131082289905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90305829101996393"/>
          <c:h val="0.91665522699792845"/>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2D6C-0548-9923-D514FF9D632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2D6C-0548-9923-D514FF9D632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2D6C-0548-9923-D514FF9D632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2D6C-0548-9923-D514FF9D632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6C-0548-9923-D514FF9D6321}"/>
                </c:ext>
              </c:extLst>
            </c:dLbl>
            <c:dLbl>
              <c:idx val="3"/>
              <c:delete val="1"/>
              <c:extLst>
                <c:ext xmlns:c15="http://schemas.microsoft.com/office/drawing/2012/chart" uri="{CE6537A1-D6FC-4f65-9D91-7224C49458BB}"/>
                <c:ext xmlns:c16="http://schemas.microsoft.com/office/drawing/2014/chart" uri="{C3380CC4-5D6E-409C-BE32-E72D297353CC}">
                  <c16:uniqueId val="{00000007-2D6C-0548-9923-D514FF9D6321}"/>
                </c:ext>
              </c:extLst>
            </c:dLbl>
            <c:spPr>
              <a:noFill/>
              <a:ln>
                <a:noFill/>
              </a:ln>
              <a:effectLst/>
            </c:spPr>
            <c:txPr>
              <a:bodyPr rot="0" spcFirstLastPara="1" vertOverflow="ellipsis" vert="horz" wrap="non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Yes</c:v>
                </c:pt>
                <c:pt idx="1">
                  <c:v>Considering</c:v>
                </c:pt>
                <c:pt idx="2">
                  <c:v>No</c:v>
                </c:pt>
                <c:pt idx="3">
                  <c:v>Unsure</c:v>
                </c:pt>
              </c:strCache>
            </c:strRef>
          </c:cat>
          <c:val>
            <c:numRef>
              <c:f>Sheet1!$B$2:$B$5</c:f>
              <c:numCache>
                <c:formatCode>0%</c:formatCode>
                <c:ptCount val="4"/>
                <c:pt idx="0">
                  <c:v>0.53</c:v>
                </c:pt>
                <c:pt idx="1">
                  <c:v>0.3</c:v>
                </c:pt>
                <c:pt idx="2">
                  <c:v>0.16</c:v>
                </c:pt>
                <c:pt idx="3">
                  <c:v>0.01</c:v>
                </c:pt>
              </c:numCache>
            </c:numRef>
          </c:val>
          <c:extLst>
            <c:ext xmlns:c16="http://schemas.microsoft.com/office/drawing/2014/chart" uri="{C3380CC4-5D6E-409C-BE32-E72D297353CC}">
              <c16:uniqueId val="{00000008-2D6C-0548-9923-D514FF9D6321}"/>
            </c:ext>
          </c:extLst>
        </c:ser>
        <c:dLbls>
          <c:showLegendKey val="0"/>
          <c:showVal val="0"/>
          <c:showCatName val="0"/>
          <c:showSerName val="0"/>
          <c:showPercent val="0"/>
          <c:showBubbleSize val="0"/>
          <c:showLeaderLines val="1"/>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0785723737419E-2"/>
          <c:y val="3.5336748946968796E-2"/>
          <c:w val="0.88337364561205822"/>
          <c:h val="0.88300411423808356"/>
        </c:manualLayout>
      </c:layout>
      <c:doughnutChart>
        <c:varyColors val="1"/>
        <c:ser>
          <c:idx val="0"/>
          <c:order val="0"/>
          <c:tx>
            <c:strRef>
              <c:f>Sheet1!$B$1</c:f>
              <c:strCache>
                <c:ptCount val="1"/>
                <c:pt idx="0">
                  <c:v>2024</c:v>
                </c:pt>
              </c:strCache>
            </c:strRef>
          </c:tx>
          <c:spPr>
            <a:ln w="19050">
              <a:solidFill>
                <a:schemeClr val="bg1"/>
              </a:solidFill>
            </a:ln>
          </c:spPr>
          <c:dPt>
            <c:idx val="0"/>
            <c:bubble3D val="0"/>
            <c:spPr>
              <a:solidFill>
                <a:schemeClr val="accent3"/>
              </a:solidFill>
              <a:ln w="19050">
                <a:solidFill>
                  <a:schemeClr val="bg1"/>
                </a:solidFill>
              </a:ln>
              <a:effectLst/>
            </c:spPr>
            <c:extLst>
              <c:ext xmlns:c16="http://schemas.microsoft.com/office/drawing/2014/chart" uri="{C3380CC4-5D6E-409C-BE32-E72D297353CC}">
                <c16:uniqueId val="{00000001-39B5-D848-87CF-E28F03A37CF1}"/>
              </c:ext>
            </c:extLst>
          </c:dPt>
          <c:dPt>
            <c:idx val="1"/>
            <c:bubble3D val="0"/>
            <c:spPr>
              <a:solidFill>
                <a:srgbClr val="561861"/>
              </a:solidFill>
              <a:ln w="19050">
                <a:solidFill>
                  <a:schemeClr val="bg1"/>
                </a:solidFill>
              </a:ln>
              <a:effectLst/>
            </c:spPr>
            <c:extLst>
              <c:ext xmlns:c16="http://schemas.microsoft.com/office/drawing/2014/chart" uri="{C3380CC4-5D6E-409C-BE32-E72D297353CC}">
                <c16:uniqueId val="{00000003-39B5-D848-87CF-E28F03A37CF1}"/>
              </c:ext>
            </c:extLst>
          </c:dPt>
          <c:dPt>
            <c:idx val="2"/>
            <c:bubble3D val="0"/>
            <c:spPr>
              <a:solidFill>
                <a:schemeClr val="accent5"/>
              </a:solidFill>
              <a:ln w="19050">
                <a:solidFill>
                  <a:schemeClr val="bg1"/>
                </a:solidFill>
              </a:ln>
              <a:effectLst/>
            </c:spPr>
            <c:extLst>
              <c:ext xmlns:c16="http://schemas.microsoft.com/office/drawing/2014/chart" uri="{C3380CC4-5D6E-409C-BE32-E72D297353CC}">
                <c16:uniqueId val="{00000005-39B5-D848-87CF-E28F03A37CF1}"/>
              </c:ext>
            </c:extLst>
          </c:dPt>
          <c:dPt>
            <c:idx val="3"/>
            <c:bubble3D val="0"/>
            <c:spPr>
              <a:solidFill>
                <a:schemeClr val="tx2"/>
              </a:solidFill>
              <a:ln w="19050">
                <a:solidFill>
                  <a:schemeClr val="bg1"/>
                </a:solidFill>
              </a:ln>
              <a:effectLst/>
            </c:spPr>
            <c:extLst>
              <c:ext xmlns:c16="http://schemas.microsoft.com/office/drawing/2014/chart" uri="{C3380CC4-5D6E-409C-BE32-E72D297353CC}">
                <c16:uniqueId val="{00000007-39B5-D848-87CF-E28F03A37CF1}"/>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B5-D848-87CF-E28F03A37CF1}"/>
                </c:ext>
              </c:extLst>
            </c:dLbl>
            <c:dLbl>
              <c:idx val="3"/>
              <c:layout>
                <c:manualLayout>
                  <c:x val="-6.0146964451537213E-17"/>
                  <c:y val="0.14870183174359464"/>
                </c:manualLayout>
              </c:layout>
              <c:spPr>
                <a:noFill/>
                <a:ln>
                  <a:noFill/>
                </a:ln>
                <a:effectLst/>
              </c:spPr>
              <c:txPr>
                <a:bodyPr rot="0" spcFirstLastPara="1" vertOverflow="ellipsis" vert="horz" wrap="none" anchor="ctr" anchorCtr="1"/>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39B5-D848-87CF-E28F03A37CF1}"/>
                </c:ext>
              </c:extLst>
            </c:dLbl>
            <c:spPr>
              <a:noFill/>
              <a:ln>
                <a:noFill/>
              </a:ln>
              <a:effectLst/>
            </c:spPr>
            <c:txPr>
              <a:bodyPr rot="0" spcFirstLastPara="1" vertOverflow="ellipsis" vert="horz" wrap="non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Expert</c:v>
                </c:pt>
                <c:pt idx="1">
                  <c:v>Intermediate</c:v>
                </c:pt>
                <c:pt idx="2">
                  <c:v>Beginner</c:v>
                </c:pt>
                <c:pt idx="3">
                  <c:v>Not sure</c:v>
                </c:pt>
              </c:strCache>
            </c:strRef>
          </c:cat>
          <c:val>
            <c:numRef>
              <c:f>Sheet1!$B$2:$B$5</c:f>
              <c:numCache>
                <c:formatCode>0%</c:formatCode>
                <c:ptCount val="4"/>
                <c:pt idx="0">
                  <c:v>0.4</c:v>
                </c:pt>
                <c:pt idx="1">
                  <c:v>0.54</c:v>
                </c:pt>
                <c:pt idx="2">
                  <c:v>0.05</c:v>
                </c:pt>
                <c:pt idx="3">
                  <c:v>0.02</c:v>
                </c:pt>
              </c:numCache>
            </c:numRef>
          </c:val>
          <c:extLst>
            <c:ext xmlns:c16="http://schemas.microsoft.com/office/drawing/2014/chart" uri="{C3380CC4-5D6E-409C-BE32-E72D297353CC}">
              <c16:uniqueId val="{00000008-39B5-D848-87CF-E28F03A37CF1}"/>
            </c:ext>
          </c:extLst>
        </c:ser>
        <c:dLbls>
          <c:showLegendKey val="0"/>
          <c:showVal val="0"/>
          <c:showCatName val="0"/>
          <c:showSerName val="0"/>
          <c:showPercent val="0"/>
          <c:showBubbleSize val="0"/>
          <c:showLeaderLines val="0"/>
        </c:dLbls>
        <c:firstSliceAng val="18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66941992229905"/>
          <c:y val="0"/>
          <c:w val="0.56416332903714583"/>
          <c:h val="1"/>
        </c:manualLayout>
      </c:layout>
      <c:barChart>
        <c:barDir val="bar"/>
        <c:grouping val="clustered"/>
        <c:varyColors val="0"/>
        <c:ser>
          <c:idx val="0"/>
          <c:order val="0"/>
          <c:tx>
            <c:strRef>
              <c:f>Sheet1!$B$1</c:f>
              <c:strCache>
                <c:ptCount val="1"/>
                <c:pt idx="0">
                  <c:v>2024</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Credit management</c:v>
                </c:pt>
                <c:pt idx="1">
                  <c:v>Compliance management</c:v>
                </c:pt>
                <c:pt idx="2">
                  <c:v>Cost control</c:v>
                </c:pt>
                <c:pt idx="3">
                  <c:v>Budgeting</c:v>
                </c:pt>
                <c:pt idx="4">
                  <c:v>FinTech tool use</c:v>
                </c:pt>
                <c:pt idx="5">
                  <c:v>Contract/legal</c:v>
                </c:pt>
                <c:pt idx="6">
                  <c:v>Financial analysis</c:v>
                </c:pt>
                <c:pt idx="7">
                  <c:v>Tax planning</c:v>
                </c:pt>
                <c:pt idx="8">
                  <c:v>Cash flow</c:v>
                </c:pt>
                <c:pt idx="9">
                  <c:v>Financial forecasting</c:v>
                </c:pt>
              </c:strCache>
            </c:strRef>
          </c:cat>
          <c:val>
            <c:numRef>
              <c:f>Sheet1!$B$2:$B$11</c:f>
              <c:numCache>
                <c:formatCode>0%</c:formatCode>
                <c:ptCount val="10"/>
                <c:pt idx="0">
                  <c:v>0.21</c:v>
                </c:pt>
                <c:pt idx="1">
                  <c:v>0.27</c:v>
                </c:pt>
                <c:pt idx="2">
                  <c:v>0.27</c:v>
                </c:pt>
                <c:pt idx="3">
                  <c:v>0.28999999999999998</c:v>
                </c:pt>
                <c:pt idx="4">
                  <c:v>0.31</c:v>
                </c:pt>
                <c:pt idx="5">
                  <c:v>0.31</c:v>
                </c:pt>
                <c:pt idx="6">
                  <c:v>0.31</c:v>
                </c:pt>
                <c:pt idx="7">
                  <c:v>0.32</c:v>
                </c:pt>
                <c:pt idx="8">
                  <c:v>0.32</c:v>
                </c:pt>
                <c:pt idx="9">
                  <c:v>0.32</c:v>
                </c:pt>
              </c:numCache>
            </c:numRef>
          </c:val>
          <c:extLst>
            <c:ext xmlns:c16="http://schemas.microsoft.com/office/drawing/2014/chart" uri="{C3380CC4-5D6E-409C-BE32-E72D297353CC}">
              <c16:uniqueId val="{00000000-113D-4D4F-BFE2-82FB5976398D}"/>
            </c:ext>
          </c:extLst>
        </c:ser>
        <c:dLbls>
          <c:showLegendKey val="0"/>
          <c:showVal val="0"/>
          <c:showCatName val="0"/>
          <c:showSerName val="0"/>
          <c:showPercent val="0"/>
          <c:showBubbleSize val="0"/>
        </c:dLbls>
        <c:gapWidth val="51"/>
        <c:axId val="2036220783"/>
        <c:axId val="2035319215"/>
      </c:barChart>
      <c:catAx>
        <c:axId val="2036220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035319215"/>
        <c:crosses val="autoZero"/>
        <c:auto val="1"/>
        <c:lblAlgn val="ctr"/>
        <c:lblOffset val="100"/>
        <c:noMultiLvlLbl val="0"/>
      </c:catAx>
      <c:valAx>
        <c:axId val="2035319215"/>
        <c:scaling>
          <c:orientation val="minMax"/>
          <c:max val="0.34"/>
          <c:min val="0"/>
        </c:scaling>
        <c:delete val="1"/>
        <c:axPos val="b"/>
        <c:numFmt formatCode="0%" sourceLinked="1"/>
        <c:majorTickMark val="out"/>
        <c:minorTickMark val="none"/>
        <c:tickLblPos val="nextTo"/>
        <c:crossAx val="2036220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2/16/24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p14="http://schemas.microsoft.com/office/powerpoint/2010/main"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2/16/24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p14="http://schemas.microsoft.com/office/powerpoint/2010/main" val="632385449"/>
      </p:ext>
    </p:extLst>
  </p:cSld>
  <p:clrMap bg1="lt1" tx1="dk1" bg2="lt2" tx2="dk2" accent1="accent1" accent2="accent2" accent3="accent3" accent4="accent4" accent5="accent5" accent6="accent6" hlink="hlink" folHlink="folHlink"/>
  <p:hf hdr="0" ftr="0" dt="0"/>
  <p:notesStyle>
    <a:lvl1pPr marL="0" algn="l" defTabSz="609570" rtl="0" eaLnBrk="1" latinLnBrk="0" hangingPunct="1">
      <a:defRPr sz="1600" kern="1200">
        <a:solidFill>
          <a:schemeClr val="tx1"/>
        </a:solidFill>
        <a:latin typeface="+mn-lt"/>
        <a:ea typeface="+mn-ea"/>
        <a:cs typeface="+mn-cs"/>
      </a:defRPr>
    </a:lvl1pPr>
    <a:lvl2pPr marL="609570" algn="l" defTabSz="609570" rtl="0" eaLnBrk="1" latinLnBrk="0" hangingPunct="1">
      <a:defRPr sz="1600" kern="1200">
        <a:solidFill>
          <a:schemeClr val="tx1"/>
        </a:solidFill>
        <a:latin typeface="+mn-lt"/>
        <a:ea typeface="+mn-ea"/>
        <a:cs typeface="+mn-cs"/>
      </a:defRPr>
    </a:lvl2pPr>
    <a:lvl3pPr marL="1219140" algn="l" defTabSz="609570" rtl="0" eaLnBrk="1" latinLnBrk="0" hangingPunct="1">
      <a:defRPr sz="1600" kern="1200">
        <a:solidFill>
          <a:schemeClr val="tx1"/>
        </a:solidFill>
        <a:latin typeface="+mn-lt"/>
        <a:ea typeface="+mn-ea"/>
        <a:cs typeface="+mn-cs"/>
      </a:defRPr>
    </a:lvl3pPr>
    <a:lvl4pPr marL="1828709" algn="l" defTabSz="609570" rtl="0" eaLnBrk="1" latinLnBrk="0" hangingPunct="1">
      <a:defRPr sz="1600" kern="1200">
        <a:solidFill>
          <a:schemeClr val="tx1"/>
        </a:solidFill>
        <a:latin typeface="+mn-lt"/>
        <a:ea typeface="+mn-ea"/>
        <a:cs typeface="+mn-cs"/>
      </a:defRPr>
    </a:lvl4pPr>
    <a:lvl5pPr marL="2438278" algn="l" defTabSz="609570" rtl="0" eaLnBrk="1" latinLnBrk="0" hangingPunct="1">
      <a:defRPr sz="1600" kern="1200">
        <a:solidFill>
          <a:schemeClr val="tx1"/>
        </a:solidFill>
        <a:latin typeface="+mn-lt"/>
        <a:ea typeface="+mn-ea"/>
        <a:cs typeface="+mn-cs"/>
      </a:defRPr>
    </a:lvl5pPr>
    <a:lvl6pPr marL="3047848" algn="l" defTabSz="609570" rtl="0" eaLnBrk="1" latinLnBrk="0" hangingPunct="1">
      <a:defRPr sz="1600" kern="1200">
        <a:solidFill>
          <a:schemeClr val="tx1"/>
        </a:solidFill>
        <a:latin typeface="+mn-lt"/>
        <a:ea typeface="+mn-ea"/>
        <a:cs typeface="+mn-cs"/>
      </a:defRPr>
    </a:lvl6pPr>
    <a:lvl7pPr marL="3657418" algn="l" defTabSz="609570" rtl="0" eaLnBrk="1" latinLnBrk="0" hangingPunct="1">
      <a:defRPr sz="1600" kern="1200">
        <a:solidFill>
          <a:schemeClr val="tx1"/>
        </a:solidFill>
        <a:latin typeface="+mn-lt"/>
        <a:ea typeface="+mn-ea"/>
        <a:cs typeface="+mn-cs"/>
      </a:defRPr>
    </a:lvl7pPr>
    <a:lvl8pPr marL="4266987" algn="l" defTabSz="609570" rtl="0" eaLnBrk="1" latinLnBrk="0" hangingPunct="1">
      <a:defRPr sz="1600" kern="1200">
        <a:solidFill>
          <a:schemeClr val="tx1"/>
        </a:solidFill>
        <a:latin typeface="+mn-lt"/>
        <a:ea typeface="+mn-ea"/>
        <a:cs typeface="+mn-cs"/>
      </a:defRPr>
    </a:lvl8pPr>
    <a:lvl9pPr marL="4876557" algn="l" defTabSz="6095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a:t>
            </a:fld>
            <a:endParaRPr lang="en-US"/>
          </a:p>
        </p:txBody>
      </p:sp>
    </p:spTree>
    <p:extLst>
      <p:ext uri="{BB962C8B-B14F-4D97-AF65-F5344CB8AC3E}">
        <p14:creationId xmlns:p14="http://schemas.microsoft.com/office/powerpoint/2010/main" val="1598026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AF407-D4AD-1506-B00D-5260D929F8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DFFA5-3A8E-7121-096B-7D6CE535A4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11A27-0F7E-7CA5-B1BA-D361813241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CC138C-30FE-A846-2939-A27E73E757A3}"/>
              </a:ext>
            </a:extLst>
          </p:cNvPr>
          <p:cNvSpPr>
            <a:spLocks noGrp="1"/>
          </p:cNvSpPr>
          <p:nvPr>
            <p:ph type="sldNum" sz="quarter" idx="5"/>
          </p:nvPr>
        </p:nvSpPr>
        <p:spPr/>
        <p:txBody>
          <a:bodyPr/>
          <a:lstStyle/>
          <a:p>
            <a:fld id="{19FEF117-9047-2140-B3F1-EEF431365C76}" type="slidenum">
              <a:rPr lang="en-US" smtClean="0"/>
              <a:pPr/>
              <a:t>10</a:t>
            </a:fld>
            <a:endParaRPr lang="en-US"/>
          </a:p>
        </p:txBody>
      </p:sp>
    </p:spTree>
    <p:extLst>
      <p:ext uri="{BB962C8B-B14F-4D97-AF65-F5344CB8AC3E}">
        <p14:creationId xmlns:p14="http://schemas.microsoft.com/office/powerpoint/2010/main" val="234688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0AE9F-218B-3B14-E44F-AD3F8500D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C58DB-D486-1C75-51AD-F916B76E2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6BA243-B7B5-C13C-DC9B-214332A1BC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32E66F-7592-0F0C-DDE0-0C7AA817960F}"/>
              </a:ext>
            </a:extLst>
          </p:cNvPr>
          <p:cNvSpPr>
            <a:spLocks noGrp="1"/>
          </p:cNvSpPr>
          <p:nvPr>
            <p:ph type="sldNum" sz="quarter" idx="5"/>
          </p:nvPr>
        </p:nvSpPr>
        <p:spPr/>
        <p:txBody>
          <a:bodyPr/>
          <a:lstStyle/>
          <a:p>
            <a:fld id="{19FEF117-9047-2140-B3F1-EEF431365C76}" type="slidenum">
              <a:rPr lang="en-US" smtClean="0"/>
              <a:pPr/>
              <a:t>12</a:t>
            </a:fld>
            <a:endParaRPr lang="en-US"/>
          </a:p>
        </p:txBody>
      </p:sp>
    </p:spTree>
    <p:extLst>
      <p:ext uri="{BB962C8B-B14F-4D97-AF65-F5344CB8AC3E}">
        <p14:creationId xmlns:p14="http://schemas.microsoft.com/office/powerpoint/2010/main" val="94115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048E6-9A17-24DF-D6B0-C8CB90B8F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607C9-F111-4F3A-7A00-627EFFDF0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9EB4BB-614D-B956-C62B-69DA93B24A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CA761E-2DD6-3965-1F26-84AC8ECF242E}"/>
              </a:ext>
            </a:extLst>
          </p:cNvPr>
          <p:cNvSpPr>
            <a:spLocks noGrp="1"/>
          </p:cNvSpPr>
          <p:nvPr>
            <p:ph type="sldNum" sz="quarter" idx="5"/>
          </p:nvPr>
        </p:nvSpPr>
        <p:spPr/>
        <p:txBody>
          <a:bodyPr/>
          <a:lstStyle/>
          <a:p>
            <a:fld id="{19FEF117-9047-2140-B3F1-EEF431365C76}" type="slidenum">
              <a:rPr lang="en-US" smtClean="0"/>
              <a:pPr/>
              <a:t>13</a:t>
            </a:fld>
            <a:endParaRPr lang="en-US"/>
          </a:p>
        </p:txBody>
      </p:sp>
    </p:spTree>
    <p:extLst>
      <p:ext uri="{BB962C8B-B14F-4D97-AF65-F5344CB8AC3E}">
        <p14:creationId xmlns:p14="http://schemas.microsoft.com/office/powerpoint/2010/main" val="335308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14</a:t>
            </a:fld>
            <a:endParaRPr lang="en-US"/>
          </a:p>
        </p:txBody>
      </p:sp>
    </p:spTree>
    <p:extLst>
      <p:ext uri="{BB962C8B-B14F-4D97-AF65-F5344CB8AC3E}">
        <p14:creationId xmlns:p14="http://schemas.microsoft.com/office/powerpoint/2010/main" val="427103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15</a:t>
            </a:fld>
            <a:endParaRPr lang="en-US"/>
          </a:p>
        </p:txBody>
      </p:sp>
    </p:spTree>
    <p:extLst>
      <p:ext uri="{BB962C8B-B14F-4D97-AF65-F5344CB8AC3E}">
        <p14:creationId xmlns:p14="http://schemas.microsoft.com/office/powerpoint/2010/main" val="336444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16</a:t>
            </a:fld>
            <a:endParaRPr lang="en-US"/>
          </a:p>
        </p:txBody>
      </p:sp>
    </p:spTree>
    <p:extLst>
      <p:ext uri="{BB962C8B-B14F-4D97-AF65-F5344CB8AC3E}">
        <p14:creationId xmlns:p14="http://schemas.microsoft.com/office/powerpoint/2010/main" val="2844937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17</a:t>
            </a:fld>
            <a:endParaRPr lang="en-US"/>
          </a:p>
        </p:txBody>
      </p:sp>
    </p:spTree>
    <p:extLst>
      <p:ext uri="{BB962C8B-B14F-4D97-AF65-F5344CB8AC3E}">
        <p14:creationId xmlns:p14="http://schemas.microsoft.com/office/powerpoint/2010/main" val="2999099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1690E-CAD6-64F2-4C24-CFFDD7DDE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5773BF-FD3E-9E8B-BD80-48672FC26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249B2-9B75-201F-5BA3-F4C4A6D687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AA461B-699A-528A-A5AC-56B774E6DC17}"/>
              </a:ext>
            </a:extLst>
          </p:cNvPr>
          <p:cNvSpPr>
            <a:spLocks noGrp="1"/>
          </p:cNvSpPr>
          <p:nvPr>
            <p:ph type="sldNum" sz="quarter" idx="5"/>
          </p:nvPr>
        </p:nvSpPr>
        <p:spPr/>
        <p:txBody>
          <a:bodyPr/>
          <a:lstStyle/>
          <a:p>
            <a:fld id="{19FEF117-9047-2140-B3F1-EEF431365C76}" type="slidenum">
              <a:rPr lang="en-US" smtClean="0"/>
              <a:pPr/>
              <a:t>18</a:t>
            </a:fld>
            <a:endParaRPr lang="en-US"/>
          </a:p>
        </p:txBody>
      </p:sp>
    </p:spTree>
    <p:extLst>
      <p:ext uri="{BB962C8B-B14F-4D97-AF65-F5344CB8AC3E}">
        <p14:creationId xmlns:p14="http://schemas.microsoft.com/office/powerpoint/2010/main" val="3244569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CE5A5-CF7D-93A0-3F3E-BB91A1DD6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15E76-41F6-DD65-0F3C-25D4568F8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0FDF7-6939-F9C7-6F2E-72046B1196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BA27C6-5998-0D7A-E11E-1C617BFFA383}"/>
              </a:ext>
            </a:extLst>
          </p:cNvPr>
          <p:cNvSpPr>
            <a:spLocks noGrp="1"/>
          </p:cNvSpPr>
          <p:nvPr>
            <p:ph type="sldNum" sz="quarter" idx="5"/>
          </p:nvPr>
        </p:nvSpPr>
        <p:spPr/>
        <p:txBody>
          <a:bodyPr/>
          <a:lstStyle/>
          <a:p>
            <a:fld id="{19FEF117-9047-2140-B3F1-EEF431365C76}" type="slidenum">
              <a:rPr lang="en-US" smtClean="0"/>
              <a:pPr/>
              <a:t>19</a:t>
            </a:fld>
            <a:endParaRPr lang="en-US"/>
          </a:p>
        </p:txBody>
      </p:sp>
    </p:spTree>
    <p:extLst>
      <p:ext uri="{BB962C8B-B14F-4D97-AF65-F5344CB8AC3E}">
        <p14:creationId xmlns:p14="http://schemas.microsoft.com/office/powerpoint/2010/main" val="228010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84684-8F41-5C4E-396A-88334795E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A0884-0B04-18D6-71E6-3D577AB9D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8D0DB-1268-74C9-5C91-37C0BA8C83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A876BD-23AB-7D1E-CE83-AD44A2286C52}"/>
              </a:ext>
            </a:extLst>
          </p:cNvPr>
          <p:cNvSpPr>
            <a:spLocks noGrp="1"/>
          </p:cNvSpPr>
          <p:nvPr>
            <p:ph type="sldNum" sz="quarter" idx="5"/>
          </p:nvPr>
        </p:nvSpPr>
        <p:spPr/>
        <p:txBody>
          <a:bodyPr/>
          <a:lstStyle/>
          <a:p>
            <a:fld id="{19FEF117-9047-2140-B3F1-EEF431365C76}" type="slidenum">
              <a:rPr lang="en-US" smtClean="0"/>
              <a:pPr/>
              <a:t>2</a:t>
            </a:fld>
            <a:endParaRPr lang="en-US"/>
          </a:p>
        </p:txBody>
      </p:sp>
    </p:spTree>
    <p:extLst>
      <p:ext uri="{BB962C8B-B14F-4D97-AF65-F5344CB8AC3E}">
        <p14:creationId xmlns:p14="http://schemas.microsoft.com/office/powerpoint/2010/main" val="278473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3</a:t>
            </a:fld>
            <a:endParaRPr lang="en-US"/>
          </a:p>
        </p:txBody>
      </p:sp>
    </p:spTree>
    <p:extLst>
      <p:ext uri="{BB962C8B-B14F-4D97-AF65-F5344CB8AC3E}">
        <p14:creationId xmlns:p14="http://schemas.microsoft.com/office/powerpoint/2010/main" val="101551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D9A03-1B8C-A16C-F609-4AE357A17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9DEAA-D7D3-C263-E76B-FF2AE1EDF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EC569-7C30-168F-3255-D59D2E6572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9DFF9A-EF0A-2622-F963-E19BF212D0B2}"/>
              </a:ext>
            </a:extLst>
          </p:cNvPr>
          <p:cNvSpPr>
            <a:spLocks noGrp="1"/>
          </p:cNvSpPr>
          <p:nvPr>
            <p:ph type="sldNum" sz="quarter" idx="5"/>
          </p:nvPr>
        </p:nvSpPr>
        <p:spPr/>
        <p:txBody>
          <a:bodyPr/>
          <a:lstStyle/>
          <a:p>
            <a:fld id="{19FEF117-9047-2140-B3F1-EEF431365C76}" type="slidenum">
              <a:rPr lang="en-US" smtClean="0"/>
              <a:pPr/>
              <a:t>4</a:t>
            </a:fld>
            <a:endParaRPr lang="en-US"/>
          </a:p>
        </p:txBody>
      </p:sp>
    </p:spTree>
    <p:extLst>
      <p:ext uri="{BB962C8B-B14F-4D97-AF65-F5344CB8AC3E}">
        <p14:creationId xmlns:p14="http://schemas.microsoft.com/office/powerpoint/2010/main" val="352855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is from 10 years ago. Much of it is applicable, right?</a:t>
            </a:r>
          </a:p>
        </p:txBody>
      </p:sp>
      <p:sp>
        <p:nvSpPr>
          <p:cNvPr id="4" name="Slide Number Placeholder 3"/>
          <p:cNvSpPr>
            <a:spLocks noGrp="1"/>
          </p:cNvSpPr>
          <p:nvPr>
            <p:ph type="sldNum" sz="quarter" idx="5"/>
          </p:nvPr>
        </p:nvSpPr>
        <p:spPr/>
        <p:txBody>
          <a:bodyPr/>
          <a:lstStyle/>
          <a:p>
            <a:fld id="{130F3B9C-2103-4AE3-9F86-070AF21F4140}" type="slidenum">
              <a:rPr lang="en-US" smtClean="0"/>
              <a:t>5</a:t>
            </a:fld>
            <a:endParaRPr lang="en-US"/>
          </a:p>
        </p:txBody>
      </p:sp>
    </p:spTree>
    <p:extLst>
      <p:ext uri="{BB962C8B-B14F-4D97-AF65-F5344CB8AC3E}">
        <p14:creationId xmlns:p14="http://schemas.microsoft.com/office/powerpoint/2010/main" val="353867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6</a:t>
            </a:fld>
            <a:endParaRPr lang="en-US"/>
          </a:p>
        </p:txBody>
      </p:sp>
    </p:spTree>
    <p:extLst>
      <p:ext uri="{BB962C8B-B14F-4D97-AF65-F5344CB8AC3E}">
        <p14:creationId xmlns:p14="http://schemas.microsoft.com/office/powerpoint/2010/main" val="64360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EF117-9047-2140-B3F1-EEF431365C76}" type="slidenum">
              <a:rPr lang="en-US" smtClean="0"/>
              <a:pPr/>
              <a:t>7</a:t>
            </a:fld>
            <a:endParaRPr lang="en-US"/>
          </a:p>
        </p:txBody>
      </p:sp>
    </p:spTree>
    <p:extLst>
      <p:ext uri="{BB962C8B-B14F-4D97-AF65-F5344CB8AC3E}">
        <p14:creationId xmlns:p14="http://schemas.microsoft.com/office/powerpoint/2010/main" val="36003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57323-8F33-C23D-8FCF-99B8EDD5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21CBE-8E4B-9586-DAB9-A4273A848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91323-D209-EC45-9AB9-1EEC98DA17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0FD8F1-E98A-69F4-DE07-55EBE2088A74}"/>
              </a:ext>
            </a:extLst>
          </p:cNvPr>
          <p:cNvSpPr>
            <a:spLocks noGrp="1"/>
          </p:cNvSpPr>
          <p:nvPr>
            <p:ph type="sldNum" sz="quarter" idx="5"/>
          </p:nvPr>
        </p:nvSpPr>
        <p:spPr/>
        <p:txBody>
          <a:bodyPr/>
          <a:lstStyle/>
          <a:p>
            <a:fld id="{19FEF117-9047-2140-B3F1-EEF431365C76}" type="slidenum">
              <a:rPr lang="en-US" smtClean="0"/>
              <a:pPr/>
              <a:t>8</a:t>
            </a:fld>
            <a:endParaRPr lang="en-US"/>
          </a:p>
        </p:txBody>
      </p:sp>
    </p:spTree>
    <p:extLst>
      <p:ext uri="{BB962C8B-B14F-4D97-AF65-F5344CB8AC3E}">
        <p14:creationId xmlns:p14="http://schemas.microsoft.com/office/powerpoint/2010/main" val="164687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066C5-CF16-E573-9140-063A74E3D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3FBB5-F1D4-CC1A-DAAF-46818B007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BE7D0-0221-53A8-0032-1E2838FE31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60082B-834A-9551-5F97-BD8508D7F22A}"/>
              </a:ext>
            </a:extLst>
          </p:cNvPr>
          <p:cNvSpPr>
            <a:spLocks noGrp="1"/>
          </p:cNvSpPr>
          <p:nvPr>
            <p:ph type="sldNum" sz="quarter" idx="5"/>
          </p:nvPr>
        </p:nvSpPr>
        <p:spPr/>
        <p:txBody>
          <a:bodyPr/>
          <a:lstStyle/>
          <a:p>
            <a:fld id="{19FEF117-9047-2140-B3F1-EEF431365C76}" type="slidenum">
              <a:rPr lang="en-US" smtClean="0"/>
              <a:pPr/>
              <a:t>9</a:t>
            </a:fld>
            <a:endParaRPr lang="en-US"/>
          </a:p>
        </p:txBody>
      </p:sp>
    </p:spTree>
    <p:extLst>
      <p:ext uri="{BB962C8B-B14F-4D97-AF65-F5344CB8AC3E}">
        <p14:creationId xmlns:p14="http://schemas.microsoft.com/office/powerpoint/2010/main" val="2431640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9977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85D0B4-2A13-E24B-9CF4-BCDD648CE63C}"/>
              </a:ext>
            </a:extLst>
          </p:cNvPr>
          <p:cNvSpPr>
            <a:spLocks noGrp="1"/>
          </p:cNvSpPr>
          <p:nvPr>
            <p:ph type="title" hasCustomPrompt="1"/>
          </p:nvPr>
        </p:nvSpPr>
        <p:spPr>
          <a:xfrm>
            <a:off x="609600" y="274639"/>
            <a:ext cx="10972800" cy="1143000"/>
          </a:xfrm>
        </p:spPr>
        <p:txBody>
          <a:bodyPr>
            <a:noAutofit/>
          </a:bodyPr>
          <a:lstStyle>
            <a:lvl1pPr algn="ctr">
              <a:defRPr/>
            </a:lvl1pPr>
          </a:lstStyle>
          <a:p>
            <a:r>
              <a:rPr lang="en-US" dirty="0"/>
              <a:t>CLICK TO EDIT TITLE</a:t>
            </a:r>
          </a:p>
        </p:txBody>
      </p:sp>
      <p:sp>
        <p:nvSpPr>
          <p:cNvPr id="7" name="Slide Number Placeholder 6">
            <a:extLst>
              <a:ext uri="{FF2B5EF4-FFF2-40B4-BE49-F238E27FC236}">
                <a16:creationId xmlns:a16="http://schemas.microsoft.com/office/drawing/2014/main" id="{EDFD3B0A-F71A-3A40-8231-40F00C27F6A8}"/>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124301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7">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ctr">
              <a:defRPr sz="4000"/>
            </a:lvl1pPr>
          </a:lstStyle>
          <a:p>
            <a:r>
              <a:rPr lang="en-US" dirty="0"/>
              <a:t>Click to edit title</a:t>
            </a:r>
          </a:p>
        </p:txBody>
      </p:sp>
    </p:spTree>
    <p:extLst>
      <p:ext uri="{BB962C8B-B14F-4D97-AF65-F5344CB8AC3E}">
        <p14:creationId xmlns:p14="http://schemas.microsoft.com/office/powerpoint/2010/main" val="9332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Page 8">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3" name="Content Placeholder 2"/>
          <p:cNvSpPr>
            <a:spLocks noGrp="1"/>
          </p:cNvSpPr>
          <p:nvPr>
            <p:ph sz="half" idx="1" hasCustomPrompt="1"/>
          </p:nvPr>
        </p:nvSpPr>
        <p:spPr>
          <a:xfrm>
            <a:off x="609600" y="1600201"/>
            <a:ext cx="5384800" cy="4525963"/>
          </a:xfrm>
        </p:spPr>
        <p:txBody>
          <a:bodyPr>
            <a:no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1"/>
            <a:ext cx="5384800" cy="4525963"/>
          </a:xfrm>
        </p:spPr>
        <p:txBody>
          <a:bodyPr>
            <a:no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A1C9F9FC-39FA-F84A-AFD7-C0D7EC2E4E8F}"/>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126059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9">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9" name="Text Placeholder 2">
            <a:extLst>
              <a:ext uri="{FF2B5EF4-FFF2-40B4-BE49-F238E27FC236}">
                <a16:creationId xmlns:a16="http://schemas.microsoft.com/office/drawing/2014/main" id="{DFC73042-78EE-EA49-92CF-4689C5BF88EB}"/>
              </a:ext>
            </a:extLst>
          </p:cNvPr>
          <p:cNvSpPr>
            <a:spLocks noGrp="1"/>
          </p:cNvSpPr>
          <p:nvPr>
            <p:ph type="body" idx="1" hasCustomPrompt="1"/>
          </p:nvPr>
        </p:nvSpPr>
        <p:spPr>
          <a:xfrm>
            <a:off x="609600" y="1681163"/>
            <a:ext cx="5387975" cy="823912"/>
          </a:xfrm>
        </p:spPr>
        <p:txBody>
          <a:bodyPr anchor="b"/>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0" name="Content Placeholder 3">
            <a:extLst>
              <a:ext uri="{FF2B5EF4-FFF2-40B4-BE49-F238E27FC236}">
                <a16:creationId xmlns:a16="http://schemas.microsoft.com/office/drawing/2014/main" id="{63118AE8-CB10-7348-93A1-4990EC458FF1}"/>
              </a:ext>
            </a:extLst>
          </p:cNvPr>
          <p:cNvSpPr>
            <a:spLocks noGrp="1"/>
          </p:cNvSpPr>
          <p:nvPr>
            <p:ph sz="half" idx="2" hasCustomPrompt="1"/>
          </p:nvPr>
        </p:nvSpPr>
        <p:spPr>
          <a:xfrm>
            <a:off x="609600" y="2505075"/>
            <a:ext cx="5387975" cy="3684588"/>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5E6AD362-4B94-7346-9861-DA64194F94C6}"/>
              </a:ext>
            </a:extLst>
          </p:cNvPr>
          <p:cNvSpPr>
            <a:spLocks noGrp="1"/>
          </p:cNvSpPr>
          <p:nvPr>
            <p:ph type="body" sz="quarter" idx="3" hasCustomPrompt="1"/>
          </p:nvPr>
        </p:nvSpPr>
        <p:spPr>
          <a:xfrm>
            <a:off x="6172200" y="1681163"/>
            <a:ext cx="5410200" cy="823912"/>
          </a:xfrm>
        </p:spPr>
        <p:txBody>
          <a:bodyPr anchor="b"/>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2" name="Content Placeholder 5">
            <a:extLst>
              <a:ext uri="{FF2B5EF4-FFF2-40B4-BE49-F238E27FC236}">
                <a16:creationId xmlns:a16="http://schemas.microsoft.com/office/drawing/2014/main" id="{E1F09567-1D24-1E4B-BFB3-031189249279}"/>
              </a:ext>
            </a:extLst>
          </p:cNvPr>
          <p:cNvSpPr>
            <a:spLocks noGrp="1"/>
          </p:cNvSpPr>
          <p:nvPr>
            <p:ph sz="quarter" idx="4" hasCustomPrompt="1"/>
          </p:nvPr>
        </p:nvSpPr>
        <p:spPr>
          <a:xfrm>
            <a:off x="6172200" y="2505075"/>
            <a:ext cx="5410200" cy="3684588"/>
          </a:xfrm>
        </p:spPr>
        <p:txBody>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3E6A76E8-A651-6C4E-B2E0-1B105C5AE41E}"/>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086384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age 10">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 style</a:t>
            </a:r>
          </a:p>
        </p:txBody>
      </p:sp>
      <p:sp>
        <p:nvSpPr>
          <p:cNvPr id="3" name="Content Placeholder 2"/>
          <p:cNvSpPr>
            <a:spLocks noGrp="1"/>
          </p:cNvSpPr>
          <p:nvPr>
            <p:ph idx="1" hasCustomPrompt="1"/>
          </p:nvPr>
        </p:nvSpPr>
        <p:spPr>
          <a:xfrm>
            <a:off x="609602" y="1600201"/>
            <a:ext cx="5674548" cy="4525963"/>
          </a:xfrm>
        </p:spPr>
        <p:txBody>
          <a:bodyPr>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3" hasCustomPrompt="1"/>
          </p:nvPr>
        </p:nvSpPr>
        <p:spPr>
          <a:xfrm>
            <a:off x="6716297" y="1600201"/>
            <a:ext cx="4866105" cy="4525963"/>
          </a:xfrm>
          <a:prstGeom prst="round1Rect">
            <a:avLst>
              <a:gd name="adj" fmla="val 0"/>
            </a:avLst>
          </a:prstGeom>
        </p:spPr>
        <p:txBody>
          <a:bodyPr>
            <a:noAutofit/>
          </a:bodyPr>
          <a:lstStyle>
            <a:lvl1pPr marL="0" indent="0">
              <a:buNone/>
              <a:defRPr/>
            </a:lvl1pPr>
          </a:lstStyle>
          <a:p>
            <a:r>
              <a:rPr lang="en-US" dirty="0"/>
              <a:t>Click to insert picture</a:t>
            </a:r>
          </a:p>
        </p:txBody>
      </p:sp>
      <p:sp>
        <p:nvSpPr>
          <p:cNvPr id="4" name="Slide Number Placeholder 3">
            <a:extLst>
              <a:ext uri="{FF2B5EF4-FFF2-40B4-BE49-F238E27FC236}">
                <a16:creationId xmlns:a16="http://schemas.microsoft.com/office/drawing/2014/main" id="{76EED1E4-9C9B-2747-8196-7C48C7081820}"/>
              </a:ext>
            </a:extLst>
          </p:cNvPr>
          <p:cNvSpPr>
            <a:spLocks noGrp="1"/>
          </p:cNvSpPr>
          <p:nvPr>
            <p:ph type="sldNum" sz="quarter" idx="14"/>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21549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ag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3717D-299D-2745-B15F-EE716E877D74}"/>
              </a:ext>
            </a:extLst>
          </p:cNvPr>
          <p:cNvSpPr>
            <a:spLocks noGrp="1"/>
          </p:cNvSpPr>
          <p:nvPr>
            <p:ph type="title" hasCustomPrompt="1"/>
          </p:nvPr>
        </p:nvSpPr>
        <p:spPr>
          <a:xfrm>
            <a:off x="839788" y="457200"/>
            <a:ext cx="3932237" cy="1600200"/>
          </a:xfrm>
        </p:spPr>
        <p:txBody>
          <a:bodyPr anchor="b"/>
          <a:lstStyle>
            <a:lvl1pPr>
              <a:defRPr sz="4000"/>
            </a:lvl1pPr>
          </a:lstStyle>
          <a:p>
            <a:r>
              <a:rPr lang="en-US" dirty="0"/>
              <a:t>Click to edit </a:t>
            </a:r>
            <a:br>
              <a:rPr lang="en-US" dirty="0"/>
            </a:br>
            <a:r>
              <a:rPr lang="en-US" dirty="0"/>
              <a:t>title</a:t>
            </a:r>
          </a:p>
        </p:txBody>
      </p:sp>
      <p:sp>
        <p:nvSpPr>
          <p:cNvPr id="3" name="Content Placeholder 2">
            <a:extLst>
              <a:ext uri="{FF2B5EF4-FFF2-40B4-BE49-F238E27FC236}">
                <a16:creationId xmlns:a16="http://schemas.microsoft.com/office/drawing/2014/main" id="{55684B7A-AC66-F94B-91B5-DCD2CACF98BA}"/>
              </a:ext>
            </a:extLst>
          </p:cNvPr>
          <p:cNvSpPr>
            <a:spLocks noGrp="1"/>
          </p:cNvSpPr>
          <p:nvPr>
            <p:ph idx="1" hasCustomPrompt="1"/>
          </p:nvPr>
        </p:nvSpPr>
        <p:spPr>
          <a:xfrm>
            <a:off x="5183188" y="987425"/>
            <a:ext cx="6172200" cy="4873625"/>
          </a:xfrm>
        </p:spPr>
        <p:txBody>
          <a:bodyPr/>
          <a:lstStyle>
            <a:lvl1pPr>
              <a:defRPr sz="3000"/>
            </a:lvl1pPr>
            <a:lvl2pPr>
              <a:defRPr sz="3000"/>
            </a:lvl2pPr>
            <a:lvl3pPr>
              <a:defRPr sz="3000"/>
            </a:lvl3pPr>
            <a:lvl4pPr>
              <a:defRPr sz="3000"/>
            </a:lvl4pPr>
            <a:lvl5pPr>
              <a:defRPr sz="30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295BC3B-E46B-8845-ADF1-27AF282D3A72}"/>
              </a:ext>
            </a:extLst>
          </p:cNvPr>
          <p:cNvSpPr>
            <a:spLocks noGrp="1"/>
          </p:cNvSpPr>
          <p:nvPr>
            <p:ph type="body" sz="half" idx="2" hasCustomPrompt="1"/>
          </p:nvPr>
        </p:nvSpPr>
        <p:spPr>
          <a:xfrm>
            <a:off x="839788" y="2057400"/>
            <a:ext cx="3932237" cy="3811588"/>
          </a:xfrm>
        </p:spPr>
        <p:txBody>
          <a:bodyPr/>
          <a:lstStyle>
            <a:lvl1pPr marL="0" indent="0">
              <a:buNone/>
              <a:defRPr sz="3000" b="0" i="0">
                <a:latin typeface="Calibri Light" panose="020F0302020204030204" pitchFamily="34" charset="0"/>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 styles</a:t>
            </a:r>
          </a:p>
        </p:txBody>
      </p:sp>
      <p:sp>
        <p:nvSpPr>
          <p:cNvPr id="5" name="Slide Number Placeholder 4">
            <a:extLst>
              <a:ext uri="{FF2B5EF4-FFF2-40B4-BE49-F238E27FC236}">
                <a16:creationId xmlns:a16="http://schemas.microsoft.com/office/drawing/2014/main" id="{28B611D9-2D2C-204C-84BE-7F32469B5BBD}"/>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4993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7B7C9A-19BC-4D4D-93B2-99330A6ED75A}"/>
              </a:ext>
            </a:extLst>
          </p:cNvPr>
          <p:cNvSpPr>
            <a:spLocks noGrp="1"/>
          </p:cNvSpPr>
          <p:nvPr>
            <p:ph type="title" hasCustomPrompt="1"/>
          </p:nvPr>
        </p:nvSpPr>
        <p:spPr>
          <a:xfrm>
            <a:off x="839788" y="457200"/>
            <a:ext cx="3932237" cy="1600200"/>
          </a:xfrm>
        </p:spPr>
        <p:txBody>
          <a:bodyPr anchor="b"/>
          <a:lstStyle>
            <a:lvl1pPr>
              <a:defRPr sz="4000"/>
            </a:lvl1pPr>
          </a:lstStyle>
          <a:p>
            <a:r>
              <a:rPr lang="en-US" dirty="0"/>
              <a:t>Click to edit </a:t>
            </a:r>
            <a:br>
              <a:rPr lang="en-US" dirty="0"/>
            </a:br>
            <a:r>
              <a:rPr lang="en-US" dirty="0"/>
              <a:t>title</a:t>
            </a:r>
          </a:p>
        </p:txBody>
      </p:sp>
      <p:sp>
        <p:nvSpPr>
          <p:cNvPr id="6" name="Picture Placeholder 2">
            <a:extLst>
              <a:ext uri="{FF2B5EF4-FFF2-40B4-BE49-F238E27FC236}">
                <a16:creationId xmlns:a16="http://schemas.microsoft.com/office/drawing/2014/main" id="{7A229AFF-5248-E146-91BF-8EAF1EC3A9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3">
            <a:extLst>
              <a:ext uri="{FF2B5EF4-FFF2-40B4-BE49-F238E27FC236}">
                <a16:creationId xmlns:a16="http://schemas.microsoft.com/office/drawing/2014/main" id="{A94F3CDE-7C42-9344-8BAF-A8F420DBEE3A}"/>
              </a:ext>
            </a:extLst>
          </p:cNvPr>
          <p:cNvSpPr>
            <a:spLocks noGrp="1"/>
          </p:cNvSpPr>
          <p:nvPr>
            <p:ph type="body" sz="half" idx="2" hasCustomPrompt="1"/>
          </p:nvPr>
        </p:nvSpPr>
        <p:spPr>
          <a:xfrm>
            <a:off x="839788" y="2057400"/>
            <a:ext cx="3932237" cy="3811588"/>
          </a:xfrm>
        </p:spPr>
        <p:txBody>
          <a:bodyPr/>
          <a:lstStyle>
            <a:lvl1pPr marL="0" indent="0">
              <a:buNone/>
              <a:defRPr sz="3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8" name="Slide Number Placeholder 7">
            <a:extLst>
              <a:ext uri="{FF2B5EF4-FFF2-40B4-BE49-F238E27FC236}">
                <a16:creationId xmlns:a16="http://schemas.microsoft.com/office/drawing/2014/main" id="{44D1297E-D3DD-F44A-A3AC-70AA9548A425}"/>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353628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age 13">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3152CE-F7CB-8849-9604-367DCC110F4B}"/>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213118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White">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858DA3-23C5-A148-B7DC-5FCE42F9F01D}"/>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3" name="Title 1">
            <a:extLst>
              <a:ext uri="{FF2B5EF4-FFF2-40B4-BE49-F238E27FC236}">
                <a16:creationId xmlns:a16="http://schemas.microsoft.com/office/drawing/2014/main" id="{B2AF51C2-1B42-8A4C-8BD4-8972DF3E2CF4}"/>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chemeClr val="tx1"/>
                </a:solidFill>
              </a:defRPr>
            </a:lvl1pPr>
          </a:lstStyle>
          <a:p>
            <a:r>
              <a:rPr lang="en-US" dirty="0"/>
              <a:t>Section divider, title or quote</a:t>
            </a:r>
          </a:p>
        </p:txBody>
      </p:sp>
    </p:spTree>
    <p:extLst>
      <p:ext uri="{BB962C8B-B14F-4D97-AF65-F5344CB8AC3E}">
        <p14:creationId xmlns:p14="http://schemas.microsoft.com/office/powerpoint/2010/main" val="265373390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Te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EFE755-2E72-9041-A625-F09009A9D66C}"/>
              </a:ext>
            </a:extLst>
          </p:cNvPr>
          <p:cNvSpPr/>
          <p:nvPr userDrawn="1"/>
        </p:nvSpPr>
        <p:spPr>
          <a:xfrm>
            <a:off x="0" y="365760"/>
            <a:ext cx="12192000" cy="6096000"/>
          </a:xfrm>
          <a:prstGeom prst="rect">
            <a:avLst/>
          </a:prstGeom>
          <a:gradFill>
            <a:gsLst>
              <a:gs pos="100000">
                <a:schemeClr val="accent5"/>
              </a:gs>
              <a:gs pos="0">
                <a:schemeClr val="accent6"/>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5" name="Title 1"/>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
        <p:nvSpPr>
          <p:cNvPr id="3" name="Slide Number Placeholder 2">
            <a:extLst>
              <a:ext uri="{FF2B5EF4-FFF2-40B4-BE49-F238E27FC236}">
                <a16:creationId xmlns:a16="http://schemas.microsoft.com/office/drawing/2014/main" id="{BBB3CD06-64EE-CE45-84B9-789CA5A322DF}"/>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667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792919D-B083-D045-8F6B-15FF24EA67C0}"/>
              </a:ext>
            </a:extLst>
          </p:cNvPr>
          <p:cNvPicPr>
            <a:picLocks noChangeAspect="1"/>
          </p:cNvPicPr>
          <p:nvPr userDrawn="1"/>
        </p:nvPicPr>
        <p:blipFill rotWithShape="1">
          <a:blip r:embed="rId2"/>
          <a:srcRect t="30577" b="34039"/>
          <a:stretch/>
        </p:blipFill>
        <p:spPr>
          <a:xfrm>
            <a:off x="2076971" y="2386362"/>
            <a:ext cx="7504111" cy="2051824"/>
          </a:xfrm>
          <a:prstGeom prst="rect">
            <a:avLst/>
          </a:prstGeom>
        </p:spPr>
      </p:pic>
    </p:spTree>
    <p:extLst>
      <p:ext uri="{BB962C8B-B14F-4D97-AF65-F5344CB8AC3E}">
        <p14:creationId xmlns:p14="http://schemas.microsoft.com/office/powerpoint/2010/main" val="2138986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2D6503-EB2B-BA42-B8AA-87904112ABB3}"/>
              </a:ext>
            </a:extLst>
          </p:cNvPr>
          <p:cNvSpPr/>
          <p:nvPr userDrawn="1"/>
        </p:nvSpPr>
        <p:spPr>
          <a:xfrm>
            <a:off x="0" y="396240"/>
            <a:ext cx="12192000" cy="6065520"/>
          </a:xfrm>
          <a:prstGeom prst="rect">
            <a:avLst/>
          </a:prstGeom>
          <a:gradFill>
            <a:gsLst>
              <a:gs pos="100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8" name="Title 1">
            <a:extLst>
              <a:ext uri="{FF2B5EF4-FFF2-40B4-BE49-F238E27FC236}">
                <a16:creationId xmlns:a16="http://schemas.microsoft.com/office/drawing/2014/main" id="{BAEDFF94-E431-B24C-88DA-7E15D43FF4EE}"/>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
        <p:nvSpPr>
          <p:cNvPr id="3" name="Slide Number Placeholder 2">
            <a:extLst>
              <a:ext uri="{FF2B5EF4-FFF2-40B4-BE49-F238E27FC236}">
                <a16:creationId xmlns:a16="http://schemas.microsoft.com/office/drawing/2014/main" id="{5A81B577-7C6C-1B4C-B051-509EB744C9D0}"/>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2235122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D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EED6AF-0083-D349-B343-1985615931D7}"/>
              </a:ext>
            </a:extLst>
          </p:cNvPr>
          <p:cNvSpPr/>
          <p:nvPr userDrawn="1"/>
        </p:nvSpPr>
        <p:spPr>
          <a:xfrm>
            <a:off x="0" y="396240"/>
            <a:ext cx="12192000" cy="6065520"/>
          </a:xfrm>
          <a:prstGeom prst="rect">
            <a:avLst/>
          </a:prstGeom>
          <a:gradFill>
            <a:gsLst>
              <a:gs pos="28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8" name="Title 1">
            <a:extLst>
              <a:ext uri="{FF2B5EF4-FFF2-40B4-BE49-F238E27FC236}">
                <a16:creationId xmlns:a16="http://schemas.microsoft.com/office/drawing/2014/main" id="{B023CF4D-2503-F240-990A-D1CB986DE2F2}"/>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Tree>
    <p:extLst>
      <p:ext uri="{BB962C8B-B14F-4D97-AF65-F5344CB8AC3E}">
        <p14:creationId xmlns:p14="http://schemas.microsoft.com/office/powerpoint/2010/main" val="3561049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Title/Quot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3BBF12-8608-244B-8D82-450933DC5004}"/>
              </a:ext>
            </a:extLst>
          </p:cNvPr>
          <p:cNvSpPr/>
          <p:nvPr userDrawn="1"/>
        </p:nvSpPr>
        <p:spPr>
          <a:xfrm>
            <a:off x="0" y="396240"/>
            <a:ext cx="12192000" cy="6065520"/>
          </a:xfrm>
          <a:prstGeom prst="rect">
            <a:avLst/>
          </a:prstGeom>
          <a:gradFill>
            <a:gsLst>
              <a:gs pos="99000">
                <a:schemeClr val="accent1"/>
              </a:gs>
              <a:gs pos="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
        <p:nvSpPr>
          <p:cNvPr id="8" name="Title 1">
            <a:extLst>
              <a:ext uri="{FF2B5EF4-FFF2-40B4-BE49-F238E27FC236}">
                <a16:creationId xmlns:a16="http://schemas.microsoft.com/office/drawing/2014/main" id="{131643CD-7BDB-A140-9746-6860E42C8D73}"/>
              </a:ext>
            </a:extLst>
          </p:cNvPr>
          <p:cNvSpPr>
            <a:spLocks noGrp="1"/>
          </p:cNvSpPr>
          <p:nvPr>
            <p:ph type="title" hasCustomPrompt="1"/>
          </p:nvPr>
        </p:nvSpPr>
        <p:spPr>
          <a:xfrm>
            <a:off x="457200" y="2606860"/>
            <a:ext cx="11374968" cy="1362075"/>
          </a:xfrm>
        </p:spPr>
        <p:txBody>
          <a:bodyPr anchor="ctr">
            <a:noAutofit/>
          </a:bodyPr>
          <a:lstStyle>
            <a:lvl1pPr algn="ctr">
              <a:defRPr sz="6000" b="1" cap="all" spc="0">
                <a:solidFill>
                  <a:srgbClr val="FFFFFF"/>
                </a:solidFill>
              </a:defRPr>
            </a:lvl1pPr>
          </a:lstStyle>
          <a:p>
            <a:r>
              <a:rPr lang="en-US" dirty="0"/>
              <a:t>Section divider, title or quote</a:t>
            </a:r>
          </a:p>
        </p:txBody>
      </p:sp>
    </p:spTree>
    <p:extLst>
      <p:ext uri="{BB962C8B-B14F-4D97-AF65-F5344CB8AC3E}">
        <p14:creationId xmlns:p14="http://schemas.microsoft.com/office/powerpoint/2010/main" val="1252422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lor Flood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49406-44AF-9545-8873-4C623A27958C}"/>
              </a:ext>
            </a:extLst>
          </p:cNvPr>
          <p:cNvSpPr/>
          <p:nvPr userDrawn="1"/>
        </p:nvSpPr>
        <p:spPr>
          <a:xfrm>
            <a:off x="0" y="0"/>
            <a:ext cx="12192000" cy="6858000"/>
          </a:xfrm>
          <a:prstGeom prst="rect">
            <a:avLst/>
          </a:prstGeom>
          <a:gradFill>
            <a:gsLst>
              <a:gs pos="100000">
                <a:schemeClr val="accent5"/>
              </a:gs>
              <a:gs pos="0">
                <a:schemeClr val="accent6"/>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Tree>
    <p:extLst>
      <p:ext uri="{BB962C8B-B14F-4D97-AF65-F5344CB8AC3E}">
        <p14:creationId xmlns:p14="http://schemas.microsoft.com/office/powerpoint/2010/main" val="2826583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or Flood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212FCC-A129-604E-B9FE-A975376E75B8}"/>
              </a:ext>
            </a:extLst>
          </p:cNvPr>
          <p:cNvSpPr/>
          <p:nvPr userDrawn="1"/>
        </p:nvSpPr>
        <p:spPr>
          <a:xfrm>
            <a:off x="0" y="0"/>
            <a:ext cx="12192000" cy="6858000"/>
          </a:xfrm>
          <a:prstGeom prst="rect">
            <a:avLst/>
          </a:prstGeom>
          <a:gradFill>
            <a:gsLst>
              <a:gs pos="100000">
                <a:schemeClr val="accent3"/>
              </a:gs>
              <a:gs pos="0">
                <a:schemeClr val="accent4"/>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Tree>
    <p:extLst>
      <p:ext uri="{BB962C8B-B14F-4D97-AF65-F5344CB8AC3E}">
        <p14:creationId xmlns:p14="http://schemas.microsoft.com/office/powerpoint/2010/main" val="3264654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lor Flood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85A9B5-AEC8-1A4F-94AC-A45C912FE0E7}"/>
              </a:ext>
            </a:extLst>
          </p:cNvPr>
          <p:cNvSpPr/>
          <p:nvPr userDrawn="1"/>
        </p:nvSpPr>
        <p:spPr>
          <a:xfrm>
            <a:off x="0" y="0"/>
            <a:ext cx="12192000" cy="6858000"/>
          </a:xfrm>
          <a:prstGeom prst="rect">
            <a:avLst/>
          </a:prstGeom>
          <a:gradFill>
            <a:gsLst>
              <a:gs pos="99000">
                <a:schemeClr val="accent1"/>
              </a:gs>
              <a:gs pos="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dirty="0"/>
          </a:p>
        </p:txBody>
      </p:sp>
    </p:spTree>
    <p:extLst>
      <p:ext uri="{BB962C8B-B14F-4D97-AF65-F5344CB8AC3E}">
        <p14:creationId xmlns:p14="http://schemas.microsoft.com/office/powerpoint/2010/main" val="3205765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r more informa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3028" y="2510428"/>
            <a:ext cx="4925944" cy="400208"/>
          </a:xfrm>
        </p:spPr>
        <p:txBody>
          <a:bodyPr lIns="0" rIns="0" anchor="b">
            <a:noAutofit/>
          </a:bodyPr>
          <a:lstStyle>
            <a:lvl1pPr algn="l">
              <a:defRPr sz="3000" baseline="0">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3633030" y="2920043"/>
            <a:ext cx="4925945" cy="1464180"/>
          </a:xfrm>
        </p:spPr>
        <p:txBody>
          <a:bodyPr lIns="0" rIns="0">
            <a:noAutofit/>
          </a:bodyPr>
          <a:lstStyle>
            <a:lvl1pPr marL="0" indent="0" algn="l">
              <a:lnSpc>
                <a:spcPct val="100000"/>
              </a:lnSpc>
              <a:spcBef>
                <a:spcPts val="0"/>
              </a:spcBef>
              <a:buNone/>
              <a:defRPr sz="3000" b="0" i="0" baseline="0">
                <a:solidFill>
                  <a:schemeClr val="tx1"/>
                </a:solidFill>
                <a:latin typeface="Calibri Light" panose="020F0302020204030204" pitchFamily="34" charset="0"/>
                <a:cs typeface="Calibri Light" panose="020F03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subtitle</a:t>
            </a:r>
          </a:p>
        </p:txBody>
      </p:sp>
      <p:sp>
        <p:nvSpPr>
          <p:cNvPr id="6" name="Title 1"/>
          <p:cNvSpPr txBox="1">
            <a:spLocks/>
          </p:cNvSpPr>
          <p:nvPr userDrawn="1"/>
        </p:nvSpPr>
        <p:spPr>
          <a:xfrm>
            <a:off x="609600" y="274639"/>
            <a:ext cx="10972800" cy="1143000"/>
          </a:xfrm>
          <a:prstGeom prst="rect">
            <a:avLst/>
          </a:prstGeom>
        </p:spPr>
        <p:txBody>
          <a:bodyPr vert="horz" lIns="0" tIns="60960" rIns="121920" bIns="6096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sz="4000" baseline="0" dirty="0">
                <a:solidFill>
                  <a:srgbClr val="263644"/>
                </a:solidFill>
              </a:rPr>
              <a:t>For more information contact:</a:t>
            </a:r>
          </a:p>
        </p:txBody>
      </p:sp>
      <p:sp>
        <p:nvSpPr>
          <p:cNvPr id="4" name="Slide Number Placeholder 3">
            <a:extLst>
              <a:ext uri="{FF2B5EF4-FFF2-40B4-BE49-F238E27FC236}">
                <a16:creationId xmlns:a16="http://schemas.microsoft.com/office/drawing/2014/main" id="{D22B95F8-69F4-E148-9C45-E6DEA764F657}"/>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455618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r more information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D55992-7566-C24C-9498-390902C0418B}"/>
              </a:ext>
            </a:extLst>
          </p:cNvPr>
          <p:cNvSpPr>
            <a:spLocks noGrp="1"/>
          </p:cNvSpPr>
          <p:nvPr>
            <p:ph type="pic" sz="quarter" idx="10"/>
          </p:nvPr>
        </p:nvSpPr>
        <p:spPr>
          <a:xfrm>
            <a:off x="1654812" y="2510368"/>
            <a:ext cx="1936749" cy="1938867"/>
          </a:xfrm>
        </p:spPr>
        <p:txBody>
          <a:bodyPr/>
          <a:lstStyle/>
          <a:p>
            <a:r>
              <a:rPr lang="en-US"/>
              <a:t>Click icon to add picture</a:t>
            </a:r>
          </a:p>
        </p:txBody>
      </p:sp>
      <p:sp>
        <p:nvSpPr>
          <p:cNvPr id="10" name="Title 1">
            <a:extLst>
              <a:ext uri="{FF2B5EF4-FFF2-40B4-BE49-F238E27FC236}">
                <a16:creationId xmlns:a16="http://schemas.microsoft.com/office/drawing/2014/main" id="{102A89C9-4923-2B4B-BE41-6B6A081C25E2}"/>
              </a:ext>
            </a:extLst>
          </p:cNvPr>
          <p:cNvSpPr txBox="1">
            <a:spLocks/>
          </p:cNvSpPr>
          <p:nvPr userDrawn="1"/>
        </p:nvSpPr>
        <p:spPr>
          <a:xfrm>
            <a:off x="609600" y="274639"/>
            <a:ext cx="10972800" cy="1143000"/>
          </a:xfrm>
          <a:prstGeom prst="rect">
            <a:avLst/>
          </a:prstGeom>
        </p:spPr>
        <p:txBody>
          <a:bodyPr vert="horz" lIns="0" tIns="60960" rIns="121920" bIns="60960" rtlCol="0" anchor="ctr">
            <a:noAutofit/>
          </a:bodyPr>
          <a:lstStyle>
            <a:lvl1pPr algn="l" defTabSz="457200" rtl="0" eaLnBrk="1" latinLnBrk="0" hangingPunct="1">
              <a:spcBef>
                <a:spcPct val="0"/>
              </a:spcBef>
              <a:buNone/>
              <a:defRPr sz="2800" b="1" i="0" kern="1200" baseline="0">
                <a:solidFill>
                  <a:schemeClr val="tx1"/>
                </a:solidFill>
                <a:latin typeface="+mj-lt"/>
                <a:ea typeface="+mj-ea"/>
                <a:cs typeface="+mj-cs"/>
              </a:defRPr>
            </a:lvl1pPr>
          </a:lstStyle>
          <a:p>
            <a:r>
              <a:rPr lang="en-US" sz="3733"/>
              <a:t>For </a:t>
            </a:r>
            <a:r>
              <a:rPr lang="en-US" sz="3733">
                <a:solidFill>
                  <a:srgbClr val="263644"/>
                </a:solidFill>
              </a:rPr>
              <a:t>more information contact:</a:t>
            </a:r>
            <a:endParaRPr lang="en-US" sz="3733" dirty="0"/>
          </a:p>
        </p:txBody>
      </p:sp>
      <p:sp>
        <p:nvSpPr>
          <p:cNvPr id="11" name="Title 1">
            <a:extLst>
              <a:ext uri="{FF2B5EF4-FFF2-40B4-BE49-F238E27FC236}">
                <a16:creationId xmlns:a16="http://schemas.microsoft.com/office/drawing/2014/main" id="{533B5410-EBF0-9746-8502-3386EDA2DB99}"/>
              </a:ext>
            </a:extLst>
          </p:cNvPr>
          <p:cNvSpPr>
            <a:spLocks noGrp="1"/>
          </p:cNvSpPr>
          <p:nvPr>
            <p:ph type="ctrTitle" hasCustomPrompt="1"/>
          </p:nvPr>
        </p:nvSpPr>
        <p:spPr>
          <a:xfrm>
            <a:off x="3633028" y="2510428"/>
            <a:ext cx="4925944" cy="400208"/>
          </a:xfrm>
        </p:spPr>
        <p:txBody>
          <a:bodyPr lIns="0" rIns="0" anchor="b">
            <a:noAutofit/>
          </a:bodyPr>
          <a:lstStyle>
            <a:lvl1pPr algn="l">
              <a:defRPr sz="3000" baseline="0">
                <a:solidFill>
                  <a:schemeClr val="tx1"/>
                </a:solidFill>
              </a:defRPr>
            </a:lvl1pPr>
          </a:lstStyle>
          <a:p>
            <a:r>
              <a:rPr lang="en-US" dirty="0"/>
              <a:t>CLICK TO EDIT TITLE</a:t>
            </a:r>
          </a:p>
        </p:txBody>
      </p:sp>
      <p:sp>
        <p:nvSpPr>
          <p:cNvPr id="12" name="Subtitle 2">
            <a:extLst>
              <a:ext uri="{FF2B5EF4-FFF2-40B4-BE49-F238E27FC236}">
                <a16:creationId xmlns:a16="http://schemas.microsoft.com/office/drawing/2014/main" id="{54B0A019-020A-8140-B49A-47A1FB57D7EB}"/>
              </a:ext>
            </a:extLst>
          </p:cNvPr>
          <p:cNvSpPr>
            <a:spLocks noGrp="1"/>
          </p:cNvSpPr>
          <p:nvPr>
            <p:ph type="subTitle" idx="1" hasCustomPrompt="1"/>
          </p:nvPr>
        </p:nvSpPr>
        <p:spPr>
          <a:xfrm>
            <a:off x="3633030" y="2920043"/>
            <a:ext cx="4925945" cy="1529192"/>
          </a:xfrm>
        </p:spPr>
        <p:txBody>
          <a:bodyPr lIns="0" rIns="0">
            <a:noAutofit/>
          </a:bodyPr>
          <a:lstStyle>
            <a:lvl1pPr marL="0" indent="0" algn="l">
              <a:lnSpc>
                <a:spcPct val="100000"/>
              </a:lnSpc>
              <a:spcBef>
                <a:spcPts val="0"/>
              </a:spcBef>
              <a:buNone/>
              <a:defRPr sz="3000" b="0" i="0" baseline="0">
                <a:solidFill>
                  <a:schemeClr val="tx1"/>
                </a:solidFill>
                <a:latin typeface="Calibri Light" panose="020F0302020204030204" pitchFamily="34" charset="0"/>
                <a:cs typeface="Calibri Light" panose="020F03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subtitle</a:t>
            </a:r>
          </a:p>
        </p:txBody>
      </p:sp>
      <p:sp>
        <p:nvSpPr>
          <p:cNvPr id="13" name="Slide Number Placeholder 12">
            <a:extLst>
              <a:ext uri="{FF2B5EF4-FFF2-40B4-BE49-F238E27FC236}">
                <a16:creationId xmlns:a16="http://schemas.microsoft.com/office/drawing/2014/main" id="{1011BA7A-F42B-FB4F-AC3A-333FA1A93F86}"/>
              </a:ext>
            </a:extLst>
          </p:cNvPr>
          <p:cNvSpPr>
            <a:spLocks noGrp="1"/>
          </p:cNvSpPr>
          <p:nvPr>
            <p:ph type="sldNum" sz="quarter" idx="11"/>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553065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Team - 3 peop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5A3F2-17EE-4E4F-8541-CA112F73C722}"/>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27" name="Picture Placeholder 26">
            <a:extLst>
              <a:ext uri="{FF2B5EF4-FFF2-40B4-BE49-F238E27FC236}">
                <a16:creationId xmlns:a16="http://schemas.microsoft.com/office/drawing/2014/main" id="{8DD76355-A90B-6341-A09E-5538A9DF5F36}"/>
              </a:ext>
            </a:extLst>
          </p:cNvPr>
          <p:cNvSpPr>
            <a:spLocks noGrp="1"/>
          </p:cNvSpPr>
          <p:nvPr>
            <p:ph type="pic" sz="quarter" idx="11"/>
          </p:nvPr>
        </p:nvSpPr>
        <p:spPr>
          <a:xfrm>
            <a:off x="1327999" y="1925108"/>
            <a:ext cx="3007783" cy="3007784"/>
          </a:xfrm>
        </p:spPr>
        <p:txBody>
          <a:bodyPr/>
          <a:lstStyle/>
          <a:p>
            <a:r>
              <a:rPr lang="en-US"/>
              <a:t>Click icon to add picture</a:t>
            </a:r>
          </a:p>
        </p:txBody>
      </p:sp>
      <p:sp>
        <p:nvSpPr>
          <p:cNvPr id="28" name="Picture Placeholder 26">
            <a:extLst>
              <a:ext uri="{FF2B5EF4-FFF2-40B4-BE49-F238E27FC236}">
                <a16:creationId xmlns:a16="http://schemas.microsoft.com/office/drawing/2014/main" id="{576DE424-1EB6-F842-AA72-7AC6D7677894}"/>
              </a:ext>
            </a:extLst>
          </p:cNvPr>
          <p:cNvSpPr>
            <a:spLocks noGrp="1"/>
          </p:cNvSpPr>
          <p:nvPr>
            <p:ph type="pic" sz="quarter" idx="12"/>
          </p:nvPr>
        </p:nvSpPr>
        <p:spPr>
          <a:xfrm>
            <a:off x="4491146" y="1925108"/>
            <a:ext cx="3007783" cy="3007784"/>
          </a:xfrm>
        </p:spPr>
        <p:txBody>
          <a:bodyPr/>
          <a:lstStyle/>
          <a:p>
            <a:r>
              <a:rPr lang="en-US"/>
              <a:t>Click icon to add picture</a:t>
            </a:r>
          </a:p>
        </p:txBody>
      </p:sp>
      <p:sp>
        <p:nvSpPr>
          <p:cNvPr id="29" name="Picture Placeholder 26">
            <a:extLst>
              <a:ext uri="{FF2B5EF4-FFF2-40B4-BE49-F238E27FC236}">
                <a16:creationId xmlns:a16="http://schemas.microsoft.com/office/drawing/2014/main" id="{6F57179C-B340-DF42-A32D-58B4731FA57E}"/>
              </a:ext>
            </a:extLst>
          </p:cNvPr>
          <p:cNvSpPr>
            <a:spLocks noGrp="1"/>
          </p:cNvSpPr>
          <p:nvPr>
            <p:ph type="pic" sz="quarter" idx="13"/>
          </p:nvPr>
        </p:nvSpPr>
        <p:spPr>
          <a:xfrm>
            <a:off x="7654293" y="1925108"/>
            <a:ext cx="3007783" cy="3007784"/>
          </a:xfrm>
        </p:spPr>
        <p:txBody>
          <a:bodyPr/>
          <a:lstStyle/>
          <a:p>
            <a:r>
              <a:rPr lang="en-US"/>
              <a:t>Click icon to add picture</a:t>
            </a:r>
          </a:p>
        </p:txBody>
      </p:sp>
      <p:grpSp>
        <p:nvGrpSpPr>
          <p:cNvPr id="37" name="Group 36">
            <a:extLst>
              <a:ext uri="{FF2B5EF4-FFF2-40B4-BE49-F238E27FC236}">
                <a16:creationId xmlns:a16="http://schemas.microsoft.com/office/drawing/2014/main" id="{B87F569A-D3FD-644C-8773-E9E8209BF1F7}"/>
              </a:ext>
            </a:extLst>
          </p:cNvPr>
          <p:cNvGrpSpPr/>
          <p:nvPr userDrawn="1"/>
        </p:nvGrpSpPr>
        <p:grpSpPr>
          <a:xfrm>
            <a:off x="2006255" y="5035689"/>
            <a:ext cx="1651271" cy="481065"/>
            <a:chOff x="1481422" y="3776765"/>
            <a:chExt cx="1238453" cy="360799"/>
          </a:xfrm>
        </p:grpSpPr>
        <p:sp>
          <p:nvSpPr>
            <p:cNvPr id="35" name="Title 1">
              <a:extLst>
                <a:ext uri="{FF2B5EF4-FFF2-40B4-BE49-F238E27FC236}">
                  <a16:creationId xmlns:a16="http://schemas.microsoft.com/office/drawing/2014/main" id="{12D5E8D2-3FCF-D04C-8B60-61072CEFAB03}"/>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36" name="Subtitle 2">
              <a:extLst>
                <a:ext uri="{FF2B5EF4-FFF2-40B4-BE49-F238E27FC236}">
                  <a16:creationId xmlns:a16="http://schemas.microsoft.com/office/drawing/2014/main" id="{6A0A8B2D-2922-394C-AABD-C00ADEC904E8}"/>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
        <p:nvSpPr>
          <p:cNvPr id="17" name="Title 1">
            <a:extLst>
              <a:ext uri="{FF2B5EF4-FFF2-40B4-BE49-F238E27FC236}">
                <a16:creationId xmlns:a16="http://schemas.microsoft.com/office/drawing/2014/main" id="{C4DEE9EB-C3D8-8143-B3D5-3519EE0DCD4C}"/>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MEET OUR TEAM</a:t>
            </a:r>
          </a:p>
        </p:txBody>
      </p:sp>
      <p:grpSp>
        <p:nvGrpSpPr>
          <p:cNvPr id="19" name="Group 18">
            <a:extLst>
              <a:ext uri="{FF2B5EF4-FFF2-40B4-BE49-F238E27FC236}">
                <a16:creationId xmlns:a16="http://schemas.microsoft.com/office/drawing/2014/main" id="{314A877E-F292-A74D-914D-A4C3448595B8}"/>
              </a:ext>
            </a:extLst>
          </p:cNvPr>
          <p:cNvGrpSpPr/>
          <p:nvPr userDrawn="1"/>
        </p:nvGrpSpPr>
        <p:grpSpPr>
          <a:xfrm>
            <a:off x="5169402" y="5035689"/>
            <a:ext cx="1651271" cy="481065"/>
            <a:chOff x="1481422" y="3776765"/>
            <a:chExt cx="1238453" cy="360799"/>
          </a:xfrm>
        </p:grpSpPr>
        <p:sp>
          <p:nvSpPr>
            <p:cNvPr id="20" name="Title 1">
              <a:extLst>
                <a:ext uri="{FF2B5EF4-FFF2-40B4-BE49-F238E27FC236}">
                  <a16:creationId xmlns:a16="http://schemas.microsoft.com/office/drawing/2014/main" id="{29558A25-87EE-2340-80D4-E0D7F3543448}"/>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21" name="Subtitle 2">
              <a:extLst>
                <a:ext uri="{FF2B5EF4-FFF2-40B4-BE49-F238E27FC236}">
                  <a16:creationId xmlns:a16="http://schemas.microsoft.com/office/drawing/2014/main" id="{C66623C0-2908-6444-8760-7F0648836E24}"/>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22" name="Group 21">
            <a:extLst>
              <a:ext uri="{FF2B5EF4-FFF2-40B4-BE49-F238E27FC236}">
                <a16:creationId xmlns:a16="http://schemas.microsoft.com/office/drawing/2014/main" id="{EC6B0824-CCC8-8E47-9CCF-1ADC860DFBB5}"/>
              </a:ext>
            </a:extLst>
          </p:cNvPr>
          <p:cNvGrpSpPr/>
          <p:nvPr userDrawn="1"/>
        </p:nvGrpSpPr>
        <p:grpSpPr>
          <a:xfrm>
            <a:off x="8332549" y="5035689"/>
            <a:ext cx="1651271" cy="481065"/>
            <a:chOff x="1481422" y="3776765"/>
            <a:chExt cx="1238453" cy="360799"/>
          </a:xfrm>
        </p:grpSpPr>
        <p:sp>
          <p:nvSpPr>
            <p:cNvPr id="23" name="Title 1">
              <a:extLst>
                <a:ext uri="{FF2B5EF4-FFF2-40B4-BE49-F238E27FC236}">
                  <a16:creationId xmlns:a16="http://schemas.microsoft.com/office/drawing/2014/main" id="{D9AC8740-1081-934C-8AC8-399CF210EEE9}"/>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24" name="Subtitle 2">
              <a:extLst>
                <a:ext uri="{FF2B5EF4-FFF2-40B4-BE49-F238E27FC236}">
                  <a16:creationId xmlns:a16="http://schemas.microsoft.com/office/drawing/2014/main" id="{877F073B-BDFC-6A4E-A7DD-BB2ECBF65C6A}"/>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Tree>
    <p:extLst>
      <p:ext uri="{BB962C8B-B14F-4D97-AF65-F5344CB8AC3E}">
        <p14:creationId xmlns:p14="http://schemas.microsoft.com/office/powerpoint/2010/main" val="1497206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r Team - 4 or 8 peop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5A3F2-17EE-4E4F-8541-CA112F73C722}"/>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27" name="Picture Placeholder 26">
            <a:extLst>
              <a:ext uri="{FF2B5EF4-FFF2-40B4-BE49-F238E27FC236}">
                <a16:creationId xmlns:a16="http://schemas.microsoft.com/office/drawing/2014/main" id="{8DD76355-A90B-6341-A09E-5538A9DF5F36}"/>
              </a:ext>
            </a:extLst>
          </p:cNvPr>
          <p:cNvSpPr>
            <a:spLocks noGrp="1"/>
          </p:cNvSpPr>
          <p:nvPr>
            <p:ph type="pic" sz="quarter" idx="11"/>
          </p:nvPr>
        </p:nvSpPr>
        <p:spPr>
          <a:xfrm>
            <a:off x="2104015" y="1925110"/>
            <a:ext cx="1503892" cy="1503892"/>
          </a:xfrm>
        </p:spPr>
        <p:txBody>
          <a:bodyPr/>
          <a:lstStyle/>
          <a:p>
            <a:r>
              <a:rPr lang="en-US"/>
              <a:t>Click icon to add picture</a:t>
            </a:r>
          </a:p>
        </p:txBody>
      </p:sp>
      <p:sp>
        <p:nvSpPr>
          <p:cNvPr id="28" name="Picture Placeholder 26">
            <a:extLst>
              <a:ext uri="{FF2B5EF4-FFF2-40B4-BE49-F238E27FC236}">
                <a16:creationId xmlns:a16="http://schemas.microsoft.com/office/drawing/2014/main" id="{576DE424-1EB6-F842-AA72-7AC6D7677894}"/>
              </a:ext>
            </a:extLst>
          </p:cNvPr>
          <p:cNvSpPr>
            <a:spLocks noGrp="1"/>
          </p:cNvSpPr>
          <p:nvPr>
            <p:ph type="pic" sz="quarter" idx="12"/>
          </p:nvPr>
        </p:nvSpPr>
        <p:spPr>
          <a:xfrm>
            <a:off x="4123371" y="1925110"/>
            <a:ext cx="1503892" cy="1503892"/>
          </a:xfrm>
        </p:spPr>
        <p:txBody>
          <a:bodyPr/>
          <a:lstStyle/>
          <a:p>
            <a:r>
              <a:rPr lang="en-US"/>
              <a:t>Click icon to add picture</a:t>
            </a:r>
            <a:endParaRPr lang="en-US" dirty="0"/>
          </a:p>
        </p:txBody>
      </p:sp>
      <p:sp>
        <p:nvSpPr>
          <p:cNvPr id="29" name="Picture Placeholder 26">
            <a:extLst>
              <a:ext uri="{FF2B5EF4-FFF2-40B4-BE49-F238E27FC236}">
                <a16:creationId xmlns:a16="http://schemas.microsoft.com/office/drawing/2014/main" id="{6F57179C-B340-DF42-A32D-58B4731FA57E}"/>
              </a:ext>
            </a:extLst>
          </p:cNvPr>
          <p:cNvSpPr>
            <a:spLocks noGrp="1"/>
          </p:cNvSpPr>
          <p:nvPr>
            <p:ph type="pic" sz="quarter" idx="13"/>
          </p:nvPr>
        </p:nvSpPr>
        <p:spPr>
          <a:xfrm>
            <a:off x="6142726" y="1925110"/>
            <a:ext cx="1503892" cy="1503892"/>
          </a:xfrm>
        </p:spPr>
        <p:txBody>
          <a:bodyPr/>
          <a:lstStyle/>
          <a:p>
            <a:r>
              <a:rPr lang="en-US"/>
              <a:t>Click icon to add picture</a:t>
            </a:r>
          </a:p>
        </p:txBody>
      </p:sp>
      <p:sp>
        <p:nvSpPr>
          <p:cNvPr id="17" name="Picture Placeholder 26">
            <a:extLst>
              <a:ext uri="{FF2B5EF4-FFF2-40B4-BE49-F238E27FC236}">
                <a16:creationId xmlns:a16="http://schemas.microsoft.com/office/drawing/2014/main" id="{2487AE65-8E3C-7E42-9051-A062988B9607}"/>
              </a:ext>
            </a:extLst>
          </p:cNvPr>
          <p:cNvSpPr>
            <a:spLocks noGrp="1"/>
          </p:cNvSpPr>
          <p:nvPr>
            <p:ph type="pic" sz="quarter" idx="14"/>
          </p:nvPr>
        </p:nvSpPr>
        <p:spPr>
          <a:xfrm>
            <a:off x="8162083" y="1925110"/>
            <a:ext cx="1503892" cy="1503892"/>
          </a:xfrm>
        </p:spPr>
        <p:txBody>
          <a:bodyPr/>
          <a:lstStyle/>
          <a:p>
            <a:r>
              <a:rPr lang="en-US"/>
              <a:t>Click icon to add picture</a:t>
            </a:r>
            <a:endParaRPr lang="en-US" dirty="0"/>
          </a:p>
        </p:txBody>
      </p:sp>
      <p:sp>
        <p:nvSpPr>
          <p:cNvPr id="39" name="Title 1">
            <a:extLst>
              <a:ext uri="{FF2B5EF4-FFF2-40B4-BE49-F238E27FC236}">
                <a16:creationId xmlns:a16="http://schemas.microsoft.com/office/drawing/2014/main" id="{5D78EEC7-A94A-9B4A-9B93-E9FDA356BACE}"/>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MEET OUR TEAM</a:t>
            </a:r>
          </a:p>
        </p:txBody>
      </p:sp>
      <p:grpSp>
        <p:nvGrpSpPr>
          <p:cNvPr id="41" name="Group 40">
            <a:extLst>
              <a:ext uri="{FF2B5EF4-FFF2-40B4-BE49-F238E27FC236}">
                <a16:creationId xmlns:a16="http://schemas.microsoft.com/office/drawing/2014/main" id="{7BFF234D-9951-CC43-B313-A023FC19E0E2}"/>
              </a:ext>
            </a:extLst>
          </p:cNvPr>
          <p:cNvGrpSpPr/>
          <p:nvPr userDrawn="1"/>
        </p:nvGrpSpPr>
        <p:grpSpPr>
          <a:xfrm>
            <a:off x="1981084" y="3461108"/>
            <a:ext cx="1651271" cy="481065"/>
            <a:chOff x="1481422" y="3776765"/>
            <a:chExt cx="1238453" cy="360799"/>
          </a:xfrm>
        </p:grpSpPr>
        <p:sp>
          <p:nvSpPr>
            <p:cNvPr id="42" name="Title 1">
              <a:extLst>
                <a:ext uri="{FF2B5EF4-FFF2-40B4-BE49-F238E27FC236}">
                  <a16:creationId xmlns:a16="http://schemas.microsoft.com/office/drawing/2014/main" id="{E799B624-3DDD-CA4E-8564-74A4129D007C}"/>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43" name="Subtitle 2">
              <a:extLst>
                <a:ext uri="{FF2B5EF4-FFF2-40B4-BE49-F238E27FC236}">
                  <a16:creationId xmlns:a16="http://schemas.microsoft.com/office/drawing/2014/main" id="{A34645CD-AA6C-A848-A526-A9724CC8C207}"/>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44" name="Group 43">
            <a:extLst>
              <a:ext uri="{FF2B5EF4-FFF2-40B4-BE49-F238E27FC236}">
                <a16:creationId xmlns:a16="http://schemas.microsoft.com/office/drawing/2014/main" id="{9153EBA8-8C19-8C4F-9CCC-4BDD7DA4D4FE}"/>
              </a:ext>
            </a:extLst>
          </p:cNvPr>
          <p:cNvGrpSpPr/>
          <p:nvPr userDrawn="1"/>
        </p:nvGrpSpPr>
        <p:grpSpPr>
          <a:xfrm>
            <a:off x="4019949" y="3461108"/>
            <a:ext cx="1651271" cy="481065"/>
            <a:chOff x="1481422" y="3776765"/>
            <a:chExt cx="1238453" cy="360799"/>
          </a:xfrm>
        </p:grpSpPr>
        <p:sp>
          <p:nvSpPr>
            <p:cNvPr id="57" name="Title 1">
              <a:extLst>
                <a:ext uri="{FF2B5EF4-FFF2-40B4-BE49-F238E27FC236}">
                  <a16:creationId xmlns:a16="http://schemas.microsoft.com/office/drawing/2014/main" id="{6FA0DCFE-9405-2D44-9A77-1C1320608962}"/>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58" name="Subtitle 2">
              <a:extLst>
                <a:ext uri="{FF2B5EF4-FFF2-40B4-BE49-F238E27FC236}">
                  <a16:creationId xmlns:a16="http://schemas.microsoft.com/office/drawing/2014/main" id="{5C6E2F61-20BD-EB48-A6B0-DCC8EFC36C40}"/>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59" name="Group 58">
            <a:extLst>
              <a:ext uri="{FF2B5EF4-FFF2-40B4-BE49-F238E27FC236}">
                <a16:creationId xmlns:a16="http://schemas.microsoft.com/office/drawing/2014/main" id="{170AB588-A3B0-984A-A309-7133EB2C2E16}"/>
              </a:ext>
            </a:extLst>
          </p:cNvPr>
          <p:cNvGrpSpPr/>
          <p:nvPr userDrawn="1"/>
        </p:nvGrpSpPr>
        <p:grpSpPr>
          <a:xfrm>
            <a:off x="6058814" y="3461108"/>
            <a:ext cx="1651271" cy="481065"/>
            <a:chOff x="1481422" y="3776765"/>
            <a:chExt cx="1238453" cy="360799"/>
          </a:xfrm>
        </p:grpSpPr>
        <p:sp>
          <p:nvSpPr>
            <p:cNvPr id="60" name="Title 1">
              <a:extLst>
                <a:ext uri="{FF2B5EF4-FFF2-40B4-BE49-F238E27FC236}">
                  <a16:creationId xmlns:a16="http://schemas.microsoft.com/office/drawing/2014/main" id="{8DA23B3D-837B-6C4E-BAD0-309FAC53C993}"/>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61" name="Subtitle 2">
              <a:extLst>
                <a:ext uri="{FF2B5EF4-FFF2-40B4-BE49-F238E27FC236}">
                  <a16:creationId xmlns:a16="http://schemas.microsoft.com/office/drawing/2014/main" id="{473E5007-8A44-304A-9501-4B9208A511EF}"/>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62" name="Group 61">
            <a:extLst>
              <a:ext uri="{FF2B5EF4-FFF2-40B4-BE49-F238E27FC236}">
                <a16:creationId xmlns:a16="http://schemas.microsoft.com/office/drawing/2014/main" id="{D81A5DE6-CFD3-544C-81B4-1EB399C5382C}"/>
              </a:ext>
            </a:extLst>
          </p:cNvPr>
          <p:cNvGrpSpPr/>
          <p:nvPr userDrawn="1"/>
        </p:nvGrpSpPr>
        <p:grpSpPr>
          <a:xfrm>
            <a:off x="8097679" y="3461108"/>
            <a:ext cx="1651271" cy="481065"/>
            <a:chOff x="1481422" y="3776765"/>
            <a:chExt cx="1238453" cy="360799"/>
          </a:xfrm>
        </p:grpSpPr>
        <p:sp>
          <p:nvSpPr>
            <p:cNvPr id="63" name="Title 1">
              <a:extLst>
                <a:ext uri="{FF2B5EF4-FFF2-40B4-BE49-F238E27FC236}">
                  <a16:creationId xmlns:a16="http://schemas.microsoft.com/office/drawing/2014/main" id="{872D094C-1BBF-3D4B-ABD5-A994E650C211}"/>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64" name="Subtitle 2">
              <a:extLst>
                <a:ext uri="{FF2B5EF4-FFF2-40B4-BE49-F238E27FC236}">
                  <a16:creationId xmlns:a16="http://schemas.microsoft.com/office/drawing/2014/main" id="{5B60E2AA-5E81-7C44-BB60-6E58AE53602D}"/>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
        <p:nvSpPr>
          <p:cNvPr id="81" name="Picture Placeholder 26">
            <a:extLst>
              <a:ext uri="{FF2B5EF4-FFF2-40B4-BE49-F238E27FC236}">
                <a16:creationId xmlns:a16="http://schemas.microsoft.com/office/drawing/2014/main" id="{D0860D52-CBCA-0248-8525-87EEE8A7B7AB}"/>
              </a:ext>
            </a:extLst>
          </p:cNvPr>
          <p:cNvSpPr>
            <a:spLocks noGrp="1"/>
          </p:cNvSpPr>
          <p:nvPr>
            <p:ph type="pic" sz="quarter" idx="15"/>
          </p:nvPr>
        </p:nvSpPr>
        <p:spPr>
          <a:xfrm>
            <a:off x="2104015" y="4062828"/>
            <a:ext cx="1503892" cy="1503892"/>
          </a:xfrm>
        </p:spPr>
        <p:txBody>
          <a:bodyPr/>
          <a:lstStyle/>
          <a:p>
            <a:r>
              <a:rPr lang="en-US"/>
              <a:t>Click icon to add picture</a:t>
            </a:r>
          </a:p>
        </p:txBody>
      </p:sp>
      <p:sp>
        <p:nvSpPr>
          <p:cNvPr id="82" name="Picture Placeholder 26">
            <a:extLst>
              <a:ext uri="{FF2B5EF4-FFF2-40B4-BE49-F238E27FC236}">
                <a16:creationId xmlns:a16="http://schemas.microsoft.com/office/drawing/2014/main" id="{1DEBC3C5-4D11-3E41-9791-0EDC9D8D78ED}"/>
              </a:ext>
            </a:extLst>
          </p:cNvPr>
          <p:cNvSpPr>
            <a:spLocks noGrp="1"/>
          </p:cNvSpPr>
          <p:nvPr>
            <p:ph type="pic" sz="quarter" idx="16"/>
          </p:nvPr>
        </p:nvSpPr>
        <p:spPr>
          <a:xfrm>
            <a:off x="4123371" y="4062828"/>
            <a:ext cx="1503892" cy="1503892"/>
          </a:xfrm>
        </p:spPr>
        <p:txBody>
          <a:bodyPr/>
          <a:lstStyle/>
          <a:p>
            <a:r>
              <a:rPr lang="en-US"/>
              <a:t>Click icon to add picture</a:t>
            </a:r>
            <a:endParaRPr lang="en-US" dirty="0"/>
          </a:p>
        </p:txBody>
      </p:sp>
      <p:sp>
        <p:nvSpPr>
          <p:cNvPr id="83" name="Picture Placeholder 26">
            <a:extLst>
              <a:ext uri="{FF2B5EF4-FFF2-40B4-BE49-F238E27FC236}">
                <a16:creationId xmlns:a16="http://schemas.microsoft.com/office/drawing/2014/main" id="{27A776A5-8487-304C-A97F-85619C519DC8}"/>
              </a:ext>
            </a:extLst>
          </p:cNvPr>
          <p:cNvSpPr>
            <a:spLocks noGrp="1"/>
          </p:cNvSpPr>
          <p:nvPr>
            <p:ph type="pic" sz="quarter" idx="17"/>
          </p:nvPr>
        </p:nvSpPr>
        <p:spPr>
          <a:xfrm>
            <a:off x="6142726" y="4062828"/>
            <a:ext cx="1503892" cy="1503892"/>
          </a:xfrm>
        </p:spPr>
        <p:txBody>
          <a:bodyPr/>
          <a:lstStyle/>
          <a:p>
            <a:r>
              <a:rPr lang="en-US"/>
              <a:t>Click icon to add picture</a:t>
            </a:r>
          </a:p>
        </p:txBody>
      </p:sp>
      <p:sp>
        <p:nvSpPr>
          <p:cNvPr id="84" name="Picture Placeholder 26">
            <a:extLst>
              <a:ext uri="{FF2B5EF4-FFF2-40B4-BE49-F238E27FC236}">
                <a16:creationId xmlns:a16="http://schemas.microsoft.com/office/drawing/2014/main" id="{BDE50FFF-866B-6545-B62A-9DA2A4010A25}"/>
              </a:ext>
            </a:extLst>
          </p:cNvPr>
          <p:cNvSpPr>
            <a:spLocks noGrp="1"/>
          </p:cNvSpPr>
          <p:nvPr>
            <p:ph type="pic" sz="quarter" idx="18"/>
          </p:nvPr>
        </p:nvSpPr>
        <p:spPr>
          <a:xfrm>
            <a:off x="8162083" y="4062828"/>
            <a:ext cx="1503892" cy="1503892"/>
          </a:xfrm>
        </p:spPr>
        <p:txBody>
          <a:bodyPr/>
          <a:lstStyle/>
          <a:p>
            <a:r>
              <a:rPr lang="en-US"/>
              <a:t>Click icon to add picture</a:t>
            </a:r>
            <a:endParaRPr lang="en-US" dirty="0"/>
          </a:p>
        </p:txBody>
      </p:sp>
      <p:grpSp>
        <p:nvGrpSpPr>
          <p:cNvPr id="85" name="Group 84">
            <a:extLst>
              <a:ext uri="{FF2B5EF4-FFF2-40B4-BE49-F238E27FC236}">
                <a16:creationId xmlns:a16="http://schemas.microsoft.com/office/drawing/2014/main" id="{C24882FE-8F37-8841-9FE2-E52D6B8662BF}"/>
              </a:ext>
            </a:extLst>
          </p:cNvPr>
          <p:cNvGrpSpPr/>
          <p:nvPr userDrawn="1"/>
        </p:nvGrpSpPr>
        <p:grpSpPr>
          <a:xfrm>
            <a:off x="1981084" y="5598826"/>
            <a:ext cx="1651271" cy="481065"/>
            <a:chOff x="1481422" y="3776765"/>
            <a:chExt cx="1238453" cy="360799"/>
          </a:xfrm>
        </p:grpSpPr>
        <p:sp>
          <p:nvSpPr>
            <p:cNvPr id="86" name="Title 1">
              <a:extLst>
                <a:ext uri="{FF2B5EF4-FFF2-40B4-BE49-F238E27FC236}">
                  <a16:creationId xmlns:a16="http://schemas.microsoft.com/office/drawing/2014/main" id="{79F1B509-A73E-DC46-980C-7CADC889B2E8}"/>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87" name="Subtitle 2">
              <a:extLst>
                <a:ext uri="{FF2B5EF4-FFF2-40B4-BE49-F238E27FC236}">
                  <a16:creationId xmlns:a16="http://schemas.microsoft.com/office/drawing/2014/main" id="{1ACFFB88-6EC1-7740-83D5-2CFE8A59AF1B}"/>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88" name="Group 87">
            <a:extLst>
              <a:ext uri="{FF2B5EF4-FFF2-40B4-BE49-F238E27FC236}">
                <a16:creationId xmlns:a16="http://schemas.microsoft.com/office/drawing/2014/main" id="{CBFFAC81-A500-164B-8F5F-F7FE1F103182}"/>
              </a:ext>
            </a:extLst>
          </p:cNvPr>
          <p:cNvGrpSpPr/>
          <p:nvPr userDrawn="1"/>
        </p:nvGrpSpPr>
        <p:grpSpPr>
          <a:xfrm>
            <a:off x="4019949" y="5598826"/>
            <a:ext cx="1651271" cy="481065"/>
            <a:chOff x="1481422" y="3776765"/>
            <a:chExt cx="1238453" cy="360799"/>
          </a:xfrm>
        </p:grpSpPr>
        <p:sp>
          <p:nvSpPr>
            <p:cNvPr id="89" name="Title 1">
              <a:extLst>
                <a:ext uri="{FF2B5EF4-FFF2-40B4-BE49-F238E27FC236}">
                  <a16:creationId xmlns:a16="http://schemas.microsoft.com/office/drawing/2014/main" id="{A4A178B0-2C26-E64B-91D5-B1C48F1A50CB}"/>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90" name="Subtitle 2">
              <a:extLst>
                <a:ext uri="{FF2B5EF4-FFF2-40B4-BE49-F238E27FC236}">
                  <a16:creationId xmlns:a16="http://schemas.microsoft.com/office/drawing/2014/main" id="{F756DA16-A494-2D45-9846-76ACB413BEBB}"/>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91" name="Group 90">
            <a:extLst>
              <a:ext uri="{FF2B5EF4-FFF2-40B4-BE49-F238E27FC236}">
                <a16:creationId xmlns:a16="http://schemas.microsoft.com/office/drawing/2014/main" id="{FD1FEAE7-C6DD-984E-ACAD-37EEF6567C60}"/>
              </a:ext>
            </a:extLst>
          </p:cNvPr>
          <p:cNvGrpSpPr/>
          <p:nvPr userDrawn="1"/>
        </p:nvGrpSpPr>
        <p:grpSpPr>
          <a:xfrm>
            <a:off x="6058814" y="5598826"/>
            <a:ext cx="1651271" cy="481065"/>
            <a:chOff x="1481422" y="3776765"/>
            <a:chExt cx="1238453" cy="360799"/>
          </a:xfrm>
        </p:grpSpPr>
        <p:sp>
          <p:nvSpPr>
            <p:cNvPr id="92" name="Title 1">
              <a:extLst>
                <a:ext uri="{FF2B5EF4-FFF2-40B4-BE49-F238E27FC236}">
                  <a16:creationId xmlns:a16="http://schemas.microsoft.com/office/drawing/2014/main" id="{BDD43652-4FA9-7542-BCB5-C3860908AE17}"/>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93" name="Subtitle 2">
              <a:extLst>
                <a:ext uri="{FF2B5EF4-FFF2-40B4-BE49-F238E27FC236}">
                  <a16:creationId xmlns:a16="http://schemas.microsoft.com/office/drawing/2014/main" id="{C8E01E6E-577A-8F43-B861-4F23D818CD61}"/>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grpSp>
        <p:nvGrpSpPr>
          <p:cNvPr id="94" name="Group 93">
            <a:extLst>
              <a:ext uri="{FF2B5EF4-FFF2-40B4-BE49-F238E27FC236}">
                <a16:creationId xmlns:a16="http://schemas.microsoft.com/office/drawing/2014/main" id="{7A44DA18-7EEA-3945-B412-A3830003691A}"/>
              </a:ext>
            </a:extLst>
          </p:cNvPr>
          <p:cNvGrpSpPr/>
          <p:nvPr userDrawn="1"/>
        </p:nvGrpSpPr>
        <p:grpSpPr>
          <a:xfrm>
            <a:off x="8097679" y="5598826"/>
            <a:ext cx="1651271" cy="481065"/>
            <a:chOff x="1481422" y="3776765"/>
            <a:chExt cx="1238453" cy="360799"/>
          </a:xfrm>
        </p:grpSpPr>
        <p:sp>
          <p:nvSpPr>
            <p:cNvPr id="95" name="Title 1">
              <a:extLst>
                <a:ext uri="{FF2B5EF4-FFF2-40B4-BE49-F238E27FC236}">
                  <a16:creationId xmlns:a16="http://schemas.microsoft.com/office/drawing/2014/main" id="{47A7EB2F-3BCE-F847-82CE-11D6F76092FC}"/>
                </a:ext>
              </a:extLst>
            </p:cNvPr>
            <p:cNvSpPr txBox="1">
              <a:spLocks/>
            </p:cNvSpPr>
            <p:nvPr userDrawn="1"/>
          </p:nvSpPr>
          <p:spPr>
            <a:xfrm>
              <a:off x="1481422" y="3776765"/>
              <a:ext cx="1238453" cy="210139"/>
            </a:xfrm>
            <a:prstGeom prst="rect">
              <a:avLst/>
            </a:prstGeom>
          </p:spPr>
          <p:txBody>
            <a:bodyPr vert="horz" lIns="0" tIns="45720" rIns="0" bIns="4572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r>
                <a:rPr lang="en-US" sz="1600" dirty="0"/>
                <a:t>Joanne Smith</a:t>
              </a:r>
            </a:p>
          </p:txBody>
        </p:sp>
        <p:sp>
          <p:nvSpPr>
            <p:cNvPr id="96" name="Subtitle 2">
              <a:extLst>
                <a:ext uri="{FF2B5EF4-FFF2-40B4-BE49-F238E27FC236}">
                  <a16:creationId xmlns:a16="http://schemas.microsoft.com/office/drawing/2014/main" id="{1BBDFE6C-AD7D-0043-B478-80CEFE71F4A2}"/>
                </a:ext>
              </a:extLst>
            </p:cNvPr>
            <p:cNvSpPr txBox="1">
              <a:spLocks/>
            </p:cNvSpPr>
            <p:nvPr userDrawn="1"/>
          </p:nvSpPr>
          <p:spPr>
            <a:xfrm>
              <a:off x="1600198" y="3927425"/>
              <a:ext cx="1000900" cy="210139"/>
            </a:xfrm>
            <a:prstGeom prst="rect">
              <a:avLst/>
            </a:prstGeom>
          </p:spPr>
          <p:txBody>
            <a:bodyPr vert="horz" lIns="0" tIns="45720" rIns="0" bIns="4572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t>Title</a:t>
              </a:r>
            </a:p>
          </p:txBody>
        </p:sp>
      </p:grpSp>
    </p:spTree>
    <p:extLst>
      <p:ext uri="{BB962C8B-B14F-4D97-AF65-F5344CB8AC3E}">
        <p14:creationId xmlns:p14="http://schemas.microsoft.com/office/powerpoint/2010/main" val="216733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A3FF1A-7C3E-A24C-97EC-A4F5C1403EB6}"/>
              </a:ext>
            </a:extLst>
          </p:cNvPr>
          <p:cNvSpPr/>
          <p:nvPr userDrawn="1"/>
        </p:nvSpPr>
        <p:spPr>
          <a:xfrm>
            <a:off x="0" y="0"/>
            <a:ext cx="12192000" cy="6858000"/>
          </a:xfrm>
          <a:prstGeom prst="rect">
            <a:avLst/>
          </a:prstGeom>
          <a:solidFill>
            <a:srgbClr val="CF0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4" name="Picture 3">
            <a:extLst>
              <a:ext uri="{FF2B5EF4-FFF2-40B4-BE49-F238E27FC236}">
                <a16:creationId xmlns:a16="http://schemas.microsoft.com/office/drawing/2014/main" id="{D42C63C0-3153-A247-924A-F83182B279D8}"/>
              </a:ext>
            </a:extLst>
          </p:cNvPr>
          <p:cNvPicPr>
            <a:picLocks noChangeAspect="1"/>
          </p:cNvPicPr>
          <p:nvPr userDrawn="1"/>
        </p:nvPicPr>
        <p:blipFill>
          <a:blip r:embed="rId2"/>
          <a:stretch>
            <a:fillRect/>
          </a:stretch>
        </p:blipFill>
        <p:spPr>
          <a:xfrm>
            <a:off x="2689013" y="2846493"/>
            <a:ext cx="6299200" cy="1354667"/>
          </a:xfrm>
          <a:prstGeom prst="rect">
            <a:avLst/>
          </a:prstGeom>
        </p:spPr>
      </p:pic>
    </p:spTree>
    <p:extLst>
      <p:ext uri="{BB962C8B-B14F-4D97-AF65-F5344CB8AC3E}">
        <p14:creationId xmlns:p14="http://schemas.microsoft.com/office/powerpoint/2010/main" val="3589922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r Team - 1 pers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5A3F2-17EE-4E4F-8541-CA112F73C722}"/>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
        <p:nvSpPr>
          <p:cNvPr id="27" name="Picture Placeholder 26">
            <a:extLst>
              <a:ext uri="{FF2B5EF4-FFF2-40B4-BE49-F238E27FC236}">
                <a16:creationId xmlns:a16="http://schemas.microsoft.com/office/drawing/2014/main" id="{8DD76355-A90B-6341-A09E-5538A9DF5F36}"/>
              </a:ext>
            </a:extLst>
          </p:cNvPr>
          <p:cNvSpPr>
            <a:spLocks noGrp="1"/>
          </p:cNvSpPr>
          <p:nvPr>
            <p:ph type="pic" sz="quarter" idx="11"/>
          </p:nvPr>
        </p:nvSpPr>
        <p:spPr>
          <a:xfrm>
            <a:off x="3088219" y="2266484"/>
            <a:ext cx="3007783" cy="3007784"/>
          </a:xfrm>
        </p:spPr>
        <p:txBody>
          <a:bodyPr/>
          <a:lstStyle/>
          <a:p>
            <a:r>
              <a:rPr lang="en-US"/>
              <a:t>Click icon to add picture</a:t>
            </a:r>
          </a:p>
        </p:txBody>
      </p:sp>
      <p:sp>
        <p:nvSpPr>
          <p:cNvPr id="35" name="Title 1">
            <a:extLst>
              <a:ext uri="{FF2B5EF4-FFF2-40B4-BE49-F238E27FC236}">
                <a16:creationId xmlns:a16="http://schemas.microsoft.com/office/drawing/2014/main" id="{12D5E8D2-3FCF-D04C-8B60-61072CEFAB03}"/>
              </a:ext>
            </a:extLst>
          </p:cNvPr>
          <p:cNvSpPr txBox="1">
            <a:spLocks/>
          </p:cNvSpPr>
          <p:nvPr userDrawn="1"/>
        </p:nvSpPr>
        <p:spPr>
          <a:xfrm>
            <a:off x="6485367" y="2609481"/>
            <a:ext cx="1651271" cy="280185"/>
          </a:xfrm>
          <a:prstGeom prst="rect">
            <a:avLst/>
          </a:prstGeom>
        </p:spPr>
        <p:txBody>
          <a:bodyPr vert="horz" lIns="0" tIns="60960" rIns="0" bIns="60960" rtlCol="0" anchor="b">
            <a:noAutofit/>
          </a:bodyPr>
          <a:lstStyle>
            <a:lvl1pPr algn="ctr" defTabSz="457200" rtl="0" eaLnBrk="1" latinLnBrk="0" hangingPunct="1">
              <a:spcBef>
                <a:spcPct val="0"/>
              </a:spcBef>
              <a:buNone/>
              <a:defRPr sz="1800" b="1" kern="1200" baseline="0">
                <a:solidFill>
                  <a:schemeClr val="tx1"/>
                </a:solidFill>
                <a:latin typeface="+mj-lt"/>
                <a:ea typeface="+mj-ea"/>
                <a:cs typeface="+mj-cs"/>
              </a:defRPr>
            </a:lvl1pPr>
          </a:lstStyle>
          <a:p>
            <a:pPr algn="l"/>
            <a:r>
              <a:rPr lang="en-US" sz="1600" dirty="0"/>
              <a:t>Todd Thibodeaux</a:t>
            </a:r>
          </a:p>
        </p:txBody>
      </p:sp>
      <p:sp>
        <p:nvSpPr>
          <p:cNvPr id="36" name="Subtitle 2">
            <a:extLst>
              <a:ext uri="{FF2B5EF4-FFF2-40B4-BE49-F238E27FC236}">
                <a16:creationId xmlns:a16="http://schemas.microsoft.com/office/drawing/2014/main" id="{6A0A8B2D-2922-394C-AABD-C00ADEC904E8}"/>
              </a:ext>
            </a:extLst>
          </p:cNvPr>
          <p:cNvSpPr txBox="1">
            <a:spLocks/>
          </p:cNvSpPr>
          <p:nvPr userDrawn="1"/>
        </p:nvSpPr>
        <p:spPr>
          <a:xfrm>
            <a:off x="6485364" y="2810361"/>
            <a:ext cx="3214689" cy="280185"/>
          </a:xfrm>
          <a:prstGeom prst="rect">
            <a:avLst/>
          </a:prstGeom>
        </p:spPr>
        <p:txBody>
          <a:bodyPr vert="horz" lIns="0" tIns="60960" rIns="0" bIns="6096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a:t>President and Chief Executive Officer </a:t>
            </a:r>
          </a:p>
        </p:txBody>
      </p:sp>
      <p:sp>
        <p:nvSpPr>
          <p:cNvPr id="17" name="Subtitle 2">
            <a:extLst>
              <a:ext uri="{FF2B5EF4-FFF2-40B4-BE49-F238E27FC236}">
                <a16:creationId xmlns:a16="http://schemas.microsoft.com/office/drawing/2014/main" id="{87576AC9-E1FB-3541-B789-A50B483D6B46}"/>
              </a:ext>
            </a:extLst>
          </p:cNvPr>
          <p:cNvSpPr txBox="1">
            <a:spLocks/>
          </p:cNvSpPr>
          <p:nvPr userDrawn="1"/>
        </p:nvSpPr>
        <p:spPr>
          <a:xfrm>
            <a:off x="6485365" y="3288909"/>
            <a:ext cx="4611003" cy="1985361"/>
          </a:xfrm>
          <a:prstGeom prst="rect">
            <a:avLst/>
          </a:prstGeom>
        </p:spPr>
        <p:txBody>
          <a:bodyPr vert="horz" lIns="0" tIns="60960" rIns="0" bIns="60960" rtlCol="0">
            <a:noAutofit/>
          </a:bodyPr>
          <a:lstStyle>
            <a:lvl1pPr marL="0" indent="0" algn="ctr" defTabSz="457200" rtl="0" eaLnBrk="1" latinLnBrk="0" hangingPunct="1">
              <a:lnSpc>
                <a:spcPct val="100000"/>
              </a:lnSpc>
              <a:spcBef>
                <a:spcPts val="0"/>
              </a:spcBef>
              <a:buSzPct val="80000"/>
              <a:buFont typeface="Wingdings" charset="2"/>
              <a:buNone/>
              <a:defRPr sz="1200" kern="1200" baseline="0">
                <a:solidFill>
                  <a:schemeClr val="tx2"/>
                </a:solidFill>
                <a:latin typeface="+mn-lt"/>
                <a:ea typeface="+mn-ea"/>
                <a:cs typeface="+mn-cs"/>
              </a:defRPr>
            </a:lvl1pPr>
            <a:lvl2pPr marL="457200" indent="0" algn="ctr" defTabSz="457200" rtl="0" eaLnBrk="1" latinLnBrk="0" hangingPunct="1">
              <a:spcBef>
                <a:spcPct val="20000"/>
              </a:spcBef>
              <a:buFont typeface="Arial"/>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ct val="20000"/>
              </a:spcBef>
              <a:buSzPct val="80000"/>
              <a:buFont typeface="Wingdings" charset="2"/>
              <a:buNone/>
              <a:defRPr sz="1600" kern="1200" baseline="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400" kern="1200" baseline="0">
                <a:solidFill>
                  <a:schemeClr val="tx1">
                    <a:tint val="75000"/>
                  </a:schemeClr>
                </a:solidFill>
                <a:latin typeface="+mn-lt"/>
                <a:ea typeface="+mn-ea"/>
                <a:cs typeface="+mn-cs"/>
              </a:defRPr>
            </a:lvl4pPr>
            <a:lvl5pPr marL="1828800" indent="0" algn="ctr" defTabSz="457200" rtl="0" eaLnBrk="1" latinLnBrk="0" hangingPunct="1">
              <a:spcBef>
                <a:spcPct val="20000"/>
              </a:spcBef>
              <a:buSzPct val="70000"/>
              <a:buFont typeface="Wingdings" charset="2"/>
              <a:buNone/>
              <a:defRPr sz="1400" kern="1200" baseline="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3000" b="0" i="0" u="none" strike="noStrike" kern="1200" baseline="0" dirty="0">
                <a:solidFill>
                  <a:schemeClr val="tx2"/>
                </a:solidFill>
                <a:effectLst/>
                <a:latin typeface="+mn-lt"/>
                <a:ea typeface="+mn-ea"/>
                <a:cs typeface="+mn-cs"/>
              </a:rPr>
              <a:t>Lorem ipsum dolor sit </a:t>
            </a:r>
            <a:r>
              <a:rPr lang="en-US" sz="3000" b="0" i="0" u="none" strike="noStrike" kern="1200" baseline="0" dirty="0" err="1">
                <a:solidFill>
                  <a:schemeClr val="tx2"/>
                </a:solidFill>
                <a:effectLst/>
                <a:latin typeface="+mn-lt"/>
                <a:ea typeface="+mn-ea"/>
                <a:cs typeface="+mn-cs"/>
              </a:rPr>
              <a:t>amet</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consectetur</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adipiscing</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elit</a:t>
            </a:r>
            <a:r>
              <a:rPr lang="en-US" sz="3000" b="0" i="0" u="none" strike="noStrike" kern="1200" baseline="0" dirty="0">
                <a:solidFill>
                  <a:schemeClr val="tx2"/>
                </a:solidFill>
                <a:effectLst/>
                <a:latin typeface="+mn-lt"/>
                <a:ea typeface="+mn-ea"/>
                <a:cs typeface="+mn-cs"/>
              </a:rPr>
              <a:t>. In ac </a:t>
            </a:r>
            <a:r>
              <a:rPr lang="en-US" sz="3000" b="0" i="0" u="none" strike="noStrike" kern="1200" baseline="0" dirty="0" err="1">
                <a:solidFill>
                  <a:schemeClr val="tx2"/>
                </a:solidFill>
                <a:effectLst/>
                <a:latin typeface="+mn-lt"/>
                <a:ea typeface="+mn-ea"/>
                <a:cs typeface="+mn-cs"/>
              </a:rPr>
              <a:t>ullamcorper</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sem</a:t>
            </a:r>
            <a:r>
              <a:rPr lang="en-US" sz="3000" b="0" i="0" u="none" strike="noStrike" kern="1200" baseline="0" dirty="0">
                <a:solidFill>
                  <a:schemeClr val="tx2"/>
                </a:solidFill>
                <a:effectLst/>
                <a:latin typeface="+mn-lt"/>
                <a:ea typeface="+mn-ea"/>
                <a:cs typeface="+mn-cs"/>
              </a:rPr>
              <a:t>, sit </a:t>
            </a:r>
            <a:r>
              <a:rPr lang="en-US" sz="3000" b="0" i="0" u="none" strike="noStrike" kern="1200" baseline="0" dirty="0" err="1">
                <a:solidFill>
                  <a:schemeClr val="tx2"/>
                </a:solidFill>
                <a:effectLst/>
                <a:latin typeface="+mn-lt"/>
                <a:ea typeface="+mn-ea"/>
                <a:cs typeface="+mn-cs"/>
              </a:rPr>
              <a:t>amet</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molestie</a:t>
            </a:r>
            <a:r>
              <a:rPr lang="en-US" sz="3000" b="0" i="0" u="none" strike="noStrike" kern="1200" baseline="0" dirty="0">
                <a:solidFill>
                  <a:schemeClr val="tx2"/>
                </a:solidFill>
                <a:effectLst/>
                <a:latin typeface="+mn-lt"/>
                <a:ea typeface="+mn-ea"/>
                <a:cs typeface="+mn-cs"/>
              </a:rPr>
              <a:t> </a:t>
            </a:r>
            <a:r>
              <a:rPr lang="en-US" sz="3000" b="0" i="0" u="none" strike="noStrike" kern="1200" baseline="0" dirty="0" err="1">
                <a:solidFill>
                  <a:schemeClr val="tx2"/>
                </a:solidFill>
                <a:effectLst/>
                <a:latin typeface="+mn-lt"/>
                <a:ea typeface="+mn-ea"/>
                <a:cs typeface="+mn-cs"/>
              </a:rPr>
              <a:t>erat</a:t>
            </a:r>
            <a:r>
              <a:rPr lang="en-US" sz="3000" b="0" i="0" u="none" strike="noStrike" kern="1200" baseline="0" dirty="0">
                <a:solidFill>
                  <a:schemeClr val="tx2"/>
                </a:solidFill>
                <a:effectLst/>
                <a:latin typeface="+mn-lt"/>
                <a:ea typeface="+mn-ea"/>
                <a:cs typeface="+mn-cs"/>
              </a:rPr>
              <a:t>.</a:t>
            </a:r>
            <a:endParaRPr lang="en-US" sz="3000" dirty="0"/>
          </a:p>
        </p:txBody>
      </p:sp>
      <p:sp>
        <p:nvSpPr>
          <p:cNvPr id="11" name="Title 1">
            <a:extLst>
              <a:ext uri="{FF2B5EF4-FFF2-40B4-BE49-F238E27FC236}">
                <a16:creationId xmlns:a16="http://schemas.microsoft.com/office/drawing/2014/main" id="{ACEA603B-6443-0D44-9E04-B6B7C9B7EC52}"/>
              </a:ext>
            </a:extLst>
          </p:cNvPr>
          <p:cNvSpPr>
            <a:spLocks noGrp="1"/>
          </p:cNvSpPr>
          <p:nvPr>
            <p:ph type="title" hasCustomPrompt="1"/>
          </p:nvPr>
        </p:nvSpPr>
        <p:spPr>
          <a:xfrm>
            <a:off x="547550" y="269624"/>
            <a:ext cx="10972800" cy="1143000"/>
          </a:xfrm>
        </p:spPr>
        <p:txBody>
          <a:bodyPr>
            <a:noAutofit/>
          </a:bodyPr>
          <a:lstStyle>
            <a:lvl1pPr algn="ctr">
              <a:defRPr sz="4000"/>
            </a:lvl1pPr>
          </a:lstStyle>
          <a:p>
            <a:r>
              <a:rPr lang="en-US" dirty="0"/>
              <a:t>OUR CEO</a:t>
            </a:r>
          </a:p>
        </p:txBody>
      </p:sp>
    </p:spTree>
    <p:extLst>
      <p:ext uri="{BB962C8B-B14F-4D97-AF65-F5344CB8AC3E}">
        <p14:creationId xmlns:p14="http://schemas.microsoft.com/office/powerpoint/2010/main" val="1360248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E96CFD1-35F8-D740-9BF4-64337DEEE49F}"/>
              </a:ext>
            </a:extLst>
          </p:cNvPr>
          <p:cNvSpPr>
            <a:spLocks noGrp="1"/>
          </p:cNvSpPr>
          <p:nvPr>
            <p:ph type="title"/>
          </p:nvPr>
        </p:nvSpPr>
        <p:spPr>
          <a:xfrm>
            <a:off x="609600" y="274639"/>
            <a:ext cx="10972800" cy="1143000"/>
          </a:xfrm>
        </p:spPr>
        <p:txBody>
          <a:bodyPr>
            <a:noAutofit/>
          </a:bodyPr>
          <a:lstStyle>
            <a:lvl1pPr algn="ctr">
              <a:defRPr sz="4000"/>
            </a:lvl1p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F49FEA61-6F8E-8840-88F9-8ED29E0583C4}"/>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pic>
        <p:nvPicPr>
          <p:cNvPr id="5" name="Picture 4" descr="Logo&#10;&#10;Description automatically generated">
            <a:extLst>
              <a:ext uri="{FF2B5EF4-FFF2-40B4-BE49-F238E27FC236}">
                <a16:creationId xmlns:a16="http://schemas.microsoft.com/office/drawing/2014/main" id="{5AF577DB-4A47-864D-9F35-1113E66A03A1}"/>
              </a:ext>
            </a:extLst>
          </p:cNvPr>
          <p:cNvPicPr>
            <a:picLocks noChangeAspect="1"/>
          </p:cNvPicPr>
          <p:nvPr userDrawn="1"/>
        </p:nvPicPr>
        <p:blipFill rotWithShape="1">
          <a:blip r:embed="rId2"/>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3876725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yout - 2 phones">
    <p:spTree>
      <p:nvGrpSpPr>
        <p:cNvPr id="1" name=""/>
        <p:cNvGrpSpPr/>
        <p:nvPr/>
      </p:nvGrpSpPr>
      <p:grpSpPr>
        <a:xfrm>
          <a:off x="0" y="0"/>
          <a:ext cx="0" cy="0"/>
          <a:chOff x="0" y="0"/>
          <a:chExt cx="0" cy="0"/>
        </a:xfrm>
      </p:grpSpPr>
      <p:pic>
        <p:nvPicPr>
          <p:cNvPr id="4" name="Picture 3" descr="iPhone-6-Flat-Mockup---Black.png">
            <a:extLst>
              <a:ext uri="{FF2B5EF4-FFF2-40B4-BE49-F238E27FC236}">
                <a16:creationId xmlns:a16="http://schemas.microsoft.com/office/drawing/2014/main" id="{DD41889E-C670-7948-B92A-2A3434948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8235" y="1484623"/>
            <a:ext cx="3463636" cy="7035031"/>
          </a:xfrm>
          <a:prstGeom prst="rect">
            <a:avLst/>
          </a:prstGeom>
        </p:spPr>
      </p:pic>
      <p:sp>
        <p:nvSpPr>
          <p:cNvPr id="6" name="Picture Placeholder 4">
            <a:extLst>
              <a:ext uri="{FF2B5EF4-FFF2-40B4-BE49-F238E27FC236}">
                <a16:creationId xmlns:a16="http://schemas.microsoft.com/office/drawing/2014/main" id="{8D30CD26-5FB7-0349-9C9B-4A9D84077443}"/>
              </a:ext>
            </a:extLst>
          </p:cNvPr>
          <p:cNvSpPr>
            <a:spLocks noGrp="1"/>
          </p:cNvSpPr>
          <p:nvPr>
            <p:ph type="pic" sz="quarter" idx="10"/>
          </p:nvPr>
        </p:nvSpPr>
        <p:spPr>
          <a:xfrm>
            <a:off x="2643865" y="2431589"/>
            <a:ext cx="3019200" cy="5289600"/>
          </a:xfrm>
        </p:spPr>
      </p:sp>
      <p:sp>
        <p:nvSpPr>
          <p:cNvPr id="7" name="Title 1">
            <a:extLst>
              <a:ext uri="{FF2B5EF4-FFF2-40B4-BE49-F238E27FC236}">
                <a16:creationId xmlns:a16="http://schemas.microsoft.com/office/drawing/2014/main" id="{8E96CFD1-35F8-D740-9BF4-64337DEEE49F}"/>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Click to edit title</a:t>
            </a:r>
          </a:p>
        </p:txBody>
      </p:sp>
      <p:pic>
        <p:nvPicPr>
          <p:cNvPr id="9" name="Picture 8" descr="iPhone-6-Flat-Mockup---Black.png">
            <a:extLst>
              <a:ext uri="{FF2B5EF4-FFF2-40B4-BE49-F238E27FC236}">
                <a16:creationId xmlns:a16="http://schemas.microsoft.com/office/drawing/2014/main" id="{8A66BC44-9223-2248-A89A-DF255BBF99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7739" y="2255382"/>
            <a:ext cx="3463636" cy="7035031"/>
          </a:xfrm>
          <a:prstGeom prst="rect">
            <a:avLst/>
          </a:prstGeom>
        </p:spPr>
      </p:pic>
      <p:sp>
        <p:nvSpPr>
          <p:cNvPr id="10" name="Picture Placeholder 4">
            <a:extLst>
              <a:ext uri="{FF2B5EF4-FFF2-40B4-BE49-F238E27FC236}">
                <a16:creationId xmlns:a16="http://schemas.microsoft.com/office/drawing/2014/main" id="{B6E6DE55-39B0-2C42-BCA3-F8B6630EEA88}"/>
              </a:ext>
            </a:extLst>
          </p:cNvPr>
          <p:cNvSpPr>
            <a:spLocks noGrp="1"/>
          </p:cNvSpPr>
          <p:nvPr>
            <p:ph type="pic" sz="quarter" idx="11"/>
          </p:nvPr>
        </p:nvSpPr>
        <p:spPr>
          <a:xfrm>
            <a:off x="6203369" y="3202348"/>
            <a:ext cx="3019200" cy="5289600"/>
          </a:xfrm>
        </p:spPr>
      </p:sp>
      <p:sp>
        <p:nvSpPr>
          <p:cNvPr id="2" name="Slide Number Placeholder 1">
            <a:extLst>
              <a:ext uri="{FF2B5EF4-FFF2-40B4-BE49-F238E27FC236}">
                <a16:creationId xmlns:a16="http://schemas.microsoft.com/office/drawing/2014/main" id="{E5079E51-835A-2542-B530-AADF64B96971}"/>
              </a:ext>
            </a:extLst>
          </p:cNvPr>
          <p:cNvSpPr>
            <a:spLocks noGrp="1"/>
          </p:cNvSpPr>
          <p:nvPr>
            <p:ph type="sldNum" sz="quarter" idx="12"/>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pic>
        <p:nvPicPr>
          <p:cNvPr id="11" name="Picture 10" descr="Logo&#10;&#10;Description automatically generated">
            <a:extLst>
              <a:ext uri="{FF2B5EF4-FFF2-40B4-BE49-F238E27FC236}">
                <a16:creationId xmlns:a16="http://schemas.microsoft.com/office/drawing/2014/main" id="{B2B0253D-472E-BF4C-9961-B2D07A9986F8}"/>
              </a:ext>
            </a:extLst>
          </p:cNvPr>
          <p:cNvPicPr>
            <a:picLocks noChangeAspect="1"/>
          </p:cNvPicPr>
          <p:nvPr userDrawn="1"/>
        </p:nvPicPr>
        <p:blipFill rotWithShape="1">
          <a:blip r:embed="rId3"/>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1452854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yout - phone">
    <p:spTree>
      <p:nvGrpSpPr>
        <p:cNvPr id="1" name=""/>
        <p:cNvGrpSpPr/>
        <p:nvPr/>
      </p:nvGrpSpPr>
      <p:grpSpPr>
        <a:xfrm>
          <a:off x="0" y="0"/>
          <a:ext cx="0" cy="0"/>
          <a:chOff x="0" y="0"/>
          <a:chExt cx="0" cy="0"/>
        </a:xfrm>
      </p:grpSpPr>
      <p:pic>
        <p:nvPicPr>
          <p:cNvPr id="4" name="Picture 3" descr="iPhone-6-Flat-Mockup---Black.png">
            <a:extLst>
              <a:ext uri="{FF2B5EF4-FFF2-40B4-BE49-F238E27FC236}">
                <a16:creationId xmlns:a16="http://schemas.microsoft.com/office/drawing/2014/main" id="{DD41889E-C670-7948-B92A-2A3434948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0475" y="1626337"/>
            <a:ext cx="2371735" cy="4817257"/>
          </a:xfrm>
          <a:prstGeom prst="rect">
            <a:avLst/>
          </a:prstGeom>
        </p:spPr>
      </p:pic>
      <p:sp>
        <p:nvSpPr>
          <p:cNvPr id="6" name="Picture Placeholder 4">
            <a:extLst>
              <a:ext uri="{FF2B5EF4-FFF2-40B4-BE49-F238E27FC236}">
                <a16:creationId xmlns:a16="http://schemas.microsoft.com/office/drawing/2014/main" id="{8D30CD26-5FB7-0349-9C9B-4A9D84077443}"/>
              </a:ext>
            </a:extLst>
          </p:cNvPr>
          <p:cNvSpPr>
            <a:spLocks noGrp="1"/>
          </p:cNvSpPr>
          <p:nvPr>
            <p:ph type="pic" sz="quarter" idx="10"/>
          </p:nvPr>
        </p:nvSpPr>
        <p:spPr>
          <a:xfrm>
            <a:off x="7774129" y="2309351"/>
            <a:ext cx="2046439" cy="3555028"/>
          </a:xfrm>
        </p:spPr>
      </p:sp>
      <p:sp>
        <p:nvSpPr>
          <p:cNvPr id="7" name="Title 1">
            <a:extLst>
              <a:ext uri="{FF2B5EF4-FFF2-40B4-BE49-F238E27FC236}">
                <a16:creationId xmlns:a16="http://schemas.microsoft.com/office/drawing/2014/main" id="{8E96CFD1-35F8-D740-9BF4-64337DEEE49F}"/>
              </a:ext>
            </a:extLst>
          </p:cNvPr>
          <p:cNvSpPr>
            <a:spLocks noGrp="1"/>
          </p:cNvSpPr>
          <p:nvPr>
            <p:ph type="title" hasCustomPrompt="1"/>
          </p:nvPr>
        </p:nvSpPr>
        <p:spPr>
          <a:xfrm>
            <a:off x="609600" y="274639"/>
            <a:ext cx="10972800" cy="1143000"/>
          </a:xfrm>
        </p:spPr>
        <p:txBody>
          <a:bodyPr>
            <a:noAutofit/>
          </a:bodyPr>
          <a:lstStyle>
            <a:lvl1pPr algn="ctr">
              <a:defRPr sz="4000"/>
            </a:lvl1pPr>
          </a:lstStyle>
          <a:p>
            <a:r>
              <a:rPr lang="en-US" dirty="0"/>
              <a:t>Click to edit title</a:t>
            </a:r>
          </a:p>
        </p:txBody>
      </p:sp>
      <p:sp>
        <p:nvSpPr>
          <p:cNvPr id="2" name="Slide Number Placeholder 1">
            <a:extLst>
              <a:ext uri="{FF2B5EF4-FFF2-40B4-BE49-F238E27FC236}">
                <a16:creationId xmlns:a16="http://schemas.microsoft.com/office/drawing/2014/main" id="{B8173B25-9EB1-F142-9E95-4BB4F3F66B6A}"/>
              </a:ext>
            </a:extLst>
          </p:cNvPr>
          <p:cNvSpPr>
            <a:spLocks noGrp="1"/>
          </p:cNvSpPr>
          <p:nvPr>
            <p:ph type="sldNum" sz="quarter" idx="11"/>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pic>
        <p:nvPicPr>
          <p:cNvPr id="9" name="Picture 8" descr="Logo&#10;&#10;Description automatically generated">
            <a:extLst>
              <a:ext uri="{FF2B5EF4-FFF2-40B4-BE49-F238E27FC236}">
                <a16:creationId xmlns:a16="http://schemas.microsoft.com/office/drawing/2014/main" id="{4C94B811-0A54-114D-AD10-65690CE8825F}"/>
              </a:ext>
            </a:extLst>
          </p:cNvPr>
          <p:cNvPicPr>
            <a:picLocks noChangeAspect="1"/>
          </p:cNvPicPr>
          <p:nvPr userDrawn="1"/>
        </p:nvPicPr>
        <p:blipFill rotWithShape="1">
          <a:blip r:embed="rId3"/>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1050144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C9B9-7E41-D048-86BA-74750C216A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CDA09D-1D7E-084E-9F5F-45315D60AC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730E1C-C942-FA48-975E-6790B5618E8E}"/>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1F37BC81-C98E-4342-9A73-6861E439D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9FD0B-45B2-E445-81FE-86EC3DD5EDB8}"/>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1639177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C3C7-1BC4-AA41-A592-42BCB289B9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A22CA8-EC76-B348-9F20-C319E626A2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9524B-4FE4-A145-8521-A66B9D92E529}"/>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BBD2B8E8-F88E-0B46-A4B9-7EB1F11A5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BBF8D-A72D-7548-BF8B-5CDB12FE9898}"/>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071941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B45E1-44D6-7040-AE61-745238015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9B8633-67A4-D742-B117-3284720E2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72BBE6-E77F-3A4A-93CE-BCFEC35EE0D0}"/>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0FD44A1E-116A-7046-AF35-6A063C8CA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50932-A0E9-2347-B15C-6631715955B7}"/>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211827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5B1A-3BB8-294C-A4F9-BB1DA6AB90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04BAF6-45D3-8C42-B790-720CBF5C9E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DA3702-21D8-E546-B5CC-D3E24BBE8B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6C5377-53E0-E348-9BAA-6CAE0BB565A4}"/>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6" name="Footer Placeholder 5">
            <a:extLst>
              <a:ext uri="{FF2B5EF4-FFF2-40B4-BE49-F238E27FC236}">
                <a16:creationId xmlns:a16="http://schemas.microsoft.com/office/drawing/2014/main" id="{550D1214-1E4D-654E-BBED-8E33D8294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0D83C-83A0-544B-A256-D7E51F70FD54}"/>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1360492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5472-A933-FA46-87B4-7BDF0863E8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19E6F-9D26-E343-8866-F861C26D70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DAEB27-B22F-C047-842D-B24FEA7AE6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A39CDF-DD49-FF40-B68F-AF38AA5F0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D22611-EC39-574C-B861-26598BC40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EDC020-EE8B-0145-9AEB-FC1C00B19AAD}"/>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8" name="Footer Placeholder 7">
            <a:extLst>
              <a:ext uri="{FF2B5EF4-FFF2-40B4-BE49-F238E27FC236}">
                <a16:creationId xmlns:a16="http://schemas.microsoft.com/office/drawing/2014/main" id="{D384F1A3-0BDA-1C44-B906-B962C560A2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576586-F7EB-0D40-A640-AC06785E6104}"/>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12294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EF61-5D26-0A48-AB09-74CBC038A8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C53A94-5C11-4249-A82B-1A238F5437A3}"/>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4" name="Footer Placeholder 3">
            <a:extLst>
              <a:ext uri="{FF2B5EF4-FFF2-40B4-BE49-F238E27FC236}">
                <a16:creationId xmlns:a16="http://schemas.microsoft.com/office/drawing/2014/main" id="{6292C6B7-9FDF-8741-9993-7C87BC54BF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65BBC1-C64E-F440-BCB6-B030B2F01FAA}"/>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97846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Option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FF1FA89-C109-B147-A660-5DBE93D4896D}"/>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2757303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384BE4-5D78-6C46-A26A-66D32844C5A6}"/>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3" name="Footer Placeholder 2">
            <a:extLst>
              <a:ext uri="{FF2B5EF4-FFF2-40B4-BE49-F238E27FC236}">
                <a16:creationId xmlns:a16="http://schemas.microsoft.com/office/drawing/2014/main" id="{E1BC4BE7-7DC1-914E-8C97-C04B27B74F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9000A8-94E2-F749-9E6E-E5E2E85F7A9B}"/>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2894065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CEA7-C160-864A-BF52-901BA3A4F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702927-04D3-DC4A-898D-B86AAE047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3CE9DC-ECB1-2F46-9BE0-F9EAFD55B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F329C-7873-9644-B819-3F5FAA75EEE8}"/>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6" name="Footer Placeholder 5">
            <a:extLst>
              <a:ext uri="{FF2B5EF4-FFF2-40B4-BE49-F238E27FC236}">
                <a16:creationId xmlns:a16="http://schemas.microsoft.com/office/drawing/2014/main" id="{20FAA1A3-C90F-5244-82F3-B0DFAA8F7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E70E8-B61B-9E4E-8399-065738DB127E}"/>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40941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3498-8C6C-5242-8B77-94486A17B6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88A42F-9B47-D243-B9E7-E676BD949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6778FC-A4A9-4845-9E7D-E238D0A1D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5DDA0-8317-7847-B8EC-F15A323EB444}"/>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6" name="Footer Placeholder 5">
            <a:extLst>
              <a:ext uri="{FF2B5EF4-FFF2-40B4-BE49-F238E27FC236}">
                <a16:creationId xmlns:a16="http://schemas.microsoft.com/office/drawing/2014/main" id="{ED913F18-4B90-BC49-BF88-DDC16DAE6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3736B-872E-224F-BE5D-EF2E08C3C631}"/>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2754290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A2DC-9A17-AF49-B843-1257939E57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3D759A-C4F2-D847-8734-A24F8A3DAD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62101-9AD7-1B49-92B2-3680A9D176A9}"/>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0DC3D73F-0328-AB48-824E-513FC2C2E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5154C-FB24-184B-B7ED-843137F20068}"/>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22162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FA63C-FBC8-0544-A4D8-E1B9EE11D8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D7312-86EB-294C-AF50-9AFF604E2B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F7C8E-DC60-6940-9D6A-325F38D25860}"/>
              </a:ext>
            </a:extLst>
          </p:cNvPr>
          <p:cNvSpPr>
            <a:spLocks noGrp="1"/>
          </p:cNvSpPr>
          <p:nvPr>
            <p:ph type="dt" sz="half" idx="10"/>
          </p:nvPr>
        </p:nvSpPr>
        <p:spPr/>
        <p:txBody>
          <a:body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4F8B3D2F-F2B4-C043-9BDA-A2316CCCC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354FE-148C-2E48-B0C1-82AA5B0CF9C9}"/>
              </a:ext>
            </a:extLst>
          </p:cNvPr>
          <p:cNvSpPr>
            <a:spLocks noGrp="1"/>
          </p:cNvSpPr>
          <p:nvPr>
            <p:ph type="sldNum" sz="quarter" idx="12"/>
          </p:nvPr>
        </p:nvSpPr>
        <p:spPr/>
        <p:txBody>
          <a:bodyPr/>
          <a:lstStyle/>
          <a:p>
            <a:fld id="{2611E931-3E3E-424B-8D85-DCE7B0C83153}" type="slidenum">
              <a:rPr lang="en-US" smtClean="0"/>
              <a:t>‹#›</a:t>
            </a:fld>
            <a:endParaRPr lang="en-US"/>
          </a:p>
        </p:txBody>
      </p:sp>
    </p:spTree>
    <p:extLst>
      <p:ext uri="{BB962C8B-B14F-4D97-AF65-F5344CB8AC3E}">
        <p14:creationId xmlns:p14="http://schemas.microsoft.com/office/powerpoint/2010/main" val="37653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resenta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4148674"/>
            <a:ext cx="10972800" cy="884289"/>
          </a:xfrm>
        </p:spPr>
        <p:txBody>
          <a:bodyPr lIns="0" rIns="0" anchor="b"/>
          <a:lstStyle>
            <a:lvl1pPr algn="l">
              <a:defRPr baseline="0">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609600" y="5042369"/>
            <a:ext cx="8534400" cy="652875"/>
          </a:xfrm>
        </p:spPr>
        <p:txBody>
          <a:bodyPr lIns="0" rIns="0">
            <a:noAutofit/>
          </a:bodyPr>
          <a:lstStyle>
            <a:lvl1pPr marL="0" indent="0" algn="l">
              <a:buNone/>
              <a:defRPr sz="3000" b="0" i="0">
                <a:solidFill>
                  <a:schemeClr val="tx1"/>
                </a:solidFill>
                <a:latin typeface="Calibri Light" panose="020F0302020204030204" pitchFamily="34" charset="0"/>
                <a:cs typeface="Calibri Light" panose="020F03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subtitle</a:t>
            </a:r>
          </a:p>
        </p:txBody>
      </p:sp>
      <p:sp>
        <p:nvSpPr>
          <p:cNvPr id="4" name="Slide Number Placeholder 3">
            <a:extLst>
              <a:ext uri="{FF2B5EF4-FFF2-40B4-BE49-F238E27FC236}">
                <a16:creationId xmlns:a16="http://schemas.microsoft.com/office/drawing/2014/main" id="{3E294FB2-DB99-9742-8A34-55AF41059687}"/>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 style</a:t>
            </a:r>
          </a:p>
        </p:txBody>
      </p:sp>
      <p:sp>
        <p:nvSpPr>
          <p:cNvPr id="3" name="Content Placeholder 2"/>
          <p:cNvSpPr>
            <a:spLocks noGrp="1"/>
          </p:cNvSpPr>
          <p:nvPr>
            <p:ph idx="1" hasCustomPrompt="1"/>
          </p:nvPr>
        </p:nvSpPr>
        <p:spPr>
          <a:xfrm>
            <a:off x="609600" y="1612558"/>
            <a:ext cx="10972800" cy="4525963"/>
          </a:xfrm>
        </p:spPr>
        <p:txBody>
          <a:bodyPr>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FA661AA2-5D8B-1A49-9ED6-F750B3B0C453}"/>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22038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Page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3" name="Content Placeholder 2"/>
          <p:cNvSpPr>
            <a:spLocks noGrp="1"/>
          </p:cNvSpPr>
          <p:nvPr>
            <p:ph idx="1" hasCustomPrompt="1"/>
          </p:nvPr>
        </p:nvSpPr>
        <p:spPr/>
        <p:txBody>
          <a:bodyPr>
            <a:noAutofit/>
          </a:bodyPr>
          <a:lstStyle>
            <a:lvl1pPr marL="0" indent="0">
              <a:buNone/>
              <a:defRPr/>
            </a:lvl1pPr>
            <a:lvl2pPr marL="609570" indent="0">
              <a:buNone/>
              <a:defRPr/>
            </a:lvl2pPr>
            <a:lvl3pPr marL="1219140" indent="0">
              <a:buNone/>
              <a:defRPr/>
            </a:lvl3pPr>
            <a:lvl4pPr marL="1828709" indent="0">
              <a:buNone/>
              <a:defRPr/>
            </a:lvl4pPr>
            <a:lvl5pPr marL="2438278" indent="0">
              <a:buNone/>
              <a:defRPr/>
            </a:lvl5pPr>
          </a:lstStyle>
          <a:p>
            <a:pPr lvl="0"/>
            <a:r>
              <a:rPr lang="en-US" dirty="0"/>
              <a:t>Click to edit text</a:t>
            </a:r>
          </a:p>
        </p:txBody>
      </p:sp>
      <p:sp>
        <p:nvSpPr>
          <p:cNvPr id="4" name="Slide Number Placeholder 3">
            <a:extLst>
              <a:ext uri="{FF2B5EF4-FFF2-40B4-BE49-F238E27FC236}">
                <a16:creationId xmlns:a16="http://schemas.microsoft.com/office/drawing/2014/main" id="{2147E5E5-ED8B-564A-BBAC-C003F3C26020}"/>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296428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6" name="Picture Placeholder 26">
            <a:extLst>
              <a:ext uri="{FF2B5EF4-FFF2-40B4-BE49-F238E27FC236}">
                <a16:creationId xmlns:a16="http://schemas.microsoft.com/office/drawing/2014/main" id="{7CC87C80-44EB-2F43-8B42-6F15FCBBA4F0}"/>
              </a:ext>
            </a:extLst>
          </p:cNvPr>
          <p:cNvSpPr>
            <a:spLocks noGrp="1"/>
          </p:cNvSpPr>
          <p:nvPr>
            <p:ph type="pic" sz="quarter" idx="11"/>
          </p:nvPr>
        </p:nvSpPr>
        <p:spPr>
          <a:xfrm>
            <a:off x="609600" y="1925108"/>
            <a:ext cx="3431059" cy="3202946"/>
          </a:xfrm>
        </p:spPr>
        <p:txBody>
          <a:bodyPr/>
          <a:lstStyle/>
          <a:p>
            <a:r>
              <a:rPr lang="en-US"/>
              <a:t>Click icon to add picture</a:t>
            </a:r>
          </a:p>
        </p:txBody>
      </p:sp>
      <p:sp>
        <p:nvSpPr>
          <p:cNvPr id="9" name="Picture Placeholder 26">
            <a:extLst>
              <a:ext uri="{FF2B5EF4-FFF2-40B4-BE49-F238E27FC236}">
                <a16:creationId xmlns:a16="http://schemas.microsoft.com/office/drawing/2014/main" id="{BE221270-7B90-C941-BFAD-11780489A4F7}"/>
              </a:ext>
            </a:extLst>
          </p:cNvPr>
          <p:cNvSpPr>
            <a:spLocks noGrp="1"/>
          </p:cNvSpPr>
          <p:nvPr>
            <p:ph type="pic" sz="quarter" idx="12"/>
          </p:nvPr>
        </p:nvSpPr>
        <p:spPr>
          <a:xfrm>
            <a:off x="4378411" y="1925108"/>
            <a:ext cx="3431059" cy="3202946"/>
          </a:xfrm>
        </p:spPr>
        <p:txBody>
          <a:bodyPr/>
          <a:lstStyle/>
          <a:p>
            <a:r>
              <a:rPr lang="en-US"/>
              <a:t>Click icon to add picture</a:t>
            </a:r>
            <a:endParaRPr lang="en-US" dirty="0"/>
          </a:p>
        </p:txBody>
      </p:sp>
      <p:sp>
        <p:nvSpPr>
          <p:cNvPr id="10" name="Picture Placeholder 26">
            <a:extLst>
              <a:ext uri="{FF2B5EF4-FFF2-40B4-BE49-F238E27FC236}">
                <a16:creationId xmlns:a16="http://schemas.microsoft.com/office/drawing/2014/main" id="{8ADB8F98-4071-5242-9ECD-903CA5D56231}"/>
              </a:ext>
            </a:extLst>
          </p:cNvPr>
          <p:cNvSpPr>
            <a:spLocks noGrp="1"/>
          </p:cNvSpPr>
          <p:nvPr>
            <p:ph type="pic" sz="quarter" idx="13"/>
          </p:nvPr>
        </p:nvSpPr>
        <p:spPr>
          <a:xfrm>
            <a:off x="8147222" y="1925108"/>
            <a:ext cx="3431059" cy="3202946"/>
          </a:xfrm>
        </p:spPr>
        <p:txBody>
          <a:bodyPr/>
          <a:lstStyle/>
          <a:p>
            <a:r>
              <a:rPr lang="en-US"/>
              <a:t>Click icon to add picture</a:t>
            </a:r>
          </a:p>
        </p:txBody>
      </p:sp>
      <p:sp>
        <p:nvSpPr>
          <p:cNvPr id="21" name="Slide Number Placeholder 20">
            <a:extLst>
              <a:ext uri="{FF2B5EF4-FFF2-40B4-BE49-F238E27FC236}">
                <a16:creationId xmlns:a16="http://schemas.microsoft.com/office/drawing/2014/main" id="{AE2A9496-9A75-1C45-987F-270589C696A6}"/>
              </a:ext>
            </a:extLst>
          </p:cNvPr>
          <p:cNvSpPr>
            <a:spLocks noGrp="1"/>
          </p:cNvSpPr>
          <p:nvPr>
            <p:ph type="sldNum" sz="quarter" idx="14"/>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86082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a:t>Click to edit title</a:t>
            </a:r>
          </a:p>
        </p:txBody>
      </p:sp>
      <p:sp>
        <p:nvSpPr>
          <p:cNvPr id="3" name="Slide Number Placeholder 2">
            <a:extLst>
              <a:ext uri="{FF2B5EF4-FFF2-40B4-BE49-F238E27FC236}">
                <a16:creationId xmlns:a16="http://schemas.microsoft.com/office/drawing/2014/main" id="{591D8EBD-1CFF-DF47-B6C0-B3739F4857E3}"/>
              </a:ext>
            </a:extLst>
          </p:cNvPr>
          <p:cNvSpPr>
            <a:spLocks noGrp="1"/>
          </p:cNvSpPr>
          <p:nvPr>
            <p:ph type="sldNum" sz="quarter" idx="10"/>
          </p:nvPr>
        </p:nvSpPr>
        <p:spPr>
          <a:xfrm>
            <a:off x="11098061" y="6356352"/>
            <a:ext cx="484342" cy="365125"/>
          </a:xfrm>
          <a:prstGeom prst="rect">
            <a:avLst/>
          </a:prstGeom>
        </p:spPr>
        <p:txBody>
          <a:bodyPr/>
          <a:lstStyle/>
          <a:p>
            <a:fld id="{2066355A-084C-D24E-9AD2-7E4FC41EA627}" type="slidenum">
              <a:rPr lang="en-US" smtClean="0"/>
              <a:pPr/>
              <a:t>‹#›</a:t>
            </a:fld>
            <a:endParaRPr lang="en-US" sz="1067" dirty="0"/>
          </a:p>
        </p:txBody>
      </p:sp>
    </p:spTree>
    <p:extLst>
      <p:ext uri="{BB962C8B-B14F-4D97-AF65-F5344CB8AC3E}">
        <p14:creationId xmlns:p14="http://schemas.microsoft.com/office/powerpoint/2010/main" val="35484044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609600" y="6356351"/>
            <a:ext cx="109728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AEDD919D-CB8C-654D-8CE6-9D6C8885360B}"/>
              </a:ext>
            </a:extLst>
          </p:cNvPr>
          <p:cNvPicPr>
            <a:picLocks noChangeAspect="1"/>
          </p:cNvPicPr>
          <p:nvPr userDrawn="1"/>
        </p:nvPicPr>
        <p:blipFill rotWithShape="1">
          <a:blip r:embed="rId35"/>
          <a:srcRect t="30577" b="34039"/>
          <a:stretch/>
        </p:blipFill>
        <p:spPr>
          <a:xfrm>
            <a:off x="513347" y="6348788"/>
            <a:ext cx="1205725" cy="329677"/>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86" r:id="rId1"/>
    <p:sldLayoutId id="2147493490" r:id="rId2"/>
    <p:sldLayoutId id="2147493487" r:id="rId3"/>
    <p:sldLayoutId id="2147493488" r:id="rId4"/>
    <p:sldLayoutId id="2147493456" r:id="rId5"/>
    <p:sldLayoutId id="2147493457" r:id="rId6"/>
    <p:sldLayoutId id="2147493479" r:id="rId7"/>
    <p:sldLayoutId id="2147493474" r:id="rId8"/>
    <p:sldLayoutId id="2147493506" r:id="rId9"/>
    <p:sldLayoutId id="2147493478" r:id="rId10"/>
    <p:sldLayoutId id="2147493496" r:id="rId11"/>
    <p:sldLayoutId id="2147493459" r:id="rId12"/>
    <p:sldLayoutId id="2147493507" r:id="rId13"/>
    <p:sldLayoutId id="2147493473" r:id="rId14"/>
    <p:sldLayoutId id="2147493508" r:id="rId15"/>
    <p:sldLayoutId id="2147493509" r:id="rId16"/>
    <p:sldLayoutId id="2147493480" r:id="rId17"/>
    <p:sldLayoutId id="2147493512" r:id="rId18"/>
    <p:sldLayoutId id="2147493470" r:id="rId19"/>
    <p:sldLayoutId id="2147493500" r:id="rId20"/>
    <p:sldLayoutId id="2147493501" r:id="rId21"/>
    <p:sldLayoutId id="2147493502" r:id="rId22"/>
    <p:sldLayoutId id="2147493505" r:id="rId23"/>
    <p:sldLayoutId id="2147493503" r:id="rId24"/>
    <p:sldLayoutId id="2147493504" r:id="rId25"/>
    <p:sldLayoutId id="2147493475" r:id="rId26"/>
    <p:sldLayoutId id="2147493489" r:id="rId27"/>
    <p:sldLayoutId id="2147493491" r:id="rId28"/>
    <p:sldLayoutId id="2147493492" r:id="rId29"/>
    <p:sldLayoutId id="2147493493" r:id="rId30"/>
    <p:sldLayoutId id="2147493497" r:id="rId31"/>
    <p:sldLayoutId id="2147493498" r:id="rId32"/>
    <p:sldLayoutId id="2147493499" r:id="rId33"/>
  </p:sldLayoutIdLst>
  <p:hf hdr="0" dt="0"/>
  <p:txStyles>
    <p:titleStyle>
      <a:lvl1pPr algn="l" defTabSz="609570" rtl="0" eaLnBrk="1" latinLnBrk="0" hangingPunct="1">
        <a:spcBef>
          <a:spcPct val="0"/>
        </a:spcBef>
        <a:buNone/>
        <a:defRPr sz="4000" b="1" i="0" kern="1200" baseline="0">
          <a:solidFill>
            <a:schemeClr val="tx1"/>
          </a:solidFill>
          <a:latin typeface="+mj-lt"/>
          <a:ea typeface="+mj-ea"/>
          <a:cs typeface="+mj-cs"/>
        </a:defRPr>
      </a:lvl1pPr>
    </p:titleStyle>
    <p:bodyStyle>
      <a:lvl1pPr marL="300551" indent="-300551" algn="l" defTabSz="609570" rtl="0" eaLnBrk="1" latinLnBrk="0" hangingPunct="1">
        <a:spcBef>
          <a:spcPts val="1600"/>
        </a:spcBef>
        <a:buSzPct val="80000"/>
        <a:buFont typeface="Wingdings" charset="2"/>
        <a:buChar char="§"/>
        <a:defRPr sz="3000" kern="1200" baseline="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000" kern="1200" baseline="0">
          <a:solidFill>
            <a:schemeClr val="tx1"/>
          </a:solidFill>
          <a:latin typeface="+mn-lt"/>
          <a:ea typeface="+mn-ea"/>
          <a:cs typeface="+mn-cs"/>
        </a:defRPr>
      </a:lvl2pPr>
      <a:lvl3pPr marL="1441379" indent="-222240" algn="l" defTabSz="609570" rtl="0" eaLnBrk="1" latinLnBrk="0" hangingPunct="1">
        <a:spcBef>
          <a:spcPct val="20000"/>
        </a:spcBef>
        <a:buSzPct val="80000"/>
        <a:buFont typeface="Wingdings" charset="2"/>
        <a:buChar char="§"/>
        <a:defRPr sz="3000" kern="1200" baseline="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3000" kern="1200" baseline="0">
          <a:solidFill>
            <a:schemeClr val="tx1"/>
          </a:solidFill>
          <a:latin typeface="+mn-lt"/>
          <a:ea typeface="+mn-ea"/>
          <a:cs typeface="+mn-cs"/>
        </a:defRPr>
      </a:lvl4pPr>
      <a:lvl5pPr marL="2671100" indent="-232822" algn="l" defTabSz="609570" rtl="0" eaLnBrk="1" latinLnBrk="0" hangingPunct="1">
        <a:spcBef>
          <a:spcPct val="20000"/>
        </a:spcBef>
        <a:buSzPct val="70000"/>
        <a:buFont typeface="Wingdings" charset="2"/>
        <a:buChar char="§"/>
        <a:defRPr sz="3000" kern="1200" baseline="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ADFF8-1D35-B741-9A80-619893DAF5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FB2E71-4A53-AF45-BAB0-EE08D2878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1C6EE-2D62-F048-A24B-CA96BB6E5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396FD-C564-A949-9E0C-9CA2E65EAE34}" type="datetimeFigureOut">
              <a:rPr lang="en-US" smtClean="0"/>
              <a:t>2/16/24</a:t>
            </a:fld>
            <a:endParaRPr lang="en-US"/>
          </a:p>
        </p:txBody>
      </p:sp>
      <p:sp>
        <p:nvSpPr>
          <p:cNvPr id="5" name="Footer Placeholder 4">
            <a:extLst>
              <a:ext uri="{FF2B5EF4-FFF2-40B4-BE49-F238E27FC236}">
                <a16:creationId xmlns:a16="http://schemas.microsoft.com/office/drawing/2014/main" id="{5AD8DED4-63CF-3E48-B9D3-DAAB44AAF6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F38D9F-AD7C-444C-8659-D162A2809B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1E931-3E3E-424B-8D85-DCE7B0C83153}" type="slidenum">
              <a:rPr lang="en-US" smtClean="0"/>
              <a:t>‹#›</a:t>
            </a:fld>
            <a:endParaRPr lang="en-US"/>
          </a:p>
        </p:txBody>
      </p:sp>
    </p:spTree>
    <p:extLst>
      <p:ext uri="{BB962C8B-B14F-4D97-AF65-F5344CB8AC3E}">
        <p14:creationId xmlns:p14="http://schemas.microsoft.com/office/powerpoint/2010/main" val="435340773"/>
      </p:ext>
    </p:extLst>
  </p:cSld>
  <p:clrMap bg1="lt1" tx1="dk1" bg2="lt2" tx2="dk2" accent1="accent1" accent2="accent2" accent3="accent3" accent4="accent4" accent5="accent5" accent6="accent6" hlink="hlink" folHlink="folHlink"/>
  <p:sldLayoutIdLst>
    <p:sldLayoutId id="2147493514" r:id="rId1"/>
    <p:sldLayoutId id="2147493515" r:id="rId2"/>
    <p:sldLayoutId id="2147493516" r:id="rId3"/>
    <p:sldLayoutId id="2147493517" r:id="rId4"/>
    <p:sldLayoutId id="2147493518" r:id="rId5"/>
    <p:sldLayoutId id="2147493519" r:id="rId6"/>
    <p:sldLayoutId id="2147493520" r:id="rId7"/>
    <p:sldLayoutId id="2147493521" r:id="rId8"/>
    <p:sldLayoutId id="2147493522" r:id="rId9"/>
    <p:sldLayoutId id="2147493523" r:id="rId10"/>
    <p:sldLayoutId id="21474935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chart" Target="../charts/char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5981457E-6594-214A-AFA2-0F53009AB361}"/>
              </a:ext>
            </a:extLst>
          </p:cNvPr>
          <p:cNvCxnSpPr>
            <a:cxnSpLocks/>
          </p:cNvCxnSpPr>
          <p:nvPr/>
        </p:nvCxnSpPr>
        <p:spPr>
          <a:xfrm>
            <a:off x="494079" y="3567680"/>
            <a:ext cx="5601921" cy="2"/>
          </a:xfrm>
          <a:prstGeom prst="line">
            <a:avLst/>
          </a:prstGeom>
          <a:ln w="6350">
            <a:solidFill>
              <a:schemeClr val="bg1"/>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8" name="Title 1">
            <a:extLst>
              <a:ext uri="{FF2B5EF4-FFF2-40B4-BE49-F238E27FC236}">
                <a16:creationId xmlns:a16="http://schemas.microsoft.com/office/drawing/2014/main" id="{CED676D3-7A3E-184D-AF8D-55DC1C18EB0B}"/>
              </a:ext>
            </a:extLst>
          </p:cNvPr>
          <p:cNvSpPr txBox="1">
            <a:spLocks/>
          </p:cNvSpPr>
          <p:nvPr/>
        </p:nvSpPr>
        <p:spPr>
          <a:xfrm>
            <a:off x="494080" y="3567682"/>
            <a:ext cx="5766044" cy="623852"/>
          </a:xfrm>
          <a:prstGeom prst="rect">
            <a:avLst/>
          </a:prstGeom>
        </p:spPr>
        <p:txBody>
          <a:bodyPr/>
          <a:lstStyle>
            <a:lvl1pPr algn="l" defTabSz="457200" rtl="0" eaLnBrk="1" latinLnBrk="0" hangingPunct="1">
              <a:spcBef>
                <a:spcPct val="0"/>
              </a:spcBef>
              <a:buNone/>
              <a:defRPr sz="2800" b="1" kern="1200" baseline="0">
                <a:solidFill>
                  <a:schemeClr val="tx1"/>
                </a:solidFill>
                <a:latin typeface="+mj-lt"/>
                <a:ea typeface="+mj-ea"/>
                <a:cs typeface="+mj-cs"/>
              </a:defRPr>
            </a:lvl1pPr>
          </a:lstStyle>
          <a:p>
            <a:pPr algn="r"/>
            <a:r>
              <a:rPr lang="en-US" sz="4000" dirty="0">
                <a:solidFill>
                  <a:schemeClr val="bg1"/>
                </a:solidFill>
              </a:rPr>
              <a:t>State of the Channel 2024</a:t>
            </a:r>
            <a:br>
              <a:rPr lang="en-US" sz="4000" dirty="0">
                <a:solidFill>
                  <a:schemeClr val="bg1"/>
                </a:solidFill>
              </a:rPr>
            </a:br>
            <a:r>
              <a:rPr lang="en-US" sz="4000" dirty="0">
                <a:solidFill>
                  <a:schemeClr val="bg1"/>
                </a:solidFill>
              </a:rPr>
              <a:t>UK &amp; Ireland</a:t>
            </a:r>
          </a:p>
        </p:txBody>
      </p:sp>
      <p:pic>
        <p:nvPicPr>
          <p:cNvPr id="21" name="Picture 20">
            <a:extLst>
              <a:ext uri="{FF2B5EF4-FFF2-40B4-BE49-F238E27FC236}">
                <a16:creationId xmlns:a16="http://schemas.microsoft.com/office/drawing/2014/main" id="{16C7ADDE-34F1-9748-AAE6-6C11561F7FC3}"/>
              </a:ext>
            </a:extLst>
          </p:cNvPr>
          <p:cNvPicPr>
            <a:picLocks noChangeAspect="1"/>
          </p:cNvPicPr>
          <p:nvPr/>
        </p:nvPicPr>
        <p:blipFill>
          <a:blip r:embed="rId3"/>
          <a:stretch>
            <a:fillRect/>
          </a:stretch>
        </p:blipFill>
        <p:spPr>
          <a:xfrm>
            <a:off x="478138" y="3026288"/>
            <a:ext cx="1872609" cy="402712"/>
          </a:xfrm>
          <a:prstGeom prst="rect">
            <a:avLst/>
          </a:prstGeom>
          <a:effectLst/>
        </p:spPr>
      </p:pic>
      <p:pic>
        <p:nvPicPr>
          <p:cNvPr id="2" name="Picture 1">
            <a:extLst>
              <a:ext uri="{FF2B5EF4-FFF2-40B4-BE49-F238E27FC236}">
                <a16:creationId xmlns:a16="http://schemas.microsoft.com/office/drawing/2014/main" id="{6BF1651C-AA57-5C0A-563A-3540612AC81F}"/>
              </a:ext>
            </a:extLst>
          </p:cNvPr>
          <p:cNvPicPr>
            <a:picLocks noChangeAspect="1"/>
          </p:cNvPicPr>
          <p:nvPr/>
        </p:nvPicPr>
        <p:blipFill>
          <a:blip r:embed="rId4"/>
          <a:stretch>
            <a:fillRect/>
          </a:stretch>
        </p:blipFill>
        <p:spPr>
          <a:xfrm>
            <a:off x="6402114" y="0"/>
            <a:ext cx="5299364" cy="6858000"/>
          </a:xfrm>
          <a:prstGeom prst="rect">
            <a:avLst/>
          </a:prstGeom>
        </p:spPr>
      </p:pic>
    </p:spTree>
    <p:extLst>
      <p:ext uri="{BB962C8B-B14F-4D97-AF65-F5344CB8AC3E}">
        <p14:creationId xmlns:p14="http://schemas.microsoft.com/office/powerpoint/2010/main" val="234372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978C5-51BB-6CBA-E774-22D14E41A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D760E-800E-EEE1-4A34-44F27AEF18F0}"/>
              </a:ext>
            </a:extLst>
          </p:cNvPr>
          <p:cNvSpPr>
            <a:spLocks noGrp="1"/>
          </p:cNvSpPr>
          <p:nvPr>
            <p:ph type="title"/>
          </p:nvPr>
        </p:nvSpPr>
        <p:spPr/>
        <p:txBody>
          <a:bodyPr/>
          <a:lstStyle/>
          <a:p>
            <a:r>
              <a:rPr lang="en-US" dirty="0"/>
              <a:t>Profit Margins Expected Over Next Two Years</a:t>
            </a:r>
          </a:p>
        </p:txBody>
      </p:sp>
      <p:graphicFrame>
        <p:nvGraphicFramePr>
          <p:cNvPr id="3" name="Chart 2">
            <a:extLst>
              <a:ext uri="{FF2B5EF4-FFF2-40B4-BE49-F238E27FC236}">
                <a16:creationId xmlns:a16="http://schemas.microsoft.com/office/drawing/2014/main" id="{486E6C37-6DA5-0508-10A4-0813DAE9FCB6}"/>
              </a:ext>
            </a:extLst>
          </p:cNvPr>
          <p:cNvGraphicFramePr/>
          <p:nvPr>
            <p:extLst>
              <p:ext uri="{D42A27DB-BD31-4B8C-83A1-F6EECF244321}">
                <p14:modId xmlns:p14="http://schemas.microsoft.com/office/powerpoint/2010/main" val="1408595830"/>
              </p:ext>
            </p:extLst>
          </p:nvPr>
        </p:nvGraphicFramePr>
        <p:xfrm>
          <a:off x="609599" y="1219200"/>
          <a:ext cx="11304105" cy="50244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DBAF8D2-58F0-5D38-BE8C-F16954BAE6CC}"/>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UK&amp;I respondents</a:t>
            </a:r>
          </a:p>
        </p:txBody>
      </p:sp>
    </p:spTree>
    <p:extLst>
      <p:ext uri="{BB962C8B-B14F-4D97-AF65-F5344CB8AC3E}">
        <p14:creationId xmlns:p14="http://schemas.microsoft.com/office/powerpoint/2010/main" val="259623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A6F8-657E-A27E-B32D-A96530C36CC3}"/>
              </a:ext>
            </a:extLst>
          </p:cNvPr>
          <p:cNvSpPr>
            <a:spLocks noGrp="1"/>
          </p:cNvSpPr>
          <p:nvPr>
            <p:ph type="title"/>
          </p:nvPr>
        </p:nvSpPr>
        <p:spPr/>
        <p:txBody>
          <a:bodyPr/>
          <a:lstStyle/>
          <a:p>
            <a:r>
              <a:rPr lang="en-US" dirty="0"/>
              <a:t>AI Solutions and Sales Over the Next Year</a:t>
            </a:r>
          </a:p>
        </p:txBody>
      </p:sp>
      <p:graphicFrame>
        <p:nvGraphicFramePr>
          <p:cNvPr id="3" name="Chart 2">
            <a:extLst>
              <a:ext uri="{FF2B5EF4-FFF2-40B4-BE49-F238E27FC236}">
                <a16:creationId xmlns:a16="http://schemas.microsoft.com/office/drawing/2014/main" id="{C33860CC-F642-67F3-2352-5CA96C1F1571}"/>
              </a:ext>
            </a:extLst>
          </p:cNvPr>
          <p:cNvGraphicFramePr>
            <a:graphicFrameLocks noChangeAspect="1"/>
          </p:cNvGraphicFramePr>
          <p:nvPr>
            <p:extLst>
              <p:ext uri="{D42A27DB-BD31-4B8C-83A1-F6EECF244321}">
                <p14:modId xmlns:p14="http://schemas.microsoft.com/office/powerpoint/2010/main" val="968908367"/>
              </p:ext>
            </p:extLst>
          </p:nvPr>
        </p:nvGraphicFramePr>
        <p:xfrm>
          <a:off x="737527" y="2145437"/>
          <a:ext cx="3374136" cy="320323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EE9AEBF-19C2-2E50-4017-01CC02919CC7}"/>
              </a:ext>
            </a:extLst>
          </p:cNvPr>
          <p:cNvSpPr txBox="1"/>
          <p:nvPr/>
        </p:nvSpPr>
        <p:spPr>
          <a:xfrm>
            <a:off x="330819" y="2436426"/>
            <a:ext cx="1122572" cy="646331"/>
          </a:xfrm>
          <a:prstGeom prst="rect">
            <a:avLst/>
          </a:prstGeom>
          <a:noFill/>
        </p:spPr>
        <p:txBody>
          <a:bodyPr wrap="square" rtlCol="0">
            <a:spAutoFit/>
          </a:bodyPr>
          <a:lstStyle/>
          <a:p>
            <a:r>
              <a:rPr lang="en-US" sz="1800" dirty="0"/>
              <a:t>Yes, plans for AI</a:t>
            </a:r>
          </a:p>
        </p:txBody>
      </p:sp>
      <p:sp>
        <p:nvSpPr>
          <p:cNvPr id="5" name="TextBox 4">
            <a:extLst>
              <a:ext uri="{FF2B5EF4-FFF2-40B4-BE49-F238E27FC236}">
                <a16:creationId xmlns:a16="http://schemas.microsoft.com/office/drawing/2014/main" id="{88EAABE1-A5F0-C3C9-DBAF-07B3BB9B8AAE}"/>
              </a:ext>
            </a:extLst>
          </p:cNvPr>
          <p:cNvSpPr txBox="1"/>
          <p:nvPr/>
        </p:nvSpPr>
        <p:spPr>
          <a:xfrm>
            <a:off x="3155641" y="1906094"/>
            <a:ext cx="1543870" cy="646331"/>
          </a:xfrm>
          <a:prstGeom prst="rect">
            <a:avLst/>
          </a:prstGeom>
          <a:noFill/>
        </p:spPr>
        <p:txBody>
          <a:bodyPr wrap="square" rtlCol="0">
            <a:spAutoFit/>
          </a:bodyPr>
          <a:lstStyle/>
          <a:p>
            <a:r>
              <a:rPr lang="en-US" sz="1800" dirty="0"/>
              <a:t>Considering including AI</a:t>
            </a:r>
          </a:p>
        </p:txBody>
      </p:sp>
      <p:sp>
        <p:nvSpPr>
          <p:cNvPr id="6" name="TextBox 5">
            <a:extLst>
              <a:ext uri="{FF2B5EF4-FFF2-40B4-BE49-F238E27FC236}">
                <a16:creationId xmlns:a16="http://schemas.microsoft.com/office/drawing/2014/main" id="{F85A7E67-102A-CCC3-75D7-45285E654BFF}"/>
              </a:ext>
            </a:extLst>
          </p:cNvPr>
          <p:cNvSpPr txBox="1"/>
          <p:nvPr/>
        </p:nvSpPr>
        <p:spPr>
          <a:xfrm>
            <a:off x="3155641" y="4885288"/>
            <a:ext cx="1114654" cy="646331"/>
          </a:xfrm>
          <a:prstGeom prst="rect">
            <a:avLst/>
          </a:prstGeom>
          <a:noFill/>
        </p:spPr>
        <p:txBody>
          <a:bodyPr wrap="square" rtlCol="0">
            <a:spAutoFit/>
          </a:bodyPr>
          <a:lstStyle/>
          <a:p>
            <a:r>
              <a:rPr lang="en-US" sz="1800" dirty="0"/>
              <a:t>No plans for AI</a:t>
            </a:r>
          </a:p>
        </p:txBody>
      </p:sp>
      <p:sp>
        <p:nvSpPr>
          <p:cNvPr id="7" name="TextBox 6">
            <a:extLst>
              <a:ext uri="{FF2B5EF4-FFF2-40B4-BE49-F238E27FC236}">
                <a16:creationId xmlns:a16="http://schemas.microsoft.com/office/drawing/2014/main" id="{87DC5E05-B217-0AC8-A543-E12A31226942}"/>
              </a:ext>
            </a:extLst>
          </p:cNvPr>
          <p:cNvSpPr txBox="1"/>
          <p:nvPr/>
        </p:nvSpPr>
        <p:spPr>
          <a:xfrm>
            <a:off x="1995535" y="5218678"/>
            <a:ext cx="858119" cy="615553"/>
          </a:xfrm>
          <a:prstGeom prst="rect">
            <a:avLst/>
          </a:prstGeom>
          <a:noFill/>
        </p:spPr>
        <p:txBody>
          <a:bodyPr wrap="none" rtlCol="0">
            <a:spAutoFit/>
          </a:bodyPr>
          <a:lstStyle/>
          <a:p>
            <a:pPr algn="ctr"/>
            <a:r>
              <a:rPr lang="en-US" sz="1600" dirty="0"/>
              <a:t>1%</a:t>
            </a:r>
          </a:p>
          <a:p>
            <a:pPr algn="ctr"/>
            <a:r>
              <a:rPr lang="en-US" sz="1800" dirty="0"/>
              <a:t>Unsure</a:t>
            </a:r>
          </a:p>
        </p:txBody>
      </p:sp>
      <p:sp>
        <p:nvSpPr>
          <p:cNvPr id="8" name="TextBox 7">
            <a:extLst>
              <a:ext uri="{FF2B5EF4-FFF2-40B4-BE49-F238E27FC236}">
                <a16:creationId xmlns:a16="http://schemas.microsoft.com/office/drawing/2014/main" id="{EF2EA097-BB28-5EA7-E0FF-344D49957572}"/>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UK&amp;I respondents</a:t>
            </a:r>
          </a:p>
        </p:txBody>
      </p:sp>
      <p:sp>
        <p:nvSpPr>
          <p:cNvPr id="11" name="Rectangle 10">
            <a:extLst>
              <a:ext uri="{FF2B5EF4-FFF2-40B4-BE49-F238E27FC236}">
                <a16:creationId xmlns:a16="http://schemas.microsoft.com/office/drawing/2014/main" id="{78FB7DBC-95EB-4DF0-BE06-711736EBC6E2}"/>
              </a:ext>
            </a:extLst>
          </p:cNvPr>
          <p:cNvSpPr/>
          <p:nvPr/>
        </p:nvSpPr>
        <p:spPr>
          <a:xfrm>
            <a:off x="4720435" y="1224454"/>
            <a:ext cx="7268673"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Customer experience (CX).</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AI-powered chatbots and virtual assistants can provide instant, personalized customer support, create more exacting quotes in less time, etc. CompTIA research has consistently shown CX to be at the top of the list of channel business priorities. </a:t>
            </a: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Sales and marketing.</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 algorithms can analyze customer data and predict buying patterns, enabling vendors and channel companies to personalize their sales and marketing pitches and campaigns.</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Operations.</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 can automate repetitive tasks and optimize workflows, freeing up time for employees to focus on more strategic and creative work. For MSPs, this is especially crucial as repeatable process efficiency at scale is the linchpin of the business model.</a:t>
            </a: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Business decision-making.</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AI-powered analytics and insights can provide valuable business intelligence, helping channel companies make informed decisions to drive better CX, competitive differentiation, business model changes, etc.</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spcBef>
                <a:spcPts val="0"/>
              </a:spcBef>
              <a:spcAft>
                <a:spcPts val="1000"/>
              </a:spcAft>
            </a:pPr>
            <a:r>
              <a:rPr lang="en-US" sz="1600" b="1"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Business management.</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 Companies can use generative AI tools to get prescriptive guidance on how to grow their businesses, which certifications they should obtain, which training courses they should pursue and which vendors have the best incentives and programs for them.</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4257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48C6-BCEE-7DE8-9389-7146AC0DA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A2BA1-C913-FE64-7B4C-F8CA3FB9D5B2}"/>
              </a:ext>
            </a:extLst>
          </p:cNvPr>
          <p:cNvSpPr>
            <a:spLocks noGrp="1"/>
          </p:cNvSpPr>
          <p:nvPr>
            <p:ph type="title"/>
          </p:nvPr>
        </p:nvSpPr>
        <p:spPr>
          <a:xfrm>
            <a:off x="609599" y="-92663"/>
            <a:ext cx="10972800" cy="1143000"/>
          </a:xfrm>
        </p:spPr>
        <p:txBody>
          <a:bodyPr/>
          <a:lstStyle/>
          <a:p>
            <a:r>
              <a:rPr lang="en-US" dirty="0"/>
              <a:t>Self-Rating of Company’s Business Acumen</a:t>
            </a:r>
          </a:p>
        </p:txBody>
      </p:sp>
      <p:graphicFrame>
        <p:nvGraphicFramePr>
          <p:cNvPr id="23" name="Chart 22">
            <a:extLst>
              <a:ext uri="{FF2B5EF4-FFF2-40B4-BE49-F238E27FC236}">
                <a16:creationId xmlns:a16="http://schemas.microsoft.com/office/drawing/2014/main" id="{9950DB12-5644-64B5-4FC6-72C64FDBCE88}"/>
              </a:ext>
            </a:extLst>
          </p:cNvPr>
          <p:cNvGraphicFramePr/>
          <p:nvPr>
            <p:extLst>
              <p:ext uri="{D42A27DB-BD31-4B8C-83A1-F6EECF244321}">
                <p14:modId xmlns:p14="http://schemas.microsoft.com/office/powerpoint/2010/main" val="3366021421"/>
              </p:ext>
            </p:extLst>
          </p:nvPr>
        </p:nvGraphicFramePr>
        <p:xfrm>
          <a:off x="609599" y="1566654"/>
          <a:ext cx="4468948" cy="447081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07BCF3D4-A4FC-298A-531E-AE74098DB341}"/>
              </a:ext>
            </a:extLst>
          </p:cNvPr>
          <p:cNvSpPr txBox="1"/>
          <p:nvPr/>
        </p:nvSpPr>
        <p:spPr>
          <a:xfrm>
            <a:off x="5786651" y="6381634"/>
            <a:ext cx="5930275" cy="3693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UK&amp;I respondents</a:t>
            </a:r>
          </a:p>
          <a:p>
            <a:pPr algn="r"/>
            <a:r>
              <a:rPr lang="en-US" sz="900" dirty="0">
                <a:latin typeface="Calibri Light" panose="020F0302020204030204" pitchFamily="34" charset="0"/>
                <a:cs typeface="Calibri Light" panose="020F0302020204030204" pitchFamily="34" charset="0"/>
              </a:rPr>
              <a:t>75 UK&amp;I respondents citing need for business acumen improvement</a:t>
            </a:r>
          </a:p>
        </p:txBody>
      </p:sp>
      <p:sp>
        <p:nvSpPr>
          <p:cNvPr id="6" name="TextBox 5">
            <a:extLst>
              <a:ext uri="{FF2B5EF4-FFF2-40B4-BE49-F238E27FC236}">
                <a16:creationId xmlns:a16="http://schemas.microsoft.com/office/drawing/2014/main" id="{7C36B756-029F-8AEA-676A-1D7B61C9FAA4}"/>
              </a:ext>
            </a:extLst>
          </p:cNvPr>
          <p:cNvSpPr txBox="1"/>
          <p:nvPr/>
        </p:nvSpPr>
        <p:spPr>
          <a:xfrm>
            <a:off x="1781304" y="2877595"/>
            <a:ext cx="2066861" cy="1569660"/>
          </a:xfrm>
          <a:prstGeom prst="rect">
            <a:avLst/>
          </a:prstGeom>
          <a:noFill/>
        </p:spPr>
        <p:txBody>
          <a:bodyPr wrap="square" rtlCol="0">
            <a:spAutoFit/>
          </a:bodyPr>
          <a:lstStyle/>
          <a:p>
            <a:pPr algn="ctr"/>
            <a:r>
              <a:rPr lang="en-US" sz="6000" b="1" dirty="0"/>
              <a:t>59%</a:t>
            </a:r>
            <a:endParaRPr lang="en-US" sz="1800" b="1" dirty="0"/>
          </a:p>
          <a:p>
            <a:pPr algn="ctr"/>
            <a:r>
              <a:rPr lang="en-US" sz="1800" dirty="0"/>
              <a:t>Say business skills need work</a:t>
            </a:r>
          </a:p>
        </p:txBody>
      </p:sp>
      <p:graphicFrame>
        <p:nvGraphicFramePr>
          <p:cNvPr id="9" name="Chart 8">
            <a:extLst>
              <a:ext uri="{FF2B5EF4-FFF2-40B4-BE49-F238E27FC236}">
                <a16:creationId xmlns:a16="http://schemas.microsoft.com/office/drawing/2014/main" id="{F68BEC25-DAA5-C406-500C-D7A6A823121B}"/>
              </a:ext>
            </a:extLst>
          </p:cNvPr>
          <p:cNvGraphicFramePr/>
          <p:nvPr>
            <p:extLst>
              <p:ext uri="{D42A27DB-BD31-4B8C-83A1-F6EECF244321}">
                <p14:modId xmlns:p14="http://schemas.microsoft.com/office/powerpoint/2010/main" val="1407813580"/>
              </p:ext>
            </p:extLst>
          </p:nvPr>
        </p:nvGraphicFramePr>
        <p:xfrm>
          <a:off x="5505294" y="1417639"/>
          <a:ext cx="6562532" cy="476884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843830C-9ADA-E78D-107C-6D82216A519F}"/>
              </a:ext>
            </a:extLst>
          </p:cNvPr>
          <p:cNvSpPr txBox="1"/>
          <p:nvPr/>
        </p:nvSpPr>
        <p:spPr>
          <a:xfrm>
            <a:off x="3848164" y="1668127"/>
            <a:ext cx="1404936" cy="369332"/>
          </a:xfrm>
          <a:prstGeom prst="rect">
            <a:avLst/>
          </a:prstGeom>
          <a:noFill/>
        </p:spPr>
        <p:txBody>
          <a:bodyPr wrap="none" rtlCol="0">
            <a:spAutoFit/>
          </a:bodyPr>
          <a:lstStyle/>
          <a:p>
            <a:r>
              <a:rPr lang="en-US" sz="1800" dirty="0"/>
              <a:t>Intermediate</a:t>
            </a:r>
          </a:p>
        </p:txBody>
      </p:sp>
      <p:sp>
        <p:nvSpPr>
          <p:cNvPr id="4" name="TextBox 3">
            <a:extLst>
              <a:ext uri="{FF2B5EF4-FFF2-40B4-BE49-F238E27FC236}">
                <a16:creationId xmlns:a16="http://schemas.microsoft.com/office/drawing/2014/main" id="{BA201CAF-7EA9-2E69-918F-9D6C7AC31675}"/>
              </a:ext>
            </a:extLst>
          </p:cNvPr>
          <p:cNvSpPr txBox="1"/>
          <p:nvPr/>
        </p:nvSpPr>
        <p:spPr>
          <a:xfrm>
            <a:off x="214298" y="2692929"/>
            <a:ext cx="790601" cy="369332"/>
          </a:xfrm>
          <a:prstGeom prst="rect">
            <a:avLst/>
          </a:prstGeom>
          <a:noFill/>
        </p:spPr>
        <p:txBody>
          <a:bodyPr wrap="none" rtlCol="0">
            <a:spAutoFit/>
          </a:bodyPr>
          <a:lstStyle/>
          <a:p>
            <a:r>
              <a:rPr lang="en-US" sz="1800" dirty="0"/>
              <a:t>Expert</a:t>
            </a:r>
          </a:p>
        </p:txBody>
      </p:sp>
      <p:sp>
        <p:nvSpPr>
          <p:cNvPr id="5" name="TextBox 4">
            <a:extLst>
              <a:ext uri="{FF2B5EF4-FFF2-40B4-BE49-F238E27FC236}">
                <a16:creationId xmlns:a16="http://schemas.microsoft.com/office/drawing/2014/main" id="{86BA8CD8-0F28-BD5C-FD4E-538C49FAF1C1}"/>
              </a:ext>
            </a:extLst>
          </p:cNvPr>
          <p:cNvSpPr txBox="1"/>
          <p:nvPr/>
        </p:nvSpPr>
        <p:spPr>
          <a:xfrm>
            <a:off x="3288556" y="5531637"/>
            <a:ext cx="1026243" cy="369332"/>
          </a:xfrm>
          <a:prstGeom prst="rect">
            <a:avLst/>
          </a:prstGeom>
          <a:noFill/>
        </p:spPr>
        <p:txBody>
          <a:bodyPr wrap="none" rtlCol="0">
            <a:spAutoFit/>
          </a:bodyPr>
          <a:lstStyle/>
          <a:p>
            <a:r>
              <a:rPr lang="en-US" sz="1800" dirty="0"/>
              <a:t>Beginner</a:t>
            </a:r>
          </a:p>
        </p:txBody>
      </p:sp>
      <p:sp>
        <p:nvSpPr>
          <p:cNvPr id="7" name="TextBox 6">
            <a:extLst>
              <a:ext uri="{FF2B5EF4-FFF2-40B4-BE49-F238E27FC236}">
                <a16:creationId xmlns:a16="http://schemas.microsoft.com/office/drawing/2014/main" id="{E5852E29-B0AB-59B3-B70F-D46683AE5CF7}"/>
              </a:ext>
            </a:extLst>
          </p:cNvPr>
          <p:cNvSpPr txBox="1"/>
          <p:nvPr/>
        </p:nvSpPr>
        <p:spPr>
          <a:xfrm>
            <a:off x="2080594" y="5881997"/>
            <a:ext cx="989566" cy="369332"/>
          </a:xfrm>
          <a:prstGeom prst="rect">
            <a:avLst/>
          </a:prstGeom>
          <a:noFill/>
        </p:spPr>
        <p:txBody>
          <a:bodyPr wrap="none" rtlCol="0">
            <a:spAutoFit/>
          </a:bodyPr>
          <a:lstStyle/>
          <a:p>
            <a:r>
              <a:rPr lang="en-US" sz="1800" dirty="0"/>
              <a:t>Not sure</a:t>
            </a:r>
          </a:p>
        </p:txBody>
      </p:sp>
      <p:sp>
        <p:nvSpPr>
          <p:cNvPr id="8" name="TextBox 7">
            <a:extLst>
              <a:ext uri="{FF2B5EF4-FFF2-40B4-BE49-F238E27FC236}">
                <a16:creationId xmlns:a16="http://schemas.microsoft.com/office/drawing/2014/main" id="{9332ABF2-42CD-452E-DF93-CCAD5D37A8E8}"/>
              </a:ext>
            </a:extLst>
          </p:cNvPr>
          <p:cNvSpPr txBox="1"/>
          <p:nvPr/>
        </p:nvSpPr>
        <p:spPr>
          <a:xfrm>
            <a:off x="7352015" y="925853"/>
            <a:ext cx="3242875" cy="400110"/>
          </a:xfrm>
          <a:prstGeom prst="rect">
            <a:avLst/>
          </a:prstGeom>
          <a:noFill/>
        </p:spPr>
        <p:txBody>
          <a:bodyPr wrap="none" rtlCol="0">
            <a:spAutoFit/>
          </a:bodyPr>
          <a:lstStyle/>
          <a:p>
            <a:r>
              <a:rPr lang="en-US" sz="2000" b="1" dirty="0"/>
              <a:t>Areas Needing Improvement</a:t>
            </a:r>
          </a:p>
        </p:txBody>
      </p:sp>
    </p:spTree>
    <p:extLst>
      <p:ext uri="{BB962C8B-B14F-4D97-AF65-F5344CB8AC3E}">
        <p14:creationId xmlns:p14="http://schemas.microsoft.com/office/powerpoint/2010/main" val="133983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2DB7F-DF19-1758-087D-6C574834F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A3693-E499-59A0-6C77-3A48B47A1751}"/>
              </a:ext>
            </a:extLst>
          </p:cNvPr>
          <p:cNvSpPr>
            <a:spLocks noGrp="1"/>
          </p:cNvSpPr>
          <p:nvPr>
            <p:ph type="title"/>
          </p:nvPr>
        </p:nvSpPr>
        <p:spPr>
          <a:xfrm>
            <a:off x="609600" y="-18875"/>
            <a:ext cx="10972800" cy="1143000"/>
          </a:xfrm>
        </p:spPr>
        <p:txBody>
          <a:bodyPr/>
          <a:lstStyle/>
          <a:p>
            <a:r>
              <a:rPr lang="en-US" dirty="0"/>
              <a:t>Operational Improvement Tied to Risk and Funding</a:t>
            </a:r>
          </a:p>
        </p:txBody>
      </p:sp>
      <p:graphicFrame>
        <p:nvGraphicFramePr>
          <p:cNvPr id="23" name="Chart 22">
            <a:extLst>
              <a:ext uri="{FF2B5EF4-FFF2-40B4-BE49-F238E27FC236}">
                <a16:creationId xmlns:a16="http://schemas.microsoft.com/office/drawing/2014/main" id="{E41DB759-6B4C-DAE7-0A20-ED3A7A1E614D}"/>
              </a:ext>
            </a:extLst>
          </p:cNvPr>
          <p:cNvGraphicFramePr/>
          <p:nvPr>
            <p:extLst>
              <p:ext uri="{D42A27DB-BD31-4B8C-83A1-F6EECF244321}">
                <p14:modId xmlns:p14="http://schemas.microsoft.com/office/powerpoint/2010/main" val="344563541"/>
              </p:ext>
            </p:extLst>
          </p:nvPr>
        </p:nvGraphicFramePr>
        <p:xfrm>
          <a:off x="1014958" y="1813776"/>
          <a:ext cx="3871029" cy="387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994013A-5126-1C91-C3E2-BA6FC1B1E239}"/>
              </a:ext>
            </a:extLst>
          </p:cNvPr>
          <p:cNvSpPr txBox="1"/>
          <p:nvPr/>
        </p:nvSpPr>
        <p:spPr>
          <a:xfrm>
            <a:off x="733470" y="3090446"/>
            <a:ext cx="562975" cy="338554"/>
          </a:xfrm>
          <a:prstGeom prst="rect">
            <a:avLst/>
          </a:prstGeom>
          <a:noFill/>
        </p:spPr>
        <p:txBody>
          <a:bodyPr wrap="none" rtlCol="0">
            <a:spAutoFit/>
          </a:bodyPr>
          <a:lstStyle/>
          <a:p>
            <a:r>
              <a:rPr lang="en-US" sz="1600" dirty="0"/>
              <a:t>High</a:t>
            </a:r>
          </a:p>
        </p:txBody>
      </p:sp>
      <p:sp>
        <p:nvSpPr>
          <p:cNvPr id="16" name="TextBox 15">
            <a:extLst>
              <a:ext uri="{FF2B5EF4-FFF2-40B4-BE49-F238E27FC236}">
                <a16:creationId xmlns:a16="http://schemas.microsoft.com/office/drawing/2014/main" id="{1B818266-611B-DEE5-C3E0-B9DB2310926B}"/>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UK&amp;I respondents</a:t>
            </a:r>
          </a:p>
        </p:txBody>
      </p:sp>
      <p:sp>
        <p:nvSpPr>
          <p:cNvPr id="6" name="TextBox 5">
            <a:extLst>
              <a:ext uri="{FF2B5EF4-FFF2-40B4-BE49-F238E27FC236}">
                <a16:creationId xmlns:a16="http://schemas.microsoft.com/office/drawing/2014/main" id="{94BC6826-9449-B183-9E27-B2F67505616D}"/>
              </a:ext>
            </a:extLst>
          </p:cNvPr>
          <p:cNvSpPr txBox="1"/>
          <p:nvPr/>
        </p:nvSpPr>
        <p:spPr>
          <a:xfrm>
            <a:off x="3679518" y="1877520"/>
            <a:ext cx="1011495" cy="338554"/>
          </a:xfrm>
          <a:prstGeom prst="rect">
            <a:avLst/>
          </a:prstGeom>
          <a:noFill/>
        </p:spPr>
        <p:txBody>
          <a:bodyPr wrap="none" rtlCol="0">
            <a:spAutoFit/>
          </a:bodyPr>
          <a:lstStyle/>
          <a:p>
            <a:r>
              <a:rPr lang="en-US" sz="1600" dirty="0"/>
              <a:t>Moderate</a:t>
            </a:r>
          </a:p>
        </p:txBody>
      </p:sp>
      <p:sp>
        <p:nvSpPr>
          <p:cNvPr id="9" name="TextBox 8">
            <a:extLst>
              <a:ext uri="{FF2B5EF4-FFF2-40B4-BE49-F238E27FC236}">
                <a16:creationId xmlns:a16="http://schemas.microsoft.com/office/drawing/2014/main" id="{72CF5637-DD37-392E-AD6D-2E0A7DCF7DA3}"/>
              </a:ext>
            </a:extLst>
          </p:cNvPr>
          <p:cNvSpPr txBox="1"/>
          <p:nvPr/>
        </p:nvSpPr>
        <p:spPr>
          <a:xfrm>
            <a:off x="2313877" y="5347871"/>
            <a:ext cx="910827" cy="338554"/>
          </a:xfrm>
          <a:prstGeom prst="rect">
            <a:avLst/>
          </a:prstGeom>
          <a:noFill/>
        </p:spPr>
        <p:txBody>
          <a:bodyPr wrap="none" rtlCol="0">
            <a:spAutoFit/>
          </a:bodyPr>
          <a:lstStyle/>
          <a:p>
            <a:r>
              <a:rPr lang="en-US" sz="1600" dirty="0"/>
              <a:t>Cautious</a:t>
            </a:r>
          </a:p>
        </p:txBody>
      </p:sp>
      <p:sp>
        <p:nvSpPr>
          <p:cNvPr id="10" name="TextBox 9">
            <a:extLst>
              <a:ext uri="{FF2B5EF4-FFF2-40B4-BE49-F238E27FC236}">
                <a16:creationId xmlns:a16="http://schemas.microsoft.com/office/drawing/2014/main" id="{97E9003E-56B4-9676-ECF3-AFB2B5B43E18}"/>
              </a:ext>
            </a:extLst>
          </p:cNvPr>
          <p:cNvSpPr txBox="1"/>
          <p:nvPr/>
        </p:nvSpPr>
        <p:spPr>
          <a:xfrm>
            <a:off x="796441" y="4964981"/>
            <a:ext cx="901722" cy="338554"/>
          </a:xfrm>
          <a:prstGeom prst="rect">
            <a:avLst/>
          </a:prstGeom>
          <a:noFill/>
        </p:spPr>
        <p:txBody>
          <a:bodyPr wrap="none" rtlCol="0">
            <a:spAutoFit/>
          </a:bodyPr>
          <a:lstStyle/>
          <a:p>
            <a:r>
              <a:rPr lang="en-US" sz="1600" dirty="0"/>
              <a:t>Not sure</a:t>
            </a:r>
          </a:p>
        </p:txBody>
      </p:sp>
      <p:graphicFrame>
        <p:nvGraphicFramePr>
          <p:cNvPr id="11" name="Chart 10">
            <a:extLst>
              <a:ext uri="{FF2B5EF4-FFF2-40B4-BE49-F238E27FC236}">
                <a16:creationId xmlns:a16="http://schemas.microsoft.com/office/drawing/2014/main" id="{06F4EB4E-6156-2FA1-EEF5-085CEA52F0A4}"/>
              </a:ext>
            </a:extLst>
          </p:cNvPr>
          <p:cNvGraphicFramePr/>
          <p:nvPr>
            <p:extLst>
              <p:ext uri="{D42A27DB-BD31-4B8C-83A1-F6EECF244321}">
                <p14:modId xmlns:p14="http://schemas.microsoft.com/office/powerpoint/2010/main" val="202306482"/>
              </p:ext>
            </p:extLst>
          </p:nvPr>
        </p:nvGraphicFramePr>
        <p:xfrm>
          <a:off x="5057192" y="1681256"/>
          <a:ext cx="6525208" cy="437271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803E621C-B169-9ECD-8E19-6DFE201B73D0}"/>
              </a:ext>
            </a:extLst>
          </p:cNvPr>
          <p:cNvSpPr txBox="1"/>
          <p:nvPr/>
        </p:nvSpPr>
        <p:spPr>
          <a:xfrm>
            <a:off x="6906423" y="1148947"/>
            <a:ext cx="4345870" cy="400110"/>
          </a:xfrm>
          <a:prstGeom prst="rect">
            <a:avLst/>
          </a:prstGeom>
          <a:noFill/>
        </p:spPr>
        <p:txBody>
          <a:bodyPr wrap="none" rtlCol="0">
            <a:spAutoFit/>
          </a:bodyPr>
          <a:lstStyle/>
          <a:p>
            <a:r>
              <a:rPr lang="en-US" sz="2000" b="1" dirty="0"/>
              <a:t>Sources of Funding Used by Companies</a:t>
            </a:r>
          </a:p>
        </p:txBody>
      </p:sp>
      <p:sp>
        <p:nvSpPr>
          <p:cNvPr id="19" name="TextBox 18">
            <a:extLst>
              <a:ext uri="{FF2B5EF4-FFF2-40B4-BE49-F238E27FC236}">
                <a16:creationId xmlns:a16="http://schemas.microsoft.com/office/drawing/2014/main" id="{C09EB8A2-A7B2-6E2F-7016-4F794FCE4D9C}"/>
              </a:ext>
            </a:extLst>
          </p:cNvPr>
          <p:cNvSpPr txBox="1"/>
          <p:nvPr/>
        </p:nvSpPr>
        <p:spPr>
          <a:xfrm>
            <a:off x="1132823" y="1142762"/>
            <a:ext cx="3580404" cy="400110"/>
          </a:xfrm>
          <a:prstGeom prst="rect">
            <a:avLst/>
          </a:prstGeom>
          <a:noFill/>
        </p:spPr>
        <p:txBody>
          <a:bodyPr wrap="none" rtlCol="0">
            <a:spAutoFit/>
          </a:bodyPr>
          <a:lstStyle/>
          <a:p>
            <a:r>
              <a:rPr lang="en-US" sz="2000" b="1" dirty="0"/>
              <a:t>Level of Financial Risk Tolerance</a:t>
            </a:r>
          </a:p>
        </p:txBody>
      </p:sp>
    </p:spTree>
    <p:extLst>
      <p:ext uri="{BB962C8B-B14F-4D97-AF65-F5344CB8AC3E}">
        <p14:creationId xmlns:p14="http://schemas.microsoft.com/office/powerpoint/2010/main" val="343751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a:xfrm>
            <a:off x="609600" y="125784"/>
            <a:ext cx="10972800" cy="1143000"/>
          </a:xfrm>
        </p:spPr>
        <p:txBody>
          <a:bodyPr/>
          <a:lstStyle/>
          <a:p>
            <a:r>
              <a:rPr lang="en-US" dirty="0"/>
              <a:t>Number of Vendor Channel Partnerships</a:t>
            </a:r>
          </a:p>
        </p:txBody>
      </p:sp>
      <p:graphicFrame>
        <p:nvGraphicFramePr>
          <p:cNvPr id="3" name="Chart 2">
            <a:extLst>
              <a:ext uri="{FF2B5EF4-FFF2-40B4-BE49-F238E27FC236}">
                <a16:creationId xmlns:a16="http://schemas.microsoft.com/office/drawing/2014/main" id="{31A8D242-28D8-D144-86D6-FEDF62D8145B}"/>
              </a:ext>
            </a:extLst>
          </p:cNvPr>
          <p:cNvGraphicFramePr/>
          <p:nvPr>
            <p:extLst>
              <p:ext uri="{D42A27DB-BD31-4B8C-83A1-F6EECF244321}">
                <p14:modId xmlns:p14="http://schemas.microsoft.com/office/powerpoint/2010/main" val="3758185701"/>
              </p:ext>
            </p:extLst>
          </p:nvPr>
        </p:nvGraphicFramePr>
        <p:xfrm>
          <a:off x="545586" y="1232953"/>
          <a:ext cx="7047910" cy="48151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F7EBA60-BED3-A8A2-ABE4-85923E08B728}"/>
              </a:ext>
            </a:extLst>
          </p:cNvPr>
          <p:cNvSpPr txBox="1"/>
          <p:nvPr/>
        </p:nvSpPr>
        <p:spPr>
          <a:xfrm>
            <a:off x="5786651" y="6381634"/>
            <a:ext cx="5930275" cy="3693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2024: n=129 UK&amp;I respondents</a:t>
            </a:r>
            <a:br>
              <a:rPr lang="en-US" sz="900" dirty="0">
                <a:latin typeface="Calibri Light" panose="020F0302020204030204" pitchFamily="34" charset="0"/>
                <a:cs typeface="Calibri Light" panose="020F0302020204030204" pitchFamily="34" charset="0"/>
              </a:rPr>
            </a:br>
            <a:r>
              <a:rPr lang="en-US" sz="900" dirty="0">
                <a:latin typeface="Calibri Light" panose="020F0302020204030204" pitchFamily="34" charset="0"/>
                <a:cs typeface="Calibri Light" panose="020F0302020204030204" pitchFamily="34" charset="0"/>
              </a:rPr>
              <a:t>2023: n=125 UK&amp;I respondents</a:t>
            </a:r>
          </a:p>
        </p:txBody>
      </p:sp>
      <p:sp>
        <p:nvSpPr>
          <p:cNvPr id="7" name="TextBox 6">
            <a:extLst>
              <a:ext uri="{FF2B5EF4-FFF2-40B4-BE49-F238E27FC236}">
                <a16:creationId xmlns:a16="http://schemas.microsoft.com/office/drawing/2014/main" id="{1C8D0A6E-0F7C-7F9B-F898-000420F50B0E}"/>
              </a:ext>
            </a:extLst>
          </p:cNvPr>
          <p:cNvSpPr txBox="1"/>
          <p:nvPr/>
        </p:nvSpPr>
        <p:spPr>
          <a:xfrm>
            <a:off x="1638395" y="1302424"/>
            <a:ext cx="601447" cy="338554"/>
          </a:xfrm>
          <a:prstGeom prst="rect">
            <a:avLst/>
          </a:prstGeom>
          <a:noFill/>
        </p:spPr>
        <p:txBody>
          <a:bodyPr wrap="none" rtlCol="0">
            <a:spAutoFit/>
          </a:bodyPr>
          <a:lstStyle/>
          <a:p>
            <a:r>
              <a:rPr lang="en-US" sz="1600" dirty="0">
                <a:solidFill>
                  <a:schemeClr val="bg1"/>
                </a:solidFill>
              </a:rPr>
              <a:t>2024</a:t>
            </a:r>
          </a:p>
        </p:txBody>
      </p:sp>
      <p:sp>
        <p:nvSpPr>
          <p:cNvPr id="9" name="TextBox 8">
            <a:extLst>
              <a:ext uri="{FF2B5EF4-FFF2-40B4-BE49-F238E27FC236}">
                <a16:creationId xmlns:a16="http://schemas.microsoft.com/office/drawing/2014/main" id="{97F059D2-C91D-02A6-853C-AE7DAE7A080D}"/>
              </a:ext>
            </a:extLst>
          </p:cNvPr>
          <p:cNvSpPr txBox="1"/>
          <p:nvPr/>
        </p:nvSpPr>
        <p:spPr>
          <a:xfrm>
            <a:off x="1638395" y="1626138"/>
            <a:ext cx="601447" cy="338554"/>
          </a:xfrm>
          <a:prstGeom prst="rect">
            <a:avLst/>
          </a:prstGeom>
          <a:noFill/>
        </p:spPr>
        <p:txBody>
          <a:bodyPr wrap="none" rtlCol="0">
            <a:spAutoFit/>
          </a:bodyPr>
          <a:lstStyle/>
          <a:p>
            <a:r>
              <a:rPr lang="en-US" sz="1600" dirty="0">
                <a:solidFill>
                  <a:schemeClr val="bg1"/>
                </a:solidFill>
              </a:rPr>
              <a:t>2023</a:t>
            </a:r>
          </a:p>
        </p:txBody>
      </p:sp>
      <p:sp>
        <p:nvSpPr>
          <p:cNvPr id="10" name="Rectangle 9">
            <a:extLst>
              <a:ext uri="{FF2B5EF4-FFF2-40B4-BE49-F238E27FC236}">
                <a16:creationId xmlns:a16="http://schemas.microsoft.com/office/drawing/2014/main" id="{767485BF-820D-4EEB-0E90-96765CFD94D4}"/>
              </a:ext>
            </a:extLst>
          </p:cNvPr>
          <p:cNvSpPr/>
          <p:nvPr/>
        </p:nvSpPr>
        <p:spPr>
          <a:xfrm>
            <a:off x="7474226" y="1871987"/>
            <a:ext cx="3906095" cy="35729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1600" dirty="0">
                <a:solidFill>
                  <a:schemeClr val="bg1"/>
                </a:solidFill>
                <a:effectLst/>
                <a:latin typeface="Calibri Light" panose="020F0302020204030204" pitchFamily="34" charset="0"/>
                <a:ea typeface="Cambria" panose="02040503050406030204" pitchFamily="18" charset="0"/>
              </a:rPr>
              <a:t>Channel firms have grown far more selective about vendor relationships in recent years. </a:t>
            </a:r>
            <a:r>
              <a:rPr lang="en-US" sz="1600" dirty="0">
                <a:solidFill>
                  <a:schemeClr val="bg1"/>
                </a:solidFill>
                <a:effectLst/>
                <a:latin typeface="Calibri Light" panose="020F0302020204030204" pitchFamily="34" charset="0"/>
                <a:ea typeface="Cambria" panose="02040503050406030204" pitchFamily="18" charset="0"/>
                <a:cs typeface="Times New Roman" panose="02020603050405020304" pitchFamily="18" charset="0"/>
              </a:rPr>
              <a:t>Differing business models and new adjacent roles have allowed channel partners to thrive in new and varied ways in the industry. That has impacted how they interact with vendors. The same programs, resources, incentives, and other engagement/enablement mechanisms aren’t as relevant today, leading channel firms on a search for the best fit. This could mean settling on fewer, more relevant and/or profitable vendors on their line card.</a:t>
            </a:r>
            <a:endParaRPr lang="en-US" sz="1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6768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a:xfrm>
            <a:off x="609600" y="14992"/>
            <a:ext cx="10972800" cy="1143000"/>
          </a:xfrm>
        </p:spPr>
        <p:txBody>
          <a:bodyPr/>
          <a:lstStyle/>
          <a:p>
            <a:r>
              <a:rPr lang="en-US" dirty="0"/>
              <a:t>Channel Satisfaction Level With Vendors</a:t>
            </a:r>
          </a:p>
        </p:txBody>
      </p:sp>
      <p:graphicFrame>
        <p:nvGraphicFramePr>
          <p:cNvPr id="23" name="Chart 22">
            <a:extLst>
              <a:ext uri="{FF2B5EF4-FFF2-40B4-BE49-F238E27FC236}">
                <a16:creationId xmlns:a16="http://schemas.microsoft.com/office/drawing/2014/main" id="{62B2959F-5BB0-394C-AEB5-80F92ED7E8E0}"/>
              </a:ext>
            </a:extLst>
          </p:cNvPr>
          <p:cNvGraphicFramePr>
            <a:graphicFrameLocks noChangeAspect="1"/>
          </p:cNvGraphicFramePr>
          <p:nvPr>
            <p:extLst>
              <p:ext uri="{D42A27DB-BD31-4B8C-83A1-F6EECF244321}">
                <p14:modId xmlns:p14="http://schemas.microsoft.com/office/powerpoint/2010/main" val="2245781748"/>
              </p:ext>
            </p:extLst>
          </p:nvPr>
        </p:nvGraphicFramePr>
        <p:xfrm>
          <a:off x="1565212" y="1270891"/>
          <a:ext cx="2450592" cy="22890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FB800B9-8BFC-FF1D-6505-A4B6DB823C52}"/>
              </a:ext>
            </a:extLst>
          </p:cNvPr>
          <p:cNvGraphicFramePr>
            <a:graphicFrameLocks noChangeAspect="1"/>
          </p:cNvGraphicFramePr>
          <p:nvPr>
            <p:extLst>
              <p:ext uri="{D42A27DB-BD31-4B8C-83A1-F6EECF244321}">
                <p14:modId xmlns:p14="http://schemas.microsoft.com/office/powerpoint/2010/main" val="3788773595"/>
              </p:ext>
            </p:extLst>
          </p:nvPr>
        </p:nvGraphicFramePr>
        <p:xfrm>
          <a:off x="1565212" y="3379234"/>
          <a:ext cx="2450592" cy="2289023"/>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E88C9C1E-30CC-306F-77B7-35C2C11AD642}"/>
              </a:ext>
            </a:extLst>
          </p:cNvPr>
          <p:cNvSpPr txBox="1">
            <a:spLocks/>
          </p:cNvSpPr>
          <p:nvPr/>
        </p:nvSpPr>
        <p:spPr>
          <a:xfrm>
            <a:off x="804271" y="2107956"/>
            <a:ext cx="859719" cy="369332"/>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dirty="0"/>
              <a:t>Today</a:t>
            </a:r>
          </a:p>
        </p:txBody>
      </p:sp>
      <p:sp>
        <p:nvSpPr>
          <p:cNvPr id="13" name="Rectangle 12">
            <a:extLst>
              <a:ext uri="{FF2B5EF4-FFF2-40B4-BE49-F238E27FC236}">
                <a16:creationId xmlns:a16="http://schemas.microsoft.com/office/drawing/2014/main" id="{562F35D4-B8B9-C26C-FC77-FBBBF1B6CEEF}"/>
              </a:ext>
            </a:extLst>
          </p:cNvPr>
          <p:cNvSpPr>
            <a:spLocks noChangeAspect="1"/>
          </p:cNvSpPr>
          <p:nvPr/>
        </p:nvSpPr>
        <p:spPr>
          <a:xfrm>
            <a:off x="917422" y="5701234"/>
            <a:ext cx="182880" cy="18288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219D3937-3C37-B086-421F-E28FF8A3026C}"/>
              </a:ext>
            </a:extLst>
          </p:cNvPr>
          <p:cNvSpPr>
            <a:spLocks noChangeAspect="1"/>
          </p:cNvSpPr>
          <p:nvPr/>
        </p:nvSpPr>
        <p:spPr>
          <a:xfrm>
            <a:off x="918028" y="6037494"/>
            <a:ext cx="182880" cy="1828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15928458-8B32-C9F1-CE89-3070852A7D1C}"/>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n=125 UK&amp;I respondents</a:t>
            </a:r>
          </a:p>
        </p:txBody>
      </p:sp>
      <p:sp>
        <p:nvSpPr>
          <p:cNvPr id="5" name="Title 1">
            <a:extLst>
              <a:ext uri="{FF2B5EF4-FFF2-40B4-BE49-F238E27FC236}">
                <a16:creationId xmlns:a16="http://schemas.microsoft.com/office/drawing/2014/main" id="{AF2A2A00-F61A-02EA-BBDB-B860B77061CF}"/>
              </a:ext>
            </a:extLst>
          </p:cNvPr>
          <p:cNvSpPr txBox="1">
            <a:spLocks/>
          </p:cNvSpPr>
          <p:nvPr/>
        </p:nvSpPr>
        <p:spPr>
          <a:xfrm>
            <a:off x="804270" y="4250858"/>
            <a:ext cx="859719" cy="369332"/>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dirty="0"/>
              <a:t>One Year Ago</a:t>
            </a:r>
          </a:p>
        </p:txBody>
      </p:sp>
      <p:sp>
        <p:nvSpPr>
          <p:cNvPr id="6" name="TextBox 5">
            <a:extLst>
              <a:ext uri="{FF2B5EF4-FFF2-40B4-BE49-F238E27FC236}">
                <a16:creationId xmlns:a16="http://schemas.microsoft.com/office/drawing/2014/main" id="{239DA5BC-1D4C-B25E-7CD2-FC77441A3177}"/>
              </a:ext>
            </a:extLst>
          </p:cNvPr>
          <p:cNvSpPr txBox="1"/>
          <p:nvPr/>
        </p:nvSpPr>
        <p:spPr>
          <a:xfrm>
            <a:off x="1071646" y="5627012"/>
            <a:ext cx="1295355" cy="338554"/>
          </a:xfrm>
          <a:prstGeom prst="rect">
            <a:avLst/>
          </a:prstGeom>
          <a:noFill/>
        </p:spPr>
        <p:txBody>
          <a:bodyPr wrap="none" rtlCol="0">
            <a:spAutoFit/>
          </a:bodyPr>
          <a:lstStyle/>
          <a:p>
            <a:r>
              <a:rPr lang="en-US" sz="1600" dirty="0"/>
              <a:t>Very satisfied</a:t>
            </a:r>
          </a:p>
        </p:txBody>
      </p:sp>
      <p:sp>
        <p:nvSpPr>
          <p:cNvPr id="9" name="TextBox 8">
            <a:extLst>
              <a:ext uri="{FF2B5EF4-FFF2-40B4-BE49-F238E27FC236}">
                <a16:creationId xmlns:a16="http://schemas.microsoft.com/office/drawing/2014/main" id="{879A0AE0-8DBB-8FE7-47DF-6636CCF94E08}"/>
              </a:ext>
            </a:extLst>
          </p:cNvPr>
          <p:cNvSpPr txBox="1"/>
          <p:nvPr/>
        </p:nvSpPr>
        <p:spPr>
          <a:xfrm>
            <a:off x="1071646" y="5965566"/>
            <a:ext cx="887744" cy="338554"/>
          </a:xfrm>
          <a:prstGeom prst="rect">
            <a:avLst/>
          </a:prstGeom>
          <a:noFill/>
        </p:spPr>
        <p:txBody>
          <a:bodyPr wrap="none" rtlCol="0">
            <a:spAutoFit/>
          </a:bodyPr>
          <a:lstStyle/>
          <a:p>
            <a:r>
              <a:rPr lang="en-US" sz="1600" dirty="0"/>
              <a:t>Satisfied</a:t>
            </a:r>
          </a:p>
        </p:txBody>
      </p:sp>
      <p:sp>
        <p:nvSpPr>
          <p:cNvPr id="11" name="Rectangle 10">
            <a:extLst>
              <a:ext uri="{FF2B5EF4-FFF2-40B4-BE49-F238E27FC236}">
                <a16:creationId xmlns:a16="http://schemas.microsoft.com/office/drawing/2014/main" id="{B4464F0D-0CE4-0AF8-28FB-03AD108DDF29}"/>
              </a:ext>
            </a:extLst>
          </p:cNvPr>
          <p:cNvSpPr>
            <a:spLocks noChangeAspect="1"/>
          </p:cNvSpPr>
          <p:nvPr/>
        </p:nvSpPr>
        <p:spPr>
          <a:xfrm>
            <a:off x="2840569" y="5701234"/>
            <a:ext cx="182880" cy="18288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2" name="Rectangle 11">
            <a:extLst>
              <a:ext uri="{FF2B5EF4-FFF2-40B4-BE49-F238E27FC236}">
                <a16:creationId xmlns:a16="http://schemas.microsoft.com/office/drawing/2014/main" id="{95AC0A1B-E98D-6E1B-AFC4-3F6B9ECCCAEF}"/>
              </a:ext>
            </a:extLst>
          </p:cNvPr>
          <p:cNvSpPr>
            <a:spLocks noChangeAspect="1"/>
          </p:cNvSpPr>
          <p:nvPr/>
        </p:nvSpPr>
        <p:spPr>
          <a:xfrm>
            <a:off x="2841175" y="6037494"/>
            <a:ext cx="182880"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9" name="TextBox 18">
            <a:extLst>
              <a:ext uri="{FF2B5EF4-FFF2-40B4-BE49-F238E27FC236}">
                <a16:creationId xmlns:a16="http://schemas.microsoft.com/office/drawing/2014/main" id="{E571B757-10D7-591C-D500-5CE68415018E}"/>
              </a:ext>
            </a:extLst>
          </p:cNvPr>
          <p:cNvSpPr txBox="1"/>
          <p:nvPr/>
        </p:nvSpPr>
        <p:spPr>
          <a:xfrm>
            <a:off x="2994793" y="5627012"/>
            <a:ext cx="2448427" cy="338554"/>
          </a:xfrm>
          <a:prstGeom prst="rect">
            <a:avLst/>
          </a:prstGeom>
          <a:noFill/>
        </p:spPr>
        <p:txBody>
          <a:bodyPr wrap="none" rtlCol="0">
            <a:spAutoFit/>
          </a:bodyPr>
          <a:lstStyle/>
          <a:p>
            <a:r>
              <a:rPr lang="en-US" sz="1600" dirty="0"/>
              <a:t>Mix of satisfied/dissatisfied</a:t>
            </a:r>
          </a:p>
        </p:txBody>
      </p:sp>
      <p:sp>
        <p:nvSpPr>
          <p:cNvPr id="20" name="TextBox 19">
            <a:extLst>
              <a:ext uri="{FF2B5EF4-FFF2-40B4-BE49-F238E27FC236}">
                <a16:creationId xmlns:a16="http://schemas.microsoft.com/office/drawing/2014/main" id="{051AA0B6-DC4F-CD55-1D50-DBDF2F4BB08E}"/>
              </a:ext>
            </a:extLst>
          </p:cNvPr>
          <p:cNvSpPr txBox="1"/>
          <p:nvPr/>
        </p:nvSpPr>
        <p:spPr>
          <a:xfrm>
            <a:off x="2994793" y="5965566"/>
            <a:ext cx="1126590" cy="338554"/>
          </a:xfrm>
          <a:prstGeom prst="rect">
            <a:avLst/>
          </a:prstGeom>
          <a:noFill/>
        </p:spPr>
        <p:txBody>
          <a:bodyPr wrap="none" rtlCol="0">
            <a:spAutoFit/>
          </a:bodyPr>
          <a:lstStyle/>
          <a:p>
            <a:r>
              <a:rPr lang="en-US" sz="1600" dirty="0"/>
              <a:t>Dissatisfied</a:t>
            </a:r>
          </a:p>
        </p:txBody>
      </p:sp>
      <p:graphicFrame>
        <p:nvGraphicFramePr>
          <p:cNvPr id="21" name="Chart 20">
            <a:extLst>
              <a:ext uri="{FF2B5EF4-FFF2-40B4-BE49-F238E27FC236}">
                <a16:creationId xmlns:a16="http://schemas.microsoft.com/office/drawing/2014/main" id="{21D3BCA1-8443-38BA-E4ED-056ABC507AB0}"/>
              </a:ext>
            </a:extLst>
          </p:cNvPr>
          <p:cNvGraphicFramePr/>
          <p:nvPr>
            <p:extLst>
              <p:ext uri="{D42A27DB-BD31-4B8C-83A1-F6EECF244321}">
                <p14:modId xmlns:p14="http://schemas.microsoft.com/office/powerpoint/2010/main" val="2706218304"/>
              </p:ext>
            </p:extLst>
          </p:nvPr>
        </p:nvGraphicFramePr>
        <p:xfrm>
          <a:off x="5243524" y="1545021"/>
          <a:ext cx="6338876" cy="4641467"/>
        </p:xfrm>
        <a:graphic>
          <a:graphicData uri="http://schemas.openxmlformats.org/drawingml/2006/chart">
            <c:chart xmlns:c="http://schemas.openxmlformats.org/drawingml/2006/chart" xmlns:r="http://schemas.openxmlformats.org/officeDocument/2006/relationships" r:id="rId5"/>
          </a:graphicData>
        </a:graphic>
      </p:graphicFrame>
      <p:sp>
        <p:nvSpPr>
          <p:cNvPr id="22" name="Title 1">
            <a:extLst>
              <a:ext uri="{FF2B5EF4-FFF2-40B4-BE49-F238E27FC236}">
                <a16:creationId xmlns:a16="http://schemas.microsoft.com/office/drawing/2014/main" id="{68B3FEF1-57AA-6751-3779-84E80905E4AB}"/>
              </a:ext>
            </a:extLst>
          </p:cNvPr>
          <p:cNvSpPr txBox="1">
            <a:spLocks/>
          </p:cNvSpPr>
          <p:nvPr/>
        </p:nvSpPr>
        <p:spPr>
          <a:xfrm>
            <a:off x="5969877" y="973326"/>
            <a:ext cx="5612524" cy="369332"/>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2000" dirty="0"/>
              <a:t>Reasons for Changes to Vendor Relationships</a:t>
            </a:r>
          </a:p>
        </p:txBody>
      </p:sp>
    </p:spTree>
    <p:extLst>
      <p:ext uri="{BB962C8B-B14F-4D97-AF65-F5344CB8AC3E}">
        <p14:creationId xmlns:p14="http://schemas.microsoft.com/office/powerpoint/2010/main" val="3379140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a:xfrm>
            <a:off x="609600" y="-43187"/>
            <a:ext cx="10972800" cy="1143000"/>
          </a:xfrm>
        </p:spPr>
        <p:txBody>
          <a:bodyPr/>
          <a:lstStyle/>
          <a:p>
            <a:r>
              <a:rPr lang="en-US" dirty="0"/>
              <a:t>View of Competitors in Business Today</a:t>
            </a:r>
          </a:p>
        </p:txBody>
      </p:sp>
      <p:sp>
        <p:nvSpPr>
          <p:cNvPr id="4" name="TextBox 3">
            <a:extLst>
              <a:ext uri="{FF2B5EF4-FFF2-40B4-BE49-F238E27FC236}">
                <a16:creationId xmlns:a16="http://schemas.microsoft.com/office/drawing/2014/main" id="{5F7EBA60-BED3-A8A2-ABE4-85923E08B728}"/>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UK&amp;I respondents</a:t>
            </a:r>
          </a:p>
        </p:txBody>
      </p:sp>
      <p:graphicFrame>
        <p:nvGraphicFramePr>
          <p:cNvPr id="9" name="Chart 8">
            <a:extLst>
              <a:ext uri="{FF2B5EF4-FFF2-40B4-BE49-F238E27FC236}">
                <a16:creationId xmlns:a16="http://schemas.microsoft.com/office/drawing/2014/main" id="{B9F10A53-2B45-5BA3-5202-C94FA354A177}"/>
              </a:ext>
            </a:extLst>
          </p:cNvPr>
          <p:cNvGraphicFramePr/>
          <p:nvPr>
            <p:extLst>
              <p:ext uri="{D42A27DB-BD31-4B8C-83A1-F6EECF244321}">
                <p14:modId xmlns:p14="http://schemas.microsoft.com/office/powerpoint/2010/main" val="882357026"/>
              </p:ext>
            </p:extLst>
          </p:nvPr>
        </p:nvGraphicFramePr>
        <p:xfrm>
          <a:off x="283779" y="1789964"/>
          <a:ext cx="6589986" cy="4412994"/>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a:extLst>
              <a:ext uri="{FF2B5EF4-FFF2-40B4-BE49-F238E27FC236}">
                <a16:creationId xmlns:a16="http://schemas.microsoft.com/office/drawing/2014/main" id="{B265BD91-87E1-6681-2BE5-900CA595735D}"/>
              </a:ext>
            </a:extLst>
          </p:cNvPr>
          <p:cNvSpPr txBox="1">
            <a:spLocks/>
          </p:cNvSpPr>
          <p:nvPr/>
        </p:nvSpPr>
        <p:spPr>
          <a:xfrm>
            <a:off x="986337" y="873849"/>
            <a:ext cx="5486400" cy="1143000"/>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2000" dirty="0"/>
              <a:t>Primary competition today</a:t>
            </a:r>
          </a:p>
        </p:txBody>
      </p:sp>
      <p:sp>
        <p:nvSpPr>
          <p:cNvPr id="5" name="Rectangle 4">
            <a:extLst>
              <a:ext uri="{FF2B5EF4-FFF2-40B4-BE49-F238E27FC236}">
                <a16:creationId xmlns:a16="http://schemas.microsoft.com/office/drawing/2014/main" id="{E05C736F-DBA9-CC5D-0D87-0F28C796ACA0}"/>
              </a:ext>
            </a:extLst>
          </p:cNvPr>
          <p:cNvSpPr/>
          <p:nvPr/>
        </p:nvSpPr>
        <p:spPr>
          <a:xfrm>
            <a:off x="6969632" y="1744720"/>
            <a:ext cx="4529959" cy="37837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effectLst/>
                <a:latin typeface="Calibri Light" panose="020F0302020204030204" pitchFamily="34" charset="0"/>
                <a:ea typeface="Cambria" panose="02040503050406030204" pitchFamily="18" charset="0"/>
              </a:rPr>
              <a:t>The even balance of competitor types could reflect the channel’s pivot in how they deal with encroachment by online marketplaces – and that is, not to compete head-to-head. The fact is that online marketplaces need not be the channel’s mortal enemy – they are here to stay. Savvy firms have figured out how to work with and around them, selling their own offerings through them with transactions either facilitated by the marketplace e-commerce engine or linked back directly to a channel firm’s own storefront.</a:t>
            </a:r>
            <a:endParaRPr lang="en-US" sz="1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856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p:txBody>
          <a:bodyPr/>
          <a:lstStyle/>
          <a:p>
            <a:r>
              <a:rPr lang="en-US" dirty="0"/>
              <a:t>Most Requested MSP Services</a:t>
            </a:r>
          </a:p>
        </p:txBody>
      </p:sp>
      <p:graphicFrame>
        <p:nvGraphicFramePr>
          <p:cNvPr id="3" name="Chart 2">
            <a:extLst>
              <a:ext uri="{FF2B5EF4-FFF2-40B4-BE49-F238E27FC236}">
                <a16:creationId xmlns:a16="http://schemas.microsoft.com/office/drawing/2014/main" id="{31A8D242-28D8-D144-86D6-FEDF62D8145B}"/>
              </a:ext>
            </a:extLst>
          </p:cNvPr>
          <p:cNvGraphicFramePr/>
          <p:nvPr>
            <p:extLst>
              <p:ext uri="{D42A27DB-BD31-4B8C-83A1-F6EECF244321}">
                <p14:modId xmlns:p14="http://schemas.microsoft.com/office/powerpoint/2010/main" val="678209841"/>
              </p:ext>
            </p:extLst>
          </p:nvPr>
        </p:nvGraphicFramePr>
        <p:xfrm>
          <a:off x="609600" y="1417639"/>
          <a:ext cx="10972800" cy="47688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3D37945-6F6D-01FC-F540-BA2D41E49AA3}"/>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n=67 UK&amp;I respondents offering managed services</a:t>
            </a:r>
          </a:p>
        </p:txBody>
      </p:sp>
    </p:spTree>
    <p:extLst>
      <p:ext uri="{BB962C8B-B14F-4D97-AF65-F5344CB8AC3E}">
        <p14:creationId xmlns:p14="http://schemas.microsoft.com/office/powerpoint/2010/main" val="330297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B19C4-E722-BBDD-FE26-0CFB49C5CD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35B5A-AA80-0787-C4C7-2FE3F1D43C44}"/>
              </a:ext>
            </a:extLst>
          </p:cNvPr>
          <p:cNvSpPr>
            <a:spLocks noGrp="1"/>
          </p:cNvSpPr>
          <p:nvPr>
            <p:ph type="title"/>
          </p:nvPr>
        </p:nvSpPr>
        <p:spPr/>
        <p:txBody>
          <a:bodyPr/>
          <a:lstStyle/>
          <a:p>
            <a:r>
              <a:rPr lang="en-US" dirty="0"/>
              <a:t>Driving Business by Using Metrics</a:t>
            </a:r>
          </a:p>
        </p:txBody>
      </p:sp>
      <p:graphicFrame>
        <p:nvGraphicFramePr>
          <p:cNvPr id="3" name="Chart 2">
            <a:extLst>
              <a:ext uri="{FF2B5EF4-FFF2-40B4-BE49-F238E27FC236}">
                <a16:creationId xmlns:a16="http://schemas.microsoft.com/office/drawing/2014/main" id="{43FAA361-C300-DD59-2C06-195129DA338B}"/>
              </a:ext>
            </a:extLst>
          </p:cNvPr>
          <p:cNvGraphicFramePr/>
          <p:nvPr>
            <p:extLst>
              <p:ext uri="{D42A27DB-BD31-4B8C-83A1-F6EECF244321}">
                <p14:modId xmlns:p14="http://schemas.microsoft.com/office/powerpoint/2010/main" val="1574340119"/>
              </p:ext>
            </p:extLst>
          </p:nvPr>
        </p:nvGraphicFramePr>
        <p:xfrm>
          <a:off x="441435" y="2018914"/>
          <a:ext cx="6957848" cy="393674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97B1DD7-92D9-D177-B5E1-C4EB27D6E97F}"/>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UK&amp;I respondents</a:t>
            </a:r>
          </a:p>
        </p:txBody>
      </p:sp>
      <p:graphicFrame>
        <p:nvGraphicFramePr>
          <p:cNvPr id="5" name="Chart 4">
            <a:extLst>
              <a:ext uri="{FF2B5EF4-FFF2-40B4-BE49-F238E27FC236}">
                <a16:creationId xmlns:a16="http://schemas.microsoft.com/office/drawing/2014/main" id="{F561BF75-B0B8-3408-7872-B20EBB2D715D}"/>
              </a:ext>
            </a:extLst>
          </p:cNvPr>
          <p:cNvGraphicFramePr>
            <a:graphicFrameLocks noChangeAspect="1"/>
          </p:cNvGraphicFramePr>
          <p:nvPr>
            <p:extLst>
              <p:ext uri="{D42A27DB-BD31-4B8C-83A1-F6EECF244321}">
                <p14:modId xmlns:p14="http://schemas.microsoft.com/office/powerpoint/2010/main" val="3497999216"/>
              </p:ext>
            </p:extLst>
          </p:nvPr>
        </p:nvGraphicFramePr>
        <p:xfrm>
          <a:off x="7633708" y="1960245"/>
          <a:ext cx="4032504" cy="365854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80057E4-A75A-C5FC-3674-D41B2AA87FEE}"/>
              </a:ext>
            </a:extLst>
          </p:cNvPr>
          <p:cNvSpPr txBox="1"/>
          <p:nvPr/>
        </p:nvSpPr>
        <p:spPr>
          <a:xfrm>
            <a:off x="10978400" y="1897579"/>
            <a:ext cx="1340520" cy="830997"/>
          </a:xfrm>
          <a:prstGeom prst="rect">
            <a:avLst/>
          </a:prstGeom>
          <a:noFill/>
        </p:spPr>
        <p:txBody>
          <a:bodyPr wrap="square" rtlCol="0">
            <a:spAutoFit/>
          </a:bodyPr>
          <a:lstStyle/>
          <a:p>
            <a:r>
              <a:rPr lang="en-US" sz="1600" dirty="0"/>
              <a:t>Close to meeting targets</a:t>
            </a:r>
          </a:p>
        </p:txBody>
      </p:sp>
      <p:sp>
        <p:nvSpPr>
          <p:cNvPr id="7" name="TextBox 6">
            <a:extLst>
              <a:ext uri="{FF2B5EF4-FFF2-40B4-BE49-F238E27FC236}">
                <a16:creationId xmlns:a16="http://schemas.microsoft.com/office/drawing/2014/main" id="{15D12E99-3E01-4F52-376A-0EC01F0041C1}"/>
              </a:ext>
            </a:extLst>
          </p:cNvPr>
          <p:cNvSpPr txBox="1"/>
          <p:nvPr/>
        </p:nvSpPr>
        <p:spPr>
          <a:xfrm>
            <a:off x="7465543" y="2525042"/>
            <a:ext cx="994364" cy="584775"/>
          </a:xfrm>
          <a:prstGeom prst="rect">
            <a:avLst/>
          </a:prstGeom>
          <a:noFill/>
        </p:spPr>
        <p:txBody>
          <a:bodyPr wrap="square" rtlCol="0">
            <a:spAutoFit/>
          </a:bodyPr>
          <a:lstStyle/>
          <a:p>
            <a:r>
              <a:rPr lang="en-US" sz="1600" dirty="0"/>
              <a:t>Meeting targets</a:t>
            </a:r>
          </a:p>
        </p:txBody>
      </p:sp>
      <p:sp>
        <p:nvSpPr>
          <p:cNvPr id="9" name="TextBox 8">
            <a:extLst>
              <a:ext uri="{FF2B5EF4-FFF2-40B4-BE49-F238E27FC236}">
                <a16:creationId xmlns:a16="http://schemas.microsoft.com/office/drawing/2014/main" id="{1F68476F-912D-005E-4FF5-7F458ABB4B60}"/>
              </a:ext>
            </a:extLst>
          </p:cNvPr>
          <p:cNvSpPr txBox="1"/>
          <p:nvPr/>
        </p:nvSpPr>
        <p:spPr>
          <a:xfrm>
            <a:off x="10591955" y="5122869"/>
            <a:ext cx="994364" cy="584775"/>
          </a:xfrm>
          <a:prstGeom prst="rect">
            <a:avLst/>
          </a:prstGeom>
          <a:noFill/>
        </p:spPr>
        <p:txBody>
          <a:bodyPr wrap="square" rtlCol="0">
            <a:spAutoFit/>
          </a:bodyPr>
          <a:lstStyle/>
          <a:p>
            <a:r>
              <a:rPr lang="en-US" sz="1600" dirty="0"/>
              <a:t>Need to improve</a:t>
            </a:r>
          </a:p>
        </p:txBody>
      </p:sp>
      <p:sp>
        <p:nvSpPr>
          <p:cNvPr id="10" name="TextBox 9">
            <a:extLst>
              <a:ext uri="{FF2B5EF4-FFF2-40B4-BE49-F238E27FC236}">
                <a16:creationId xmlns:a16="http://schemas.microsoft.com/office/drawing/2014/main" id="{520573AF-79A2-56F3-34BC-A943BF9DC597}"/>
              </a:ext>
            </a:extLst>
          </p:cNvPr>
          <p:cNvSpPr txBox="1"/>
          <p:nvPr/>
        </p:nvSpPr>
        <p:spPr>
          <a:xfrm>
            <a:off x="7050167" y="5312502"/>
            <a:ext cx="1903411" cy="584775"/>
          </a:xfrm>
          <a:prstGeom prst="rect">
            <a:avLst/>
          </a:prstGeom>
          <a:noFill/>
        </p:spPr>
        <p:txBody>
          <a:bodyPr wrap="square" rtlCol="0">
            <a:spAutoFit/>
          </a:bodyPr>
          <a:lstStyle/>
          <a:p>
            <a:r>
              <a:rPr lang="en-US" sz="1600" dirty="0"/>
              <a:t>Far from meeting targets/don’t know</a:t>
            </a:r>
          </a:p>
        </p:txBody>
      </p:sp>
      <p:sp>
        <p:nvSpPr>
          <p:cNvPr id="12" name="TextBox 11">
            <a:extLst>
              <a:ext uri="{FF2B5EF4-FFF2-40B4-BE49-F238E27FC236}">
                <a16:creationId xmlns:a16="http://schemas.microsoft.com/office/drawing/2014/main" id="{5B639448-4DF4-C103-82AC-62D84F98876E}"/>
              </a:ext>
            </a:extLst>
          </p:cNvPr>
          <p:cNvSpPr txBox="1"/>
          <p:nvPr/>
        </p:nvSpPr>
        <p:spPr>
          <a:xfrm>
            <a:off x="7253601" y="1518222"/>
            <a:ext cx="4792717" cy="400110"/>
          </a:xfrm>
          <a:prstGeom prst="rect">
            <a:avLst/>
          </a:prstGeom>
          <a:noFill/>
        </p:spPr>
        <p:txBody>
          <a:bodyPr wrap="square" rtlCol="0">
            <a:spAutoFit/>
          </a:bodyPr>
          <a:lstStyle/>
          <a:p>
            <a:pPr algn="ctr"/>
            <a:r>
              <a:rPr lang="en-US" sz="2000" b="1" dirty="0"/>
              <a:t>Rating Performance against Metrics</a:t>
            </a:r>
          </a:p>
        </p:txBody>
      </p:sp>
      <p:sp>
        <p:nvSpPr>
          <p:cNvPr id="13" name="TextBox 12">
            <a:extLst>
              <a:ext uri="{FF2B5EF4-FFF2-40B4-BE49-F238E27FC236}">
                <a16:creationId xmlns:a16="http://schemas.microsoft.com/office/drawing/2014/main" id="{34349F45-E34C-7D9C-1E92-FAFD9B56528D}"/>
              </a:ext>
            </a:extLst>
          </p:cNvPr>
          <p:cNvSpPr txBox="1"/>
          <p:nvPr/>
        </p:nvSpPr>
        <p:spPr>
          <a:xfrm>
            <a:off x="1926925" y="1518222"/>
            <a:ext cx="4792717" cy="400110"/>
          </a:xfrm>
          <a:prstGeom prst="rect">
            <a:avLst/>
          </a:prstGeom>
          <a:noFill/>
        </p:spPr>
        <p:txBody>
          <a:bodyPr wrap="square" rtlCol="0">
            <a:spAutoFit/>
          </a:bodyPr>
          <a:lstStyle/>
          <a:p>
            <a:pPr algn="ctr"/>
            <a:r>
              <a:rPr lang="en-US" sz="2000" b="1" dirty="0"/>
              <a:t>Metrics Tracked by MSPs</a:t>
            </a:r>
          </a:p>
        </p:txBody>
      </p:sp>
    </p:spTree>
    <p:extLst>
      <p:ext uri="{BB962C8B-B14F-4D97-AF65-F5344CB8AC3E}">
        <p14:creationId xmlns:p14="http://schemas.microsoft.com/office/powerpoint/2010/main" val="2671309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D4A7F-914B-F2E1-5CDD-F0BF4409F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D3B33-C045-F492-BBD5-DB2C412E6002}"/>
              </a:ext>
            </a:extLst>
          </p:cNvPr>
          <p:cNvSpPr>
            <a:spLocks noGrp="1"/>
          </p:cNvSpPr>
          <p:nvPr>
            <p:ph type="title"/>
          </p:nvPr>
        </p:nvSpPr>
        <p:spPr/>
        <p:txBody>
          <a:bodyPr/>
          <a:lstStyle/>
          <a:p>
            <a:r>
              <a:rPr lang="en-US" dirty="0"/>
              <a:t>Methodology</a:t>
            </a:r>
          </a:p>
        </p:txBody>
      </p:sp>
      <p:sp>
        <p:nvSpPr>
          <p:cNvPr id="15" name="Rectangle 14">
            <a:extLst>
              <a:ext uri="{FF2B5EF4-FFF2-40B4-BE49-F238E27FC236}">
                <a16:creationId xmlns:a16="http://schemas.microsoft.com/office/drawing/2014/main" id="{0E9A9B6E-741D-CF69-36D5-21311EC7C88A}"/>
              </a:ext>
            </a:extLst>
          </p:cNvPr>
          <p:cNvSpPr/>
          <p:nvPr/>
        </p:nvSpPr>
        <p:spPr>
          <a:xfrm>
            <a:off x="2429431" y="1551563"/>
            <a:ext cx="7333138" cy="3754874"/>
          </a:xfrm>
          <a:prstGeom prst="rect">
            <a:avLst/>
          </a:prstGeom>
        </p:spPr>
        <p:txBody>
          <a:bodyPr wrap="square">
            <a:spAutoFit/>
          </a:bodyPr>
          <a:lstStyle/>
          <a:p>
            <a:r>
              <a:rPr lang="en-US" sz="1400" dirty="0">
                <a:latin typeface="Calibri" panose="020F0502020204030204" pitchFamily="34" charset="0"/>
                <a:cs typeface="Calibri" panose="020F0502020204030204" pitchFamily="34" charset="0"/>
              </a:rPr>
              <a:t>CompTIA’s </a:t>
            </a:r>
            <a:r>
              <a:rPr lang="en-US" sz="1400" i="1" dirty="0">
                <a:latin typeface="Calibri" panose="020F0502020204030204" pitchFamily="34" charset="0"/>
                <a:cs typeface="Calibri" panose="020F0502020204030204" pitchFamily="34" charset="0"/>
              </a:rPr>
              <a:t>State of the Channel </a:t>
            </a:r>
            <a:r>
              <a:rPr lang="en-US" sz="1400" dirty="0">
                <a:latin typeface="Calibri" panose="020F0502020204030204" pitchFamily="34" charset="0"/>
                <a:cs typeface="Calibri" panose="020F0502020204030204" pitchFamily="34" charset="0"/>
              </a:rPr>
              <a:t>study provides insights around key channel trends in business environments.</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The quantitative study within the United Kingdom and Ireland consisted of an online survey fielded to channel professionals during January 2024. A total </a:t>
            </a:r>
            <a:r>
              <a:rPr lang="en-US" sz="1400">
                <a:latin typeface="Calibri" panose="020F0502020204030204" pitchFamily="34" charset="0"/>
                <a:cs typeface="Calibri" panose="020F0502020204030204" pitchFamily="34" charset="0"/>
              </a:rPr>
              <a:t>of 129 </a:t>
            </a:r>
            <a:r>
              <a:rPr lang="en-US" sz="1400" dirty="0">
                <a:latin typeface="Calibri" panose="020F0502020204030204" pitchFamily="34" charset="0"/>
                <a:cs typeface="Calibri" panose="020F0502020204030204" pitchFamily="34" charset="0"/>
              </a:rPr>
              <a:t>respondents participated in the survey, yielding an overall margin of sampling error at 95% confidence of </a:t>
            </a:r>
            <a:r>
              <a:rPr lang="en-US" sz="1400">
                <a:latin typeface="Calibri" panose="020F0502020204030204" pitchFamily="34" charset="0"/>
                <a:cs typeface="Calibri" panose="020F0502020204030204" pitchFamily="34" charset="0"/>
              </a:rPr>
              <a:t>+/- 8.8 </a:t>
            </a:r>
            <a:r>
              <a:rPr lang="en-US" sz="1400" dirty="0">
                <a:latin typeface="Calibri" panose="020F0502020204030204" pitchFamily="34" charset="0"/>
                <a:cs typeface="Calibri" panose="020F0502020204030204" pitchFamily="34" charset="0"/>
              </a:rPr>
              <a:t>percentage points. Sampling error is larger for subgroups of the data.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As with any survey, sampling error is only one source of possible error. While non-sampling error cannot be accurately calculated, precautionary steps were taken in all phases of the survey design, collection and processing of the data to minimize its influence.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CompTIA is responsible for all content and analysis. Any questions regarding the study should be directed to CompTIA Research and Market Intelligence staff at </a:t>
            </a:r>
            <a:r>
              <a:rPr lang="en-US" sz="1400" dirty="0" err="1">
                <a:latin typeface="Calibri" panose="020F0502020204030204" pitchFamily="34" charset="0"/>
                <a:cs typeface="Calibri" panose="020F0502020204030204" pitchFamily="34" charset="0"/>
              </a:rPr>
              <a:t>research@comptia.org</a:t>
            </a:r>
            <a:r>
              <a:rPr lang="en-US" sz="1400" dirty="0">
                <a:latin typeface="Calibri" panose="020F0502020204030204" pitchFamily="34" charset="0"/>
                <a:cs typeface="Calibri" panose="020F0502020204030204" pitchFamily="34" charset="0"/>
              </a:rPr>
              <a:t>.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CompTIA is a member of the market research industry’s Insights Association and adheres to its internationally respected Code of Standards and Ethics. </a:t>
            </a:r>
          </a:p>
        </p:txBody>
      </p:sp>
    </p:spTree>
    <p:extLst>
      <p:ext uri="{BB962C8B-B14F-4D97-AF65-F5344CB8AC3E}">
        <p14:creationId xmlns:p14="http://schemas.microsoft.com/office/powerpoint/2010/main" val="308387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A147B-7E5B-C104-6135-7A0BF04A835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EEE4489-964A-C982-7ABD-69602D4FD3FF}"/>
              </a:ext>
            </a:extLst>
          </p:cNvPr>
          <p:cNvSpPr>
            <a:spLocks noGrp="1"/>
          </p:cNvSpPr>
          <p:nvPr>
            <p:ph type="title"/>
          </p:nvPr>
        </p:nvSpPr>
        <p:spPr>
          <a:xfrm>
            <a:off x="609600" y="84639"/>
            <a:ext cx="10972800" cy="1143000"/>
          </a:xfrm>
        </p:spPr>
        <p:txBody>
          <a:bodyPr/>
          <a:lstStyle/>
          <a:p>
            <a:r>
              <a:rPr lang="en-US" dirty="0"/>
              <a:t>Key State of the Channel Stats</a:t>
            </a:r>
            <a:endParaRPr lang="en-US" dirty="0">
              <a:highlight>
                <a:srgbClr val="FFFF00"/>
              </a:highlight>
            </a:endParaRPr>
          </a:p>
        </p:txBody>
      </p:sp>
      <p:sp>
        <p:nvSpPr>
          <p:cNvPr id="2" name="Rectangle 1">
            <a:extLst>
              <a:ext uri="{FF2B5EF4-FFF2-40B4-BE49-F238E27FC236}">
                <a16:creationId xmlns:a16="http://schemas.microsoft.com/office/drawing/2014/main" id="{E128C1E5-25B4-02F0-F37E-D677D6C09AD1}"/>
              </a:ext>
            </a:extLst>
          </p:cNvPr>
          <p:cNvSpPr/>
          <p:nvPr/>
        </p:nvSpPr>
        <p:spPr>
          <a:xfrm>
            <a:off x="609600" y="1227639"/>
            <a:ext cx="10972800" cy="15470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1000"/>
              </a:spcAft>
            </a:pP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$1.5 trillion</a:t>
            </a:r>
          </a:p>
          <a:p>
            <a:pPr marL="0" marR="0" algn="ct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Estimated spending on IT services globally in 2024, an 8.7% growth rate year-over-year to place as top segment of technology spending for the first time. </a:t>
            </a:r>
          </a:p>
          <a:p>
            <a:pPr marL="0" marR="0" algn="ctr"/>
            <a:r>
              <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(Source: Gartner, January 2024 projection)</a:t>
            </a:r>
          </a:p>
        </p:txBody>
      </p:sp>
      <p:sp>
        <p:nvSpPr>
          <p:cNvPr id="5" name="Rectangle 4">
            <a:extLst>
              <a:ext uri="{FF2B5EF4-FFF2-40B4-BE49-F238E27FC236}">
                <a16:creationId xmlns:a16="http://schemas.microsoft.com/office/drawing/2014/main" id="{4AC95FAF-DEFC-0E9D-FAD8-72CD44C13BBF}"/>
              </a:ext>
            </a:extLst>
          </p:cNvPr>
          <p:cNvSpPr/>
          <p:nvPr/>
        </p:nvSpPr>
        <p:spPr>
          <a:xfrm>
            <a:off x="609600" y="2882459"/>
            <a:ext cx="3620813" cy="1563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58</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UK &amp; Ireland channel firms say their business is in better shape today than it was two years ago</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Rectangle 6">
            <a:extLst>
              <a:ext uri="{FF2B5EF4-FFF2-40B4-BE49-F238E27FC236}">
                <a16:creationId xmlns:a16="http://schemas.microsoft.com/office/drawing/2014/main" id="{3A0E0399-29B2-8E59-F07D-5DF503C1E265}"/>
              </a:ext>
            </a:extLst>
          </p:cNvPr>
          <p:cNvSpPr/>
          <p:nvPr/>
        </p:nvSpPr>
        <p:spPr>
          <a:xfrm>
            <a:off x="4285592" y="2882459"/>
            <a:ext cx="3620813" cy="1563413"/>
          </a:xfrm>
          <a:prstGeom prst="rect">
            <a:avLst/>
          </a:prstGeom>
          <a:solidFill>
            <a:srgbClr val="56186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47</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UK &amp; Ireland channel firms say competition and pricing pressure concern them most as top inhibitors to revenue growth and profitability</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27BB68D9-F9C5-7A8A-3777-56B405DC07E3}"/>
              </a:ext>
            </a:extLst>
          </p:cNvPr>
          <p:cNvSpPr/>
          <p:nvPr/>
        </p:nvSpPr>
        <p:spPr>
          <a:xfrm>
            <a:off x="7961587" y="2882460"/>
            <a:ext cx="3620813" cy="1563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53%</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UK &amp; Ireland channel firms say they plan to sell generative AI-based solutions to customers in 2024</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Rectangle 8">
            <a:extLst>
              <a:ext uri="{FF2B5EF4-FFF2-40B4-BE49-F238E27FC236}">
                <a16:creationId xmlns:a16="http://schemas.microsoft.com/office/drawing/2014/main" id="{087154C4-316E-4D18-C60C-1784A48BB242}"/>
              </a:ext>
            </a:extLst>
          </p:cNvPr>
          <p:cNvSpPr/>
          <p:nvPr/>
        </p:nvSpPr>
        <p:spPr>
          <a:xfrm>
            <a:off x="609600" y="4553604"/>
            <a:ext cx="3620813" cy="1563413"/>
          </a:xfrm>
          <a:prstGeom prst="rect">
            <a:avLst/>
          </a:prstGeom>
          <a:solidFill>
            <a:srgbClr val="56186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49</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UK &amp; Ireland channel firms cited training and certification as the main remedy for improving business skills</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Rectangle 9">
            <a:extLst>
              <a:ext uri="{FF2B5EF4-FFF2-40B4-BE49-F238E27FC236}">
                <a16:creationId xmlns:a16="http://schemas.microsoft.com/office/drawing/2014/main" id="{2406E959-0BB0-CA57-22F0-7330531E84ED}"/>
              </a:ext>
            </a:extLst>
          </p:cNvPr>
          <p:cNvSpPr/>
          <p:nvPr/>
        </p:nvSpPr>
        <p:spPr>
          <a:xfrm>
            <a:off x="4285592" y="4553603"/>
            <a:ext cx="3620813" cy="15634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a:solidFill>
                  <a:schemeClr val="bg1"/>
                </a:solidFill>
                <a:latin typeface="Calibri" panose="020F0502020204030204" pitchFamily="34" charset="0"/>
                <a:ea typeface="Cambria" panose="02040503050406030204" pitchFamily="18" charset="0"/>
                <a:cs typeface="Calibri" panose="020F0502020204030204" pitchFamily="34" charset="0"/>
              </a:rPr>
              <a:t>3</a:t>
            </a: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3</a:t>
            </a:r>
            <a:r>
              <a:rPr lang="en-US" b="1">
                <a:solidFill>
                  <a:schemeClr val="bg1"/>
                </a:solidFill>
                <a:effectLst/>
                <a:latin typeface="Calibri" panose="020F0502020204030204" pitchFamily="34" charset="0"/>
                <a:ea typeface="Cambria" panose="02040503050406030204" pitchFamily="18" charset="0"/>
                <a:cs typeface="Calibri" panose="020F0502020204030204" pitchFamily="34" charset="0"/>
              </a:rPr>
              <a:t>%</a:t>
            </a:r>
            <a:endPar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endParaRP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UK &amp; Ireland channel firms say they participate in zero to four partner programs today</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Rectangle 10">
            <a:extLst>
              <a:ext uri="{FF2B5EF4-FFF2-40B4-BE49-F238E27FC236}">
                <a16:creationId xmlns:a16="http://schemas.microsoft.com/office/drawing/2014/main" id="{BB12B5B4-0D3F-11C1-2EDA-C7FE5CD34175}"/>
              </a:ext>
            </a:extLst>
          </p:cNvPr>
          <p:cNvSpPr/>
          <p:nvPr/>
        </p:nvSpPr>
        <p:spPr>
          <a:xfrm>
            <a:off x="7961585" y="4553602"/>
            <a:ext cx="3620816" cy="1563413"/>
          </a:xfrm>
          <a:prstGeom prst="rect">
            <a:avLst/>
          </a:prstGeom>
          <a:solidFill>
            <a:srgbClr val="56186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lgn="ctr">
              <a:spcBef>
                <a:spcPts val="0"/>
              </a:spcBef>
            </a:pPr>
            <a:r>
              <a:rPr lang="en-US" b="1" dirty="0">
                <a:solidFill>
                  <a:schemeClr val="bg1"/>
                </a:solidFill>
                <a:latin typeface="Calibri" panose="020F0502020204030204" pitchFamily="34" charset="0"/>
                <a:ea typeface="Cambria" panose="02040503050406030204" pitchFamily="18" charset="0"/>
                <a:cs typeface="Calibri" panose="020F0502020204030204" pitchFamily="34" charset="0"/>
              </a:rPr>
              <a:t>40</a:t>
            </a:r>
            <a:r>
              <a:rPr lang="en-US" b="1" dirty="0">
                <a:solidFill>
                  <a:schemeClr val="bg1"/>
                </a:solidFill>
                <a:effectLst/>
                <a:latin typeface="Calibri" panose="020F0502020204030204" pitchFamily="34" charset="0"/>
                <a:ea typeface="Cambria" panose="02040503050406030204" pitchFamily="18" charset="0"/>
                <a:cs typeface="Calibri" panose="020F0502020204030204" pitchFamily="34" charset="0"/>
              </a:rPr>
              <a:t>%</a:t>
            </a:r>
          </a:p>
          <a:p>
            <a:pPr marL="0" marR="0" algn="ctr">
              <a:spcBef>
                <a:spcPts val="0"/>
              </a:spcBef>
            </a:pPr>
            <a:r>
              <a:rPr lang="en-US" sz="1800" dirty="0">
                <a:solidFill>
                  <a:schemeClr val="bg1"/>
                </a:solidFill>
                <a:latin typeface="Calibri" panose="020F0502020204030204" pitchFamily="34" charset="0"/>
                <a:ea typeface="Times New Roman" panose="02020603050405020304" pitchFamily="18" charset="0"/>
                <a:cs typeface="Calibri" panose="020F0502020204030204" pitchFamily="34" charset="0"/>
              </a:rPr>
              <a:t>o</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 UK &amp; Ireland channel firms escribe their company as “expert” in terms of general business acumen</a:t>
            </a:r>
            <a:endParaRPr lang="en-US" sz="1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970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C232-1CD4-D14F-AFEB-FE6D93D45806}"/>
              </a:ext>
            </a:extLst>
          </p:cNvPr>
          <p:cNvSpPr>
            <a:spLocks noGrp="1"/>
          </p:cNvSpPr>
          <p:nvPr>
            <p:ph type="title"/>
          </p:nvPr>
        </p:nvSpPr>
        <p:spPr>
          <a:xfrm>
            <a:off x="609600" y="188140"/>
            <a:ext cx="10972800" cy="1143000"/>
          </a:xfrm>
        </p:spPr>
        <p:txBody>
          <a:bodyPr/>
          <a:lstStyle/>
          <a:p>
            <a:r>
              <a:rPr lang="en-US" dirty="0"/>
              <a:t>Global Channel Outlook</a:t>
            </a:r>
          </a:p>
        </p:txBody>
      </p:sp>
      <p:pic>
        <p:nvPicPr>
          <p:cNvPr id="6" name="Picture 5">
            <a:extLst>
              <a:ext uri="{FF2B5EF4-FFF2-40B4-BE49-F238E27FC236}">
                <a16:creationId xmlns:a16="http://schemas.microsoft.com/office/drawing/2014/main" id="{AAE284EC-BAF4-F01B-CFA9-B815F867CCD0}"/>
              </a:ext>
            </a:extLst>
          </p:cNvPr>
          <p:cNvPicPr>
            <a:picLocks noChangeAspect="1"/>
          </p:cNvPicPr>
          <p:nvPr/>
        </p:nvPicPr>
        <p:blipFill>
          <a:blip r:embed="rId3"/>
          <a:stretch>
            <a:fillRect/>
          </a:stretch>
        </p:blipFill>
        <p:spPr>
          <a:xfrm>
            <a:off x="2744514" y="1139253"/>
            <a:ext cx="6702972" cy="5098675"/>
          </a:xfrm>
          <a:prstGeom prst="rect">
            <a:avLst/>
          </a:prstGeom>
        </p:spPr>
      </p:pic>
      <p:sp>
        <p:nvSpPr>
          <p:cNvPr id="7" name="TextBox 6">
            <a:extLst>
              <a:ext uri="{FF2B5EF4-FFF2-40B4-BE49-F238E27FC236}">
                <a16:creationId xmlns:a16="http://schemas.microsoft.com/office/drawing/2014/main" id="{FF425A7C-3BDE-2F84-872D-BE59146AED5B}"/>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n=1042 international respondents</a:t>
            </a:r>
          </a:p>
        </p:txBody>
      </p:sp>
    </p:spTree>
    <p:extLst>
      <p:ext uri="{BB962C8B-B14F-4D97-AF65-F5344CB8AC3E}">
        <p14:creationId xmlns:p14="http://schemas.microsoft.com/office/powerpoint/2010/main" val="3288927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E545E-9D41-FC3E-8FB9-5632C8D45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7DBBB-FCE3-B73F-35B4-320CDFA99C5C}"/>
              </a:ext>
            </a:extLst>
          </p:cNvPr>
          <p:cNvSpPr>
            <a:spLocks noGrp="1"/>
          </p:cNvSpPr>
          <p:nvPr>
            <p:ph type="title"/>
          </p:nvPr>
        </p:nvSpPr>
        <p:spPr>
          <a:xfrm>
            <a:off x="756415" y="477741"/>
            <a:ext cx="10679169" cy="1143000"/>
          </a:xfrm>
        </p:spPr>
        <p:txBody>
          <a:bodyPr/>
          <a:lstStyle/>
          <a:p>
            <a:r>
              <a:rPr lang="en-US" sz="4000" dirty="0">
                <a:latin typeface="+mj-lt"/>
              </a:rPr>
              <a:t>Top Priorities in Maintaining a Relevant and Future-Oriented IT Channel</a:t>
            </a:r>
            <a:endParaRPr lang="en-US" dirty="0"/>
          </a:p>
        </p:txBody>
      </p:sp>
      <p:sp>
        <p:nvSpPr>
          <p:cNvPr id="8" name="TextBox 7">
            <a:extLst>
              <a:ext uri="{FF2B5EF4-FFF2-40B4-BE49-F238E27FC236}">
                <a16:creationId xmlns:a16="http://schemas.microsoft.com/office/drawing/2014/main" id="{905F5247-1491-9F4A-B4D7-97733C940AF1}"/>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n=1042 international respondents</a:t>
            </a:r>
          </a:p>
        </p:txBody>
      </p:sp>
      <p:graphicFrame>
        <p:nvGraphicFramePr>
          <p:cNvPr id="6" name="Table 5">
            <a:extLst>
              <a:ext uri="{FF2B5EF4-FFF2-40B4-BE49-F238E27FC236}">
                <a16:creationId xmlns:a16="http://schemas.microsoft.com/office/drawing/2014/main" id="{AB8E32AB-138E-60AC-FBF6-6ED2228D32A6}"/>
              </a:ext>
            </a:extLst>
          </p:cNvPr>
          <p:cNvGraphicFramePr>
            <a:graphicFrameLocks noGrp="1"/>
          </p:cNvGraphicFramePr>
          <p:nvPr>
            <p:extLst>
              <p:ext uri="{D42A27DB-BD31-4B8C-83A1-F6EECF244321}">
                <p14:modId xmlns:p14="http://schemas.microsoft.com/office/powerpoint/2010/main" val="3521070686"/>
              </p:ext>
            </p:extLst>
          </p:nvPr>
        </p:nvGraphicFramePr>
        <p:xfrm>
          <a:off x="1091523" y="1620741"/>
          <a:ext cx="10008952" cy="3217293"/>
        </p:xfrm>
        <a:graphic>
          <a:graphicData uri="http://schemas.openxmlformats.org/drawingml/2006/table">
            <a:tbl>
              <a:tblPr firstRow="1" bandRow="1">
                <a:tableStyleId>{5C22544A-7EE6-4342-B048-85BDC9FD1C3A}</a:tableStyleId>
              </a:tblPr>
              <a:tblGrid>
                <a:gridCol w="1144559">
                  <a:extLst>
                    <a:ext uri="{9D8B030D-6E8A-4147-A177-3AD203B41FA5}">
                      <a16:colId xmlns:a16="http://schemas.microsoft.com/office/drawing/2014/main" val="3240856273"/>
                    </a:ext>
                  </a:extLst>
                </a:gridCol>
                <a:gridCol w="1505293">
                  <a:extLst>
                    <a:ext uri="{9D8B030D-6E8A-4147-A177-3AD203B41FA5}">
                      <a16:colId xmlns:a16="http://schemas.microsoft.com/office/drawing/2014/main" val="2595763067"/>
                    </a:ext>
                  </a:extLst>
                </a:gridCol>
                <a:gridCol w="1482984">
                  <a:extLst>
                    <a:ext uri="{9D8B030D-6E8A-4147-A177-3AD203B41FA5}">
                      <a16:colId xmlns:a16="http://schemas.microsoft.com/office/drawing/2014/main" val="2380414632"/>
                    </a:ext>
                  </a:extLst>
                </a:gridCol>
                <a:gridCol w="1600565">
                  <a:extLst>
                    <a:ext uri="{9D8B030D-6E8A-4147-A177-3AD203B41FA5}">
                      <a16:colId xmlns:a16="http://schemas.microsoft.com/office/drawing/2014/main" val="3126032658"/>
                    </a:ext>
                  </a:extLst>
                </a:gridCol>
                <a:gridCol w="1446536">
                  <a:extLst>
                    <a:ext uri="{9D8B030D-6E8A-4147-A177-3AD203B41FA5}">
                      <a16:colId xmlns:a16="http://schemas.microsoft.com/office/drawing/2014/main" val="4145971601"/>
                    </a:ext>
                  </a:extLst>
                </a:gridCol>
                <a:gridCol w="1418253">
                  <a:extLst>
                    <a:ext uri="{9D8B030D-6E8A-4147-A177-3AD203B41FA5}">
                      <a16:colId xmlns:a16="http://schemas.microsoft.com/office/drawing/2014/main" val="1725960747"/>
                    </a:ext>
                  </a:extLst>
                </a:gridCol>
                <a:gridCol w="1410762">
                  <a:extLst>
                    <a:ext uri="{9D8B030D-6E8A-4147-A177-3AD203B41FA5}">
                      <a16:colId xmlns:a16="http://schemas.microsoft.com/office/drawing/2014/main" val="3524741754"/>
                    </a:ext>
                  </a:extLst>
                </a:gridCol>
              </a:tblGrid>
              <a:tr h="964235">
                <a:tc>
                  <a:txBody>
                    <a:bodyPr/>
                    <a:lstStyle/>
                    <a:p>
                      <a:pPr algn="l" fontAlgn="b"/>
                      <a:endParaRPr lang="en-US" sz="1700" b="0" i="0" u="none" strike="noStrike" dirty="0">
                        <a:solidFill>
                          <a:schemeClr val="bg2">
                            <a:lumMod val="10000"/>
                          </a:schemeClr>
                        </a:solidFill>
                        <a:effectLst/>
                        <a:latin typeface="Calibri Light" panose="020F0302020204030204" pitchFamily="34" charset="0"/>
                        <a:cs typeface="Calibri Light" panose="020F0302020204030204" pitchFamily="34" charset="0"/>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Australia &amp;</a:t>
                      </a:r>
                    </a:p>
                    <a:p>
                      <a:pPr algn="ctr" fontAlgn="b"/>
                      <a:r>
                        <a:rPr lang="en-US" sz="1700" b="1" i="0" u="none" strike="noStrike" dirty="0">
                          <a:solidFill>
                            <a:schemeClr val="bg2">
                              <a:lumMod val="10000"/>
                            </a:schemeClr>
                          </a:solidFill>
                          <a:effectLst/>
                          <a:latin typeface="Calibri" panose="020F0502020204030204" pitchFamily="34" charset="0"/>
                        </a:rPr>
                        <a:t>New Zealand</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Benelux</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ASEAN</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UK &amp; Ireland</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DACH</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700" b="1" i="0" u="none" strike="noStrike" dirty="0">
                          <a:solidFill>
                            <a:schemeClr val="bg2">
                              <a:lumMod val="10000"/>
                            </a:schemeClr>
                          </a:solidFill>
                          <a:effectLst/>
                          <a:latin typeface="Calibri" panose="020F0502020204030204" pitchFamily="34" charset="0"/>
                        </a:rPr>
                        <a:t>North America</a:t>
                      </a: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2604105"/>
                  </a:ext>
                </a:extLst>
              </a:tr>
              <a:tr h="1136576">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Top Positive Opportunity</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US" sz="1200" b="0" i="0" dirty="0">
                          <a:effectLst/>
                          <a:latin typeface="+mn-lt"/>
                        </a:rPr>
                        <a:t>Availability of generative AI tools &amp; solutions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Availability of generative AI tools &amp; solutions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Availability of generative AI tools &amp; solutions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Technology’s growing complexity creates demand for expertise</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Technology’s growing complexity creates demand for expertise</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Technology’s growing complexity creates demand for expertise</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28575" cap="flat" cmpd="sng" algn="ctr">
                      <a:solidFill>
                        <a:schemeClr val="accent5"/>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603848"/>
                  </a:ext>
                </a:extLst>
              </a:tr>
              <a:tr h="1116482">
                <a:tc>
                  <a:txBody>
                    <a:bodyPr/>
                    <a:lstStyle/>
                    <a:p>
                      <a:pPr algn="ctr" fontAlgn="b"/>
                      <a:r>
                        <a:rPr lang="en-US" sz="1400" b="1" i="0" u="none" strike="noStrike" dirty="0">
                          <a:solidFill>
                            <a:schemeClr val="tx1"/>
                          </a:solidFill>
                          <a:effectLst/>
                          <a:latin typeface="Calibri" panose="020F0502020204030204" pitchFamily="34" charset="0"/>
                          <a:cs typeface="Calibri" panose="020F0502020204030204" pitchFamily="34" charset="0"/>
                        </a:rPr>
                        <a:t>Top Negative Development</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Competition from online marketplaces &amp; non-traditional </a:t>
                      </a:r>
                      <a:br>
                        <a:rPr lang="en-US" sz="1200" dirty="0">
                          <a:latin typeface="+mn-lt"/>
                        </a:rPr>
                      </a:br>
                      <a:r>
                        <a:rPr lang="en-US" sz="1200" b="0" i="0" dirty="0">
                          <a:effectLst/>
                          <a:latin typeface="+mn-lt"/>
                        </a:rPr>
                        <a:t>players (i.e. prof services firms)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Competition from online marketplaces &amp; non-traditional </a:t>
                      </a:r>
                      <a:br>
                        <a:rPr lang="en-US" sz="1200" dirty="0">
                          <a:latin typeface="+mn-lt"/>
                        </a:rPr>
                      </a:br>
                      <a:r>
                        <a:rPr lang="en-US" sz="1200" b="0" i="0" dirty="0">
                          <a:effectLst/>
                          <a:latin typeface="+mn-lt"/>
                        </a:rPr>
                        <a:t>players (i.e. prof services firms)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dirty="0">
                          <a:effectLst/>
                          <a:latin typeface="+mn-lt"/>
                        </a:rPr>
                        <a:t>External factors (i.e., global economy, inflation, interest rates)</a:t>
                      </a:r>
                      <a:endParaRPr lang="en-US" sz="1200" b="0" i="0" u="none" strike="noStrike" dirty="0">
                        <a:solidFill>
                          <a:schemeClr val="tx1"/>
                        </a:solidFill>
                        <a:effectLst/>
                        <a:latin typeface="+mn-lt"/>
                        <a:cs typeface="Calibri Light" panose="020F0302020204030204" pitchFamily="34"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2381872"/>
                  </a:ext>
                </a:extLst>
              </a:tr>
            </a:tbl>
          </a:graphicData>
        </a:graphic>
      </p:graphicFrame>
      <p:sp>
        <p:nvSpPr>
          <p:cNvPr id="3" name="Rectangle 2">
            <a:extLst>
              <a:ext uri="{FF2B5EF4-FFF2-40B4-BE49-F238E27FC236}">
                <a16:creationId xmlns:a16="http://schemas.microsoft.com/office/drawing/2014/main" id="{EB239934-8BC0-C905-1B29-2A956FD9C8D6}"/>
              </a:ext>
            </a:extLst>
          </p:cNvPr>
          <p:cNvSpPr/>
          <p:nvPr/>
        </p:nvSpPr>
        <p:spPr>
          <a:xfrm>
            <a:off x="1091524" y="4992412"/>
            <a:ext cx="10208372" cy="1219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latin typeface="Calibri Light" panose="020F0302020204030204" pitchFamily="34" charset="0"/>
                <a:ea typeface="Cambria" panose="02040503050406030204" pitchFamily="18" charset="0"/>
                <a:cs typeface="Times New Roman" panose="02020603050405020304" pitchFamily="18" charset="0"/>
              </a:rPr>
              <a:t>C</a:t>
            </a:r>
            <a:r>
              <a:rPr lang="en-US" sz="1800" dirty="0">
                <a:effectLst/>
                <a:latin typeface="Calibri Light" panose="020F0302020204030204" pitchFamily="34" charset="0"/>
                <a:ea typeface="Cambria" panose="02040503050406030204" pitchFamily="18" charset="0"/>
                <a:cs typeface="Times New Roman" panose="02020603050405020304" pitchFamily="18" charset="0"/>
              </a:rPr>
              <a:t>hannel practitioners will fill their to-do list with items ranging from how to embrace new technologies like AI; handle new types of competition and market changes; capitalize on new and more sophisticated services opportunities; optimize and improve internal business functions and better serve customers and the workforce.</a:t>
            </a:r>
            <a:r>
              <a:rPr lang="en-US" sz="1400" dirty="0">
                <a:effectLst/>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7115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E7C1B87-7C6B-760C-6E5C-2E3CE570DD17}"/>
              </a:ext>
            </a:extLst>
          </p:cNvPr>
          <p:cNvSpPr txBox="1"/>
          <p:nvPr/>
        </p:nvSpPr>
        <p:spPr>
          <a:xfrm>
            <a:off x="0" y="-191913"/>
            <a:ext cx="12192000" cy="155448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kern="1200" dirty="0">
                <a:solidFill>
                  <a:schemeClr val="tx1"/>
                </a:solidFill>
                <a:ea typeface="+mj-ea"/>
                <a:cs typeface="+mj-cs"/>
              </a:rPr>
              <a:t>How Channel Firms Describe Their Primary Business</a:t>
            </a:r>
          </a:p>
        </p:txBody>
      </p:sp>
      <p:sp>
        <p:nvSpPr>
          <p:cNvPr id="3" name="Oval 2">
            <a:extLst>
              <a:ext uri="{FF2B5EF4-FFF2-40B4-BE49-F238E27FC236}">
                <a16:creationId xmlns:a16="http://schemas.microsoft.com/office/drawing/2014/main" id="{CEB91756-1DD7-2E23-71B8-9C7B88313DBB}"/>
              </a:ext>
            </a:extLst>
          </p:cNvPr>
          <p:cNvSpPr/>
          <p:nvPr/>
        </p:nvSpPr>
        <p:spPr>
          <a:xfrm>
            <a:off x="979452" y="3250323"/>
            <a:ext cx="1920240" cy="19202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47%</a:t>
            </a:r>
          </a:p>
        </p:txBody>
      </p:sp>
      <p:sp>
        <p:nvSpPr>
          <p:cNvPr id="4" name="Oval 3">
            <a:extLst>
              <a:ext uri="{FF2B5EF4-FFF2-40B4-BE49-F238E27FC236}">
                <a16:creationId xmlns:a16="http://schemas.microsoft.com/office/drawing/2014/main" id="{E6F1466D-1CF0-91C4-F3D6-F71FE9B928F4}"/>
              </a:ext>
            </a:extLst>
          </p:cNvPr>
          <p:cNvSpPr>
            <a:spLocks noChangeAspect="1"/>
          </p:cNvSpPr>
          <p:nvPr/>
        </p:nvSpPr>
        <p:spPr>
          <a:xfrm>
            <a:off x="2266663" y="2439820"/>
            <a:ext cx="1371600" cy="1371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23%</a:t>
            </a:r>
          </a:p>
        </p:txBody>
      </p:sp>
      <p:sp>
        <p:nvSpPr>
          <p:cNvPr id="5" name="TextBox 4">
            <a:extLst>
              <a:ext uri="{FF2B5EF4-FFF2-40B4-BE49-F238E27FC236}">
                <a16:creationId xmlns:a16="http://schemas.microsoft.com/office/drawing/2014/main" id="{D5DB033D-FCC3-5C16-4BC2-485C8FFF0AE0}"/>
              </a:ext>
            </a:extLst>
          </p:cNvPr>
          <p:cNvSpPr txBox="1"/>
          <p:nvPr/>
        </p:nvSpPr>
        <p:spPr>
          <a:xfrm>
            <a:off x="2064719" y="1830222"/>
            <a:ext cx="1574278" cy="646331"/>
          </a:xfrm>
          <a:prstGeom prst="rect">
            <a:avLst/>
          </a:prstGeom>
          <a:noFill/>
        </p:spPr>
        <p:txBody>
          <a:bodyPr wrap="square" rtlCol="0">
            <a:spAutoFit/>
          </a:bodyPr>
          <a:lstStyle/>
          <a:p>
            <a:pPr algn="ctr"/>
            <a:r>
              <a:rPr lang="en-US" sz="1800" dirty="0"/>
              <a:t>Seller of Tech Products</a:t>
            </a:r>
          </a:p>
        </p:txBody>
      </p:sp>
      <p:sp>
        <p:nvSpPr>
          <p:cNvPr id="6" name="TextBox 5">
            <a:extLst>
              <a:ext uri="{FF2B5EF4-FFF2-40B4-BE49-F238E27FC236}">
                <a16:creationId xmlns:a16="http://schemas.microsoft.com/office/drawing/2014/main" id="{3D38ECB6-A38E-2E03-707C-311F6A9043F9}"/>
              </a:ext>
            </a:extLst>
          </p:cNvPr>
          <p:cNvSpPr txBox="1"/>
          <p:nvPr/>
        </p:nvSpPr>
        <p:spPr>
          <a:xfrm>
            <a:off x="152007" y="2932440"/>
            <a:ext cx="1436612" cy="646331"/>
          </a:xfrm>
          <a:prstGeom prst="rect">
            <a:avLst/>
          </a:prstGeom>
          <a:noFill/>
        </p:spPr>
        <p:txBody>
          <a:bodyPr wrap="square" rtlCol="0">
            <a:spAutoFit/>
          </a:bodyPr>
          <a:lstStyle/>
          <a:p>
            <a:pPr algn="ctr"/>
            <a:r>
              <a:rPr lang="en-US" sz="1800" dirty="0"/>
              <a:t>Seller of Tech Services</a:t>
            </a:r>
          </a:p>
        </p:txBody>
      </p:sp>
      <p:sp>
        <p:nvSpPr>
          <p:cNvPr id="7" name="TextBox 6">
            <a:extLst>
              <a:ext uri="{FF2B5EF4-FFF2-40B4-BE49-F238E27FC236}">
                <a16:creationId xmlns:a16="http://schemas.microsoft.com/office/drawing/2014/main" id="{F1A5E59F-1B48-BE6E-FC80-AF2A586635C9}"/>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UK&amp;I respondents</a:t>
            </a:r>
          </a:p>
        </p:txBody>
      </p:sp>
      <p:sp>
        <p:nvSpPr>
          <p:cNvPr id="8" name="Oval 7">
            <a:extLst>
              <a:ext uri="{FF2B5EF4-FFF2-40B4-BE49-F238E27FC236}">
                <a16:creationId xmlns:a16="http://schemas.microsoft.com/office/drawing/2014/main" id="{88C4D509-9D63-310F-15E9-71ACA3E2034E}"/>
              </a:ext>
            </a:extLst>
          </p:cNvPr>
          <p:cNvSpPr>
            <a:spLocks noChangeAspect="1"/>
          </p:cNvSpPr>
          <p:nvPr/>
        </p:nvSpPr>
        <p:spPr>
          <a:xfrm>
            <a:off x="3158768" y="3250324"/>
            <a:ext cx="1554480" cy="15544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rPr>
              <a:t>30%</a:t>
            </a:r>
          </a:p>
        </p:txBody>
      </p:sp>
      <p:sp>
        <p:nvSpPr>
          <p:cNvPr id="9" name="TextBox 8">
            <a:extLst>
              <a:ext uri="{FF2B5EF4-FFF2-40B4-BE49-F238E27FC236}">
                <a16:creationId xmlns:a16="http://schemas.microsoft.com/office/drawing/2014/main" id="{1AC9FBBB-FFCF-9D7F-A91E-B2F7F3FEF50C}"/>
              </a:ext>
            </a:extLst>
          </p:cNvPr>
          <p:cNvSpPr txBox="1"/>
          <p:nvPr/>
        </p:nvSpPr>
        <p:spPr>
          <a:xfrm>
            <a:off x="3920103" y="2640804"/>
            <a:ext cx="2543277" cy="646331"/>
          </a:xfrm>
          <a:prstGeom prst="rect">
            <a:avLst/>
          </a:prstGeom>
          <a:noFill/>
        </p:spPr>
        <p:txBody>
          <a:bodyPr wrap="square" rtlCol="0">
            <a:spAutoFit/>
          </a:bodyPr>
          <a:lstStyle/>
          <a:p>
            <a:pPr algn="ctr"/>
            <a:r>
              <a:rPr lang="en-US" sz="1800" dirty="0"/>
              <a:t>Seller of Business Solutions Featuring Tech</a:t>
            </a:r>
          </a:p>
        </p:txBody>
      </p:sp>
      <p:sp>
        <p:nvSpPr>
          <p:cNvPr id="2" name="Rectangle 1">
            <a:extLst>
              <a:ext uri="{FF2B5EF4-FFF2-40B4-BE49-F238E27FC236}">
                <a16:creationId xmlns:a16="http://schemas.microsoft.com/office/drawing/2014/main" id="{A735EAC1-F70E-A179-1058-01A2DB31F792}"/>
              </a:ext>
            </a:extLst>
          </p:cNvPr>
          <p:cNvSpPr/>
          <p:nvPr/>
        </p:nvSpPr>
        <p:spPr>
          <a:xfrm>
            <a:off x="6769936" y="1072055"/>
            <a:ext cx="4529959"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effectLst/>
                <a:latin typeface="Calibri Light" panose="020F0302020204030204" pitchFamily="34" charset="0"/>
                <a:ea typeface="Cambria" panose="02040503050406030204" pitchFamily="18" charset="0"/>
                <a:cs typeface="Times New Roman" panose="02020603050405020304" pitchFamily="18" charset="0"/>
              </a:rPr>
              <a:t>In many ways, the channel ecosystem features two main camps filled with a variety of camper types. On one side sit those firms with a more traditional reseller heritage: Mostly stable, product-oriented SMB businesses with expertise in technology infrastructure work. The other camp includes newer entrants, those focused more closely on cloud-, digital- and services-based business models that aren’t as product-centric. Across these groups, however, you find abundant individual diversity, from referral-based providers to pure consultants to vertical specialists and beyond. And while some of these business types are more ascendant and high growth than others, each is carving out a space in the landscape.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7457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p:txBody>
          <a:bodyPr/>
          <a:lstStyle/>
          <a:p>
            <a:r>
              <a:rPr lang="en-US" dirty="0"/>
              <a:t>State of the IT Channel</a:t>
            </a:r>
          </a:p>
        </p:txBody>
      </p:sp>
      <p:graphicFrame>
        <p:nvGraphicFramePr>
          <p:cNvPr id="23" name="Chart 22">
            <a:extLst>
              <a:ext uri="{FF2B5EF4-FFF2-40B4-BE49-F238E27FC236}">
                <a16:creationId xmlns:a16="http://schemas.microsoft.com/office/drawing/2014/main" id="{62B2959F-5BB0-394C-AEB5-80F92ED7E8E0}"/>
              </a:ext>
            </a:extLst>
          </p:cNvPr>
          <p:cNvGraphicFramePr>
            <a:graphicFrameLocks noChangeAspect="1"/>
          </p:cNvGraphicFramePr>
          <p:nvPr>
            <p:extLst>
              <p:ext uri="{D42A27DB-BD31-4B8C-83A1-F6EECF244321}">
                <p14:modId xmlns:p14="http://schemas.microsoft.com/office/powerpoint/2010/main" val="923977946"/>
              </p:ext>
            </p:extLst>
          </p:nvPr>
        </p:nvGraphicFramePr>
        <p:xfrm>
          <a:off x="0" y="2553485"/>
          <a:ext cx="2450592" cy="22890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BFB800B9-8BFC-FF1D-6505-A4B6DB823C52}"/>
              </a:ext>
            </a:extLst>
          </p:cNvPr>
          <p:cNvGraphicFramePr/>
          <p:nvPr>
            <p:extLst>
              <p:ext uri="{D42A27DB-BD31-4B8C-83A1-F6EECF244321}">
                <p14:modId xmlns:p14="http://schemas.microsoft.com/office/powerpoint/2010/main" val="2310138014"/>
              </p:ext>
            </p:extLst>
          </p:nvPr>
        </p:nvGraphicFramePr>
        <p:xfrm>
          <a:off x="1142920" y="3753275"/>
          <a:ext cx="4041648"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E88C9C1E-30CC-306F-77B7-35C2C11AD642}"/>
              </a:ext>
            </a:extLst>
          </p:cNvPr>
          <p:cNvSpPr txBox="1">
            <a:spLocks/>
          </p:cNvSpPr>
          <p:nvPr/>
        </p:nvSpPr>
        <p:spPr>
          <a:xfrm>
            <a:off x="678127" y="3275359"/>
            <a:ext cx="1240945" cy="845274"/>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b="0" dirty="0"/>
              <a:t>2023</a:t>
            </a:r>
          </a:p>
        </p:txBody>
      </p:sp>
      <p:sp>
        <p:nvSpPr>
          <p:cNvPr id="18" name="Title 1">
            <a:extLst>
              <a:ext uri="{FF2B5EF4-FFF2-40B4-BE49-F238E27FC236}">
                <a16:creationId xmlns:a16="http://schemas.microsoft.com/office/drawing/2014/main" id="{05C71BEF-6A2A-4188-801E-D9DB89A2E71F}"/>
              </a:ext>
            </a:extLst>
          </p:cNvPr>
          <p:cNvSpPr txBox="1">
            <a:spLocks/>
          </p:cNvSpPr>
          <p:nvPr/>
        </p:nvSpPr>
        <p:spPr>
          <a:xfrm>
            <a:off x="2608164" y="4451400"/>
            <a:ext cx="1240946" cy="845275"/>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b="0" dirty="0"/>
              <a:t>2021</a:t>
            </a:r>
          </a:p>
        </p:txBody>
      </p:sp>
      <p:sp>
        <p:nvSpPr>
          <p:cNvPr id="7" name="TextBox 6">
            <a:extLst>
              <a:ext uri="{FF2B5EF4-FFF2-40B4-BE49-F238E27FC236}">
                <a16:creationId xmlns:a16="http://schemas.microsoft.com/office/drawing/2014/main" id="{B5FC65AD-0A18-C638-BA1A-F9FDFE9D91FB}"/>
              </a:ext>
            </a:extLst>
          </p:cNvPr>
          <p:cNvSpPr txBox="1"/>
          <p:nvPr/>
        </p:nvSpPr>
        <p:spPr>
          <a:xfrm>
            <a:off x="4543170" y="3076729"/>
            <a:ext cx="2212382" cy="338554"/>
          </a:xfrm>
          <a:prstGeom prst="rect">
            <a:avLst/>
          </a:prstGeom>
          <a:noFill/>
        </p:spPr>
        <p:txBody>
          <a:bodyPr wrap="square" rtlCol="0">
            <a:spAutoFit/>
          </a:bodyPr>
          <a:lstStyle/>
          <a:p>
            <a:r>
              <a:rPr lang="en-US" sz="1600" dirty="0"/>
              <a:t>Relevant, holding steady</a:t>
            </a:r>
          </a:p>
        </p:txBody>
      </p:sp>
      <p:sp>
        <p:nvSpPr>
          <p:cNvPr id="13" name="Rectangle 12">
            <a:extLst>
              <a:ext uri="{FF2B5EF4-FFF2-40B4-BE49-F238E27FC236}">
                <a16:creationId xmlns:a16="http://schemas.microsoft.com/office/drawing/2014/main" id="{562F35D4-B8B9-C26C-FC77-FBBBF1B6CEEF}"/>
              </a:ext>
            </a:extLst>
          </p:cNvPr>
          <p:cNvSpPr/>
          <p:nvPr/>
        </p:nvSpPr>
        <p:spPr>
          <a:xfrm>
            <a:off x="4297539" y="3138580"/>
            <a:ext cx="245630" cy="24563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219D3937-3C37-B086-421F-E28FF8A3026C}"/>
              </a:ext>
            </a:extLst>
          </p:cNvPr>
          <p:cNvSpPr/>
          <p:nvPr/>
        </p:nvSpPr>
        <p:spPr>
          <a:xfrm>
            <a:off x="4297539" y="3564670"/>
            <a:ext cx="245630" cy="245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5" name="Rectangle 14">
            <a:extLst>
              <a:ext uri="{FF2B5EF4-FFF2-40B4-BE49-F238E27FC236}">
                <a16:creationId xmlns:a16="http://schemas.microsoft.com/office/drawing/2014/main" id="{153C82A7-F04D-4C0F-05C9-380757DEE381}"/>
              </a:ext>
            </a:extLst>
          </p:cNvPr>
          <p:cNvSpPr/>
          <p:nvPr/>
        </p:nvSpPr>
        <p:spPr>
          <a:xfrm>
            <a:off x="4297539" y="3981672"/>
            <a:ext cx="245630" cy="24563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6" name="TextBox 15">
            <a:extLst>
              <a:ext uri="{FF2B5EF4-FFF2-40B4-BE49-F238E27FC236}">
                <a16:creationId xmlns:a16="http://schemas.microsoft.com/office/drawing/2014/main" id="{15928458-8B32-C9F1-CE89-3070852A7D1C}"/>
              </a:ext>
            </a:extLst>
          </p:cNvPr>
          <p:cNvSpPr txBox="1"/>
          <p:nvPr/>
        </p:nvSpPr>
        <p:spPr>
          <a:xfrm>
            <a:off x="5786651" y="6329445"/>
            <a:ext cx="5930275" cy="507831"/>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2024: n=129 UK&amp;I respondents</a:t>
            </a:r>
          </a:p>
          <a:p>
            <a:pPr algn="r"/>
            <a:r>
              <a:rPr lang="en-US" sz="900" dirty="0">
                <a:latin typeface="Calibri Light" panose="020F0302020204030204" pitchFamily="34" charset="0"/>
                <a:cs typeface="Calibri Light" panose="020F0302020204030204" pitchFamily="34" charset="0"/>
              </a:rPr>
              <a:t>2023: n=124 UK&amp;I respondents</a:t>
            </a:r>
          </a:p>
          <a:p>
            <a:pPr algn="r"/>
            <a:r>
              <a:rPr lang="en-US" sz="900" dirty="0">
                <a:latin typeface="Calibri Light" panose="020F0302020204030204" pitchFamily="34" charset="0"/>
                <a:cs typeface="Calibri Light" panose="020F0302020204030204" pitchFamily="34" charset="0"/>
              </a:rPr>
              <a:t>2021: n=125 UK respondents</a:t>
            </a:r>
          </a:p>
        </p:txBody>
      </p:sp>
      <p:graphicFrame>
        <p:nvGraphicFramePr>
          <p:cNvPr id="3" name="Chart 2">
            <a:extLst>
              <a:ext uri="{FF2B5EF4-FFF2-40B4-BE49-F238E27FC236}">
                <a16:creationId xmlns:a16="http://schemas.microsoft.com/office/drawing/2014/main" id="{27C9911B-A02B-04AE-2599-F04C613CA603}"/>
              </a:ext>
            </a:extLst>
          </p:cNvPr>
          <p:cNvGraphicFramePr>
            <a:graphicFrameLocks noChangeAspect="1"/>
          </p:cNvGraphicFramePr>
          <p:nvPr>
            <p:extLst>
              <p:ext uri="{D42A27DB-BD31-4B8C-83A1-F6EECF244321}">
                <p14:modId xmlns:p14="http://schemas.microsoft.com/office/powerpoint/2010/main" val="3208395061"/>
              </p:ext>
            </p:extLst>
          </p:nvPr>
        </p:nvGraphicFramePr>
        <p:xfrm>
          <a:off x="1870059" y="1133338"/>
          <a:ext cx="2313432" cy="2281945"/>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1">
            <a:extLst>
              <a:ext uri="{FF2B5EF4-FFF2-40B4-BE49-F238E27FC236}">
                <a16:creationId xmlns:a16="http://schemas.microsoft.com/office/drawing/2014/main" id="{72CD6ED3-9BCF-AA3F-3D58-26258BE6231E}"/>
              </a:ext>
            </a:extLst>
          </p:cNvPr>
          <p:cNvSpPr txBox="1">
            <a:spLocks/>
          </p:cNvSpPr>
          <p:nvPr/>
        </p:nvSpPr>
        <p:spPr>
          <a:xfrm>
            <a:off x="2440082" y="2048990"/>
            <a:ext cx="1240945" cy="364651"/>
          </a:xfrm>
          <a:prstGeom prst="rect">
            <a:avLst/>
          </a:prstGeom>
        </p:spPr>
        <p:txBody>
          <a:bodyPr vert="horz" lIns="0" tIns="45720" rIns="91440" bIns="45720" rtlCol="0" anchor="ctr">
            <a:noAutofit/>
          </a:bodyPr>
          <a:lstStyle>
            <a:lvl1pPr algn="ctr" defTabSz="609570" rtl="0" eaLnBrk="1" latinLnBrk="0" hangingPunct="1">
              <a:spcBef>
                <a:spcPct val="0"/>
              </a:spcBef>
              <a:buNone/>
              <a:defRPr sz="4000" b="1" i="0" kern="1200" baseline="0">
                <a:solidFill>
                  <a:schemeClr val="tx1"/>
                </a:solidFill>
                <a:latin typeface="+mj-lt"/>
                <a:ea typeface="+mj-ea"/>
                <a:cs typeface="+mj-cs"/>
              </a:defRPr>
            </a:lvl1pPr>
          </a:lstStyle>
          <a:p>
            <a:r>
              <a:rPr lang="en-US" sz="1600" b="0" dirty="0"/>
              <a:t>2024</a:t>
            </a:r>
          </a:p>
        </p:txBody>
      </p:sp>
      <p:sp>
        <p:nvSpPr>
          <p:cNvPr id="5" name="TextBox 4">
            <a:extLst>
              <a:ext uri="{FF2B5EF4-FFF2-40B4-BE49-F238E27FC236}">
                <a16:creationId xmlns:a16="http://schemas.microsoft.com/office/drawing/2014/main" id="{3C9014DD-FE0E-520C-3043-BBE70FE65F80}"/>
              </a:ext>
            </a:extLst>
          </p:cNvPr>
          <p:cNvSpPr txBox="1"/>
          <p:nvPr/>
        </p:nvSpPr>
        <p:spPr>
          <a:xfrm>
            <a:off x="4543169" y="3518208"/>
            <a:ext cx="2352230" cy="338554"/>
          </a:xfrm>
          <a:prstGeom prst="rect">
            <a:avLst/>
          </a:prstGeom>
          <a:noFill/>
        </p:spPr>
        <p:txBody>
          <a:bodyPr wrap="square" rtlCol="0">
            <a:spAutoFit/>
          </a:bodyPr>
          <a:lstStyle/>
          <a:p>
            <a:r>
              <a:rPr lang="en-US" sz="1600" dirty="0"/>
              <a:t>Relevant, changing rapidly</a:t>
            </a:r>
          </a:p>
        </p:txBody>
      </p:sp>
      <p:sp>
        <p:nvSpPr>
          <p:cNvPr id="6" name="TextBox 5">
            <a:extLst>
              <a:ext uri="{FF2B5EF4-FFF2-40B4-BE49-F238E27FC236}">
                <a16:creationId xmlns:a16="http://schemas.microsoft.com/office/drawing/2014/main" id="{D43B2EC1-162A-FDB8-F565-9586721E1535}"/>
              </a:ext>
            </a:extLst>
          </p:cNvPr>
          <p:cNvSpPr txBox="1"/>
          <p:nvPr/>
        </p:nvSpPr>
        <p:spPr>
          <a:xfrm>
            <a:off x="4543170" y="3936845"/>
            <a:ext cx="2212382" cy="338554"/>
          </a:xfrm>
          <a:prstGeom prst="rect">
            <a:avLst/>
          </a:prstGeom>
          <a:noFill/>
        </p:spPr>
        <p:txBody>
          <a:bodyPr wrap="square" rtlCol="0">
            <a:spAutoFit/>
          </a:bodyPr>
          <a:lstStyle/>
          <a:p>
            <a:r>
              <a:rPr lang="en-US" sz="1600" dirty="0"/>
              <a:t>Diminishing/Unsure</a:t>
            </a:r>
          </a:p>
        </p:txBody>
      </p:sp>
      <p:sp>
        <p:nvSpPr>
          <p:cNvPr id="10" name="TextBox 9">
            <a:extLst>
              <a:ext uri="{FF2B5EF4-FFF2-40B4-BE49-F238E27FC236}">
                <a16:creationId xmlns:a16="http://schemas.microsoft.com/office/drawing/2014/main" id="{6F352B92-0B5B-3504-44B9-D0B0C44FF804}"/>
              </a:ext>
            </a:extLst>
          </p:cNvPr>
          <p:cNvSpPr txBox="1"/>
          <p:nvPr/>
        </p:nvSpPr>
        <p:spPr>
          <a:xfrm>
            <a:off x="7169426" y="1431564"/>
            <a:ext cx="4707264" cy="400110"/>
          </a:xfrm>
          <a:prstGeom prst="rect">
            <a:avLst/>
          </a:prstGeom>
          <a:noFill/>
        </p:spPr>
        <p:txBody>
          <a:bodyPr wrap="square" rtlCol="0">
            <a:spAutoFit/>
          </a:bodyPr>
          <a:lstStyle/>
          <a:p>
            <a:r>
              <a:rPr lang="en-US" sz="2000" b="1" dirty="0"/>
              <a:t>Factors Contributing to Healthy IT Channel</a:t>
            </a:r>
          </a:p>
        </p:txBody>
      </p:sp>
      <p:sp>
        <p:nvSpPr>
          <p:cNvPr id="11" name="Rectangle 10">
            <a:extLst>
              <a:ext uri="{FF2B5EF4-FFF2-40B4-BE49-F238E27FC236}">
                <a16:creationId xmlns:a16="http://schemas.microsoft.com/office/drawing/2014/main" id="{E1FE18E0-4330-34BA-62EC-644195C4DBAC}"/>
              </a:ext>
            </a:extLst>
          </p:cNvPr>
          <p:cNvSpPr>
            <a:spLocks noChangeAspect="1"/>
          </p:cNvSpPr>
          <p:nvPr/>
        </p:nvSpPr>
        <p:spPr>
          <a:xfrm>
            <a:off x="7796343" y="1919283"/>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52%</a:t>
            </a:r>
          </a:p>
        </p:txBody>
      </p:sp>
      <p:sp>
        <p:nvSpPr>
          <p:cNvPr id="12" name="TextBox 11">
            <a:extLst>
              <a:ext uri="{FF2B5EF4-FFF2-40B4-BE49-F238E27FC236}">
                <a16:creationId xmlns:a16="http://schemas.microsoft.com/office/drawing/2014/main" id="{F6BDA4CE-FFC9-7D61-E258-7F062F5F5A8E}"/>
              </a:ext>
            </a:extLst>
          </p:cNvPr>
          <p:cNvSpPr txBox="1"/>
          <p:nvPr/>
        </p:nvSpPr>
        <p:spPr>
          <a:xfrm>
            <a:off x="8356885" y="2024326"/>
            <a:ext cx="3313712" cy="338554"/>
          </a:xfrm>
          <a:prstGeom prst="rect">
            <a:avLst/>
          </a:prstGeom>
          <a:noFill/>
        </p:spPr>
        <p:txBody>
          <a:bodyPr wrap="square" rtlCol="0">
            <a:spAutoFit/>
          </a:bodyPr>
          <a:lstStyle/>
          <a:p>
            <a:r>
              <a:rPr lang="en-US" sz="1600" dirty="0"/>
              <a:t>Complexity of tech creating demand</a:t>
            </a:r>
          </a:p>
        </p:txBody>
      </p:sp>
      <p:sp>
        <p:nvSpPr>
          <p:cNvPr id="19" name="Rectangle 18">
            <a:extLst>
              <a:ext uri="{FF2B5EF4-FFF2-40B4-BE49-F238E27FC236}">
                <a16:creationId xmlns:a16="http://schemas.microsoft.com/office/drawing/2014/main" id="{76AA7C48-A5DB-2CB9-8959-97E41E4E5EEF}"/>
              </a:ext>
            </a:extLst>
          </p:cNvPr>
          <p:cNvSpPr>
            <a:spLocks noChangeAspect="1"/>
          </p:cNvSpPr>
          <p:nvPr/>
        </p:nvSpPr>
        <p:spPr>
          <a:xfrm>
            <a:off x="7802508" y="2553485"/>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52%</a:t>
            </a:r>
          </a:p>
        </p:txBody>
      </p:sp>
      <p:sp>
        <p:nvSpPr>
          <p:cNvPr id="20" name="TextBox 19">
            <a:extLst>
              <a:ext uri="{FF2B5EF4-FFF2-40B4-BE49-F238E27FC236}">
                <a16:creationId xmlns:a16="http://schemas.microsoft.com/office/drawing/2014/main" id="{5908A441-970D-F31D-0E9E-570ADA278512}"/>
              </a:ext>
            </a:extLst>
          </p:cNvPr>
          <p:cNvSpPr txBox="1"/>
          <p:nvPr/>
        </p:nvSpPr>
        <p:spPr>
          <a:xfrm>
            <a:off x="8363050" y="2658528"/>
            <a:ext cx="3313712" cy="338554"/>
          </a:xfrm>
          <a:prstGeom prst="rect">
            <a:avLst/>
          </a:prstGeom>
          <a:noFill/>
        </p:spPr>
        <p:txBody>
          <a:bodyPr wrap="square" rtlCol="0">
            <a:spAutoFit/>
          </a:bodyPr>
          <a:lstStyle/>
          <a:p>
            <a:r>
              <a:rPr lang="en-US" sz="1600" dirty="0"/>
              <a:t>Adoption of generative AI tools</a:t>
            </a:r>
          </a:p>
        </p:txBody>
      </p:sp>
      <p:sp>
        <p:nvSpPr>
          <p:cNvPr id="21" name="Rectangle 20">
            <a:extLst>
              <a:ext uri="{FF2B5EF4-FFF2-40B4-BE49-F238E27FC236}">
                <a16:creationId xmlns:a16="http://schemas.microsoft.com/office/drawing/2014/main" id="{6D063026-1663-500C-4B90-6DC6D5152DB5}"/>
              </a:ext>
            </a:extLst>
          </p:cNvPr>
          <p:cNvSpPr>
            <a:spLocks noChangeAspect="1"/>
          </p:cNvSpPr>
          <p:nvPr/>
        </p:nvSpPr>
        <p:spPr>
          <a:xfrm>
            <a:off x="7808245" y="3187687"/>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51%</a:t>
            </a:r>
          </a:p>
        </p:txBody>
      </p:sp>
      <p:sp>
        <p:nvSpPr>
          <p:cNvPr id="22" name="TextBox 21">
            <a:extLst>
              <a:ext uri="{FF2B5EF4-FFF2-40B4-BE49-F238E27FC236}">
                <a16:creationId xmlns:a16="http://schemas.microsoft.com/office/drawing/2014/main" id="{85CCFF08-2E67-EBC4-7E20-6811A9283F84}"/>
              </a:ext>
            </a:extLst>
          </p:cNvPr>
          <p:cNvSpPr txBox="1"/>
          <p:nvPr/>
        </p:nvSpPr>
        <p:spPr>
          <a:xfrm>
            <a:off x="8368787" y="3292730"/>
            <a:ext cx="3313712" cy="338554"/>
          </a:xfrm>
          <a:prstGeom prst="rect">
            <a:avLst/>
          </a:prstGeom>
          <a:noFill/>
        </p:spPr>
        <p:txBody>
          <a:bodyPr wrap="square" rtlCol="0">
            <a:spAutoFit/>
          </a:bodyPr>
          <a:lstStyle/>
          <a:p>
            <a:r>
              <a:rPr lang="en-US" sz="1600" dirty="0"/>
              <a:t>Demand for cybersecurity services</a:t>
            </a:r>
          </a:p>
        </p:txBody>
      </p:sp>
      <p:sp>
        <p:nvSpPr>
          <p:cNvPr id="24" name="Rectangle 23">
            <a:extLst>
              <a:ext uri="{FF2B5EF4-FFF2-40B4-BE49-F238E27FC236}">
                <a16:creationId xmlns:a16="http://schemas.microsoft.com/office/drawing/2014/main" id="{1484A460-E969-3A6F-F958-1E3CC1F2282F}"/>
              </a:ext>
            </a:extLst>
          </p:cNvPr>
          <p:cNvSpPr>
            <a:spLocks noChangeAspect="1"/>
          </p:cNvSpPr>
          <p:nvPr/>
        </p:nvSpPr>
        <p:spPr>
          <a:xfrm>
            <a:off x="7814410" y="3815951"/>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44%</a:t>
            </a:r>
          </a:p>
        </p:txBody>
      </p:sp>
      <p:sp>
        <p:nvSpPr>
          <p:cNvPr id="25" name="TextBox 24">
            <a:extLst>
              <a:ext uri="{FF2B5EF4-FFF2-40B4-BE49-F238E27FC236}">
                <a16:creationId xmlns:a16="http://schemas.microsoft.com/office/drawing/2014/main" id="{18612D17-236A-FCC9-0ECE-7465849DCF09}"/>
              </a:ext>
            </a:extLst>
          </p:cNvPr>
          <p:cNvSpPr txBox="1"/>
          <p:nvPr/>
        </p:nvSpPr>
        <p:spPr>
          <a:xfrm>
            <a:off x="8374952" y="3920994"/>
            <a:ext cx="3313712" cy="338554"/>
          </a:xfrm>
          <a:prstGeom prst="rect">
            <a:avLst/>
          </a:prstGeom>
          <a:noFill/>
        </p:spPr>
        <p:txBody>
          <a:bodyPr wrap="square" rtlCol="0">
            <a:spAutoFit/>
          </a:bodyPr>
          <a:lstStyle/>
          <a:p>
            <a:r>
              <a:rPr lang="en-US" sz="1600" dirty="0"/>
              <a:t>Adoption of cloud computing</a:t>
            </a:r>
          </a:p>
        </p:txBody>
      </p:sp>
      <p:sp>
        <p:nvSpPr>
          <p:cNvPr id="26" name="Rectangle 25">
            <a:extLst>
              <a:ext uri="{FF2B5EF4-FFF2-40B4-BE49-F238E27FC236}">
                <a16:creationId xmlns:a16="http://schemas.microsoft.com/office/drawing/2014/main" id="{337AB95E-2E97-40D0-33E0-E8F354DA0734}"/>
              </a:ext>
            </a:extLst>
          </p:cNvPr>
          <p:cNvSpPr>
            <a:spLocks noChangeAspect="1"/>
          </p:cNvSpPr>
          <p:nvPr/>
        </p:nvSpPr>
        <p:spPr>
          <a:xfrm>
            <a:off x="7808245" y="4449654"/>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36%</a:t>
            </a:r>
          </a:p>
        </p:txBody>
      </p:sp>
      <p:sp>
        <p:nvSpPr>
          <p:cNvPr id="27" name="TextBox 26">
            <a:extLst>
              <a:ext uri="{FF2B5EF4-FFF2-40B4-BE49-F238E27FC236}">
                <a16:creationId xmlns:a16="http://schemas.microsoft.com/office/drawing/2014/main" id="{820BEB43-BFAA-2BC9-14B0-16E9D16A5C28}"/>
              </a:ext>
            </a:extLst>
          </p:cNvPr>
          <p:cNvSpPr txBox="1"/>
          <p:nvPr/>
        </p:nvSpPr>
        <p:spPr>
          <a:xfrm>
            <a:off x="8368787" y="5164892"/>
            <a:ext cx="3313712" cy="338554"/>
          </a:xfrm>
          <a:prstGeom prst="rect">
            <a:avLst/>
          </a:prstGeom>
          <a:noFill/>
        </p:spPr>
        <p:txBody>
          <a:bodyPr wrap="square" rtlCol="0">
            <a:spAutoFit/>
          </a:bodyPr>
          <a:lstStyle/>
          <a:p>
            <a:r>
              <a:rPr lang="en-US" sz="1600" dirty="0"/>
              <a:t>Expanding channel business models</a:t>
            </a:r>
          </a:p>
        </p:txBody>
      </p:sp>
      <p:sp>
        <p:nvSpPr>
          <p:cNvPr id="28" name="Rectangle 27">
            <a:extLst>
              <a:ext uri="{FF2B5EF4-FFF2-40B4-BE49-F238E27FC236}">
                <a16:creationId xmlns:a16="http://schemas.microsoft.com/office/drawing/2014/main" id="{4DF072A8-BA97-B12E-8A51-125AF3AA5903}"/>
              </a:ext>
            </a:extLst>
          </p:cNvPr>
          <p:cNvSpPr>
            <a:spLocks noChangeAspect="1"/>
          </p:cNvSpPr>
          <p:nvPr/>
        </p:nvSpPr>
        <p:spPr>
          <a:xfrm>
            <a:off x="7808245" y="5084355"/>
            <a:ext cx="548640" cy="5486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bg1"/>
                </a:solidFill>
              </a:rPr>
              <a:t>36%</a:t>
            </a:r>
          </a:p>
        </p:txBody>
      </p:sp>
      <p:sp>
        <p:nvSpPr>
          <p:cNvPr id="29" name="TextBox 28">
            <a:extLst>
              <a:ext uri="{FF2B5EF4-FFF2-40B4-BE49-F238E27FC236}">
                <a16:creationId xmlns:a16="http://schemas.microsoft.com/office/drawing/2014/main" id="{461624F5-11B1-024B-58E1-84CD93DD1309}"/>
              </a:ext>
            </a:extLst>
          </p:cNvPr>
          <p:cNvSpPr txBox="1"/>
          <p:nvPr/>
        </p:nvSpPr>
        <p:spPr>
          <a:xfrm>
            <a:off x="8368787" y="4546740"/>
            <a:ext cx="3313712" cy="338554"/>
          </a:xfrm>
          <a:prstGeom prst="rect">
            <a:avLst/>
          </a:prstGeom>
          <a:noFill/>
        </p:spPr>
        <p:txBody>
          <a:bodyPr wrap="square" rtlCol="0">
            <a:spAutoFit/>
          </a:bodyPr>
          <a:lstStyle/>
          <a:p>
            <a:r>
              <a:rPr lang="en-US" sz="1600" dirty="0"/>
              <a:t>Demand for managed services</a:t>
            </a:r>
          </a:p>
        </p:txBody>
      </p:sp>
      <p:sp>
        <p:nvSpPr>
          <p:cNvPr id="9" name="TextBox 8">
            <a:extLst>
              <a:ext uri="{FF2B5EF4-FFF2-40B4-BE49-F238E27FC236}">
                <a16:creationId xmlns:a16="http://schemas.microsoft.com/office/drawing/2014/main" id="{8165AE85-2F7A-D900-A062-C77AD5E49292}"/>
              </a:ext>
            </a:extLst>
          </p:cNvPr>
          <p:cNvSpPr txBox="1"/>
          <p:nvPr/>
        </p:nvSpPr>
        <p:spPr>
          <a:xfrm>
            <a:off x="2884165" y="3162935"/>
            <a:ext cx="453678" cy="338554"/>
          </a:xfrm>
          <a:prstGeom prst="rect">
            <a:avLst/>
          </a:prstGeom>
          <a:noFill/>
        </p:spPr>
        <p:txBody>
          <a:bodyPr wrap="square" rtlCol="0">
            <a:spAutoFit/>
          </a:bodyPr>
          <a:lstStyle/>
          <a:p>
            <a:r>
              <a:rPr lang="en-US" sz="1600" dirty="0"/>
              <a:t>2%</a:t>
            </a:r>
          </a:p>
        </p:txBody>
      </p:sp>
    </p:spTree>
    <p:extLst>
      <p:ext uri="{BB962C8B-B14F-4D97-AF65-F5344CB8AC3E}">
        <p14:creationId xmlns:p14="http://schemas.microsoft.com/office/powerpoint/2010/main" val="2694903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6D21-4C19-FA43-B790-9B1886B2F3DD}"/>
              </a:ext>
            </a:extLst>
          </p:cNvPr>
          <p:cNvSpPr>
            <a:spLocks noGrp="1"/>
          </p:cNvSpPr>
          <p:nvPr>
            <p:ph type="title"/>
          </p:nvPr>
        </p:nvSpPr>
        <p:spPr/>
        <p:txBody>
          <a:bodyPr/>
          <a:lstStyle/>
          <a:p>
            <a:r>
              <a:rPr lang="en-US" dirty="0"/>
              <a:t>Overview of the IT Channel Ecosystem</a:t>
            </a:r>
          </a:p>
        </p:txBody>
      </p:sp>
      <p:pic>
        <p:nvPicPr>
          <p:cNvPr id="9" name="Picture 8">
            <a:extLst>
              <a:ext uri="{FF2B5EF4-FFF2-40B4-BE49-F238E27FC236}">
                <a16:creationId xmlns:a16="http://schemas.microsoft.com/office/drawing/2014/main" id="{D283AE1D-CB84-C819-F4DC-2737FD08A1F0}"/>
              </a:ext>
            </a:extLst>
          </p:cNvPr>
          <p:cNvPicPr>
            <a:picLocks noChangeAspect="1"/>
          </p:cNvPicPr>
          <p:nvPr/>
        </p:nvPicPr>
        <p:blipFill>
          <a:blip r:embed="rId3"/>
          <a:stretch>
            <a:fillRect/>
          </a:stretch>
        </p:blipFill>
        <p:spPr>
          <a:xfrm>
            <a:off x="1159549" y="1219199"/>
            <a:ext cx="2392946" cy="5080187"/>
          </a:xfrm>
          <a:prstGeom prst="rect">
            <a:avLst/>
          </a:prstGeom>
        </p:spPr>
      </p:pic>
      <p:sp>
        <p:nvSpPr>
          <p:cNvPr id="30" name="Rectangle 29">
            <a:extLst>
              <a:ext uri="{FF2B5EF4-FFF2-40B4-BE49-F238E27FC236}">
                <a16:creationId xmlns:a16="http://schemas.microsoft.com/office/drawing/2014/main" id="{1F30F003-51F3-9CBF-2DEC-6C82C21A1202}"/>
              </a:ext>
            </a:extLst>
          </p:cNvPr>
          <p:cNvSpPr/>
          <p:nvPr/>
        </p:nvSpPr>
        <p:spPr>
          <a:xfrm>
            <a:off x="3806020" y="1219199"/>
            <a:ext cx="3929595"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effectLst/>
                <a:latin typeface="GothamNarrow"/>
              </a:rPr>
              <a:t>The age-old question, ”what is the size of the IT channel” remains a fixture in many industry circles. It’s a far trickier one to answer than one might think. Immediately, the question requires clarification since the channel represents a varied ecosystem of firm types that aren’t necessarily easily grouped. So, is the intent to size all indirect channels, inclusive of distributors, retailers, online marketplaces, and other non- traditional players? Or is the focus on a subset of the market that can be characterized as traditional channel partners, such as VARs, MSPs, solution providers, tech consultants and related? What about hybrid models that feature facets of both indirect and direct selling? Or influencers that do not capture revenue, but may have sway over customer purchasing decisions (think accounting firms that direct their clients to a particular accounting software)? The historical rule of thumb for indirect channel sizing was approximately 75% of tech spend fed through it. That percentage is both difficult to validate and likely always a bit more anecdotal than precision factual. </a:t>
            </a:r>
            <a:endParaRPr lang="en-US" sz="1400" dirty="0"/>
          </a:p>
        </p:txBody>
      </p:sp>
      <p:sp>
        <p:nvSpPr>
          <p:cNvPr id="31" name="Rectangle 30">
            <a:extLst>
              <a:ext uri="{FF2B5EF4-FFF2-40B4-BE49-F238E27FC236}">
                <a16:creationId xmlns:a16="http://schemas.microsoft.com/office/drawing/2014/main" id="{1996A89B-7EA1-864E-F802-6EFF5ED81EC0}"/>
              </a:ext>
            </a:extLst>
          </p:cNvPr>
          <p:cNvSpPr/>
          <p:nvPr/>
        </p:nvSpPr>
        <p:spPr>
          <a:xfrm>
            <a:off x="7824383" y="1219198"/>
            <a:ext cx="3929595" cy="50764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effectLst/>
                <a:latin typeface="GothamNarrow"/>
              </a:rPr>
              <a:t>According to CompTIA’s State of the Channel 2024, respondents settled on a weighted-average result of 57%, with estimates spanning 25% to 75%. This approximates the sales volume and/or influence of indirect channels applied to the technology categories in the accompanying graphic. The 57%, which is lower than the old rule of thumb number, likely reflects a shift toward direct sales advanced by the growth of cloud computing, subscription services, and the widespread use of online marketplaces. Additionally, customer buying habits have shifted. That said, services revenue to be made adjacent to direct-to-customer transactions remain an enormous opportunity and growth area for the channel and likely the sweet spot of the future. At the end of the day, the exact figure of spend through the difficult-to-define indirect channel is not that relevant. Whether the figure is slightly higher or lower could instead be viewed as secondary to overall category spending and customer behavior around procuring and managing technology. </a:t>
            </a:r>
            <a:endParaRPr lang="en-US" sz="1400" dirty="0"/>
          </a:p>
        </p:txBody>
      </p:sp>
    </p:spTree>
    <p:extLst>
      <p:ext uri="{BB962C8B-B14F-4D97-AF65-F5344CB8AC3E}">
        <p14:creationId xmlns:p14="http://schemas.microsoft.com/office/powerpoint/2010/main" val="284886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CC677-0C4A-2936-096E-7AE89C923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82EB7-E150-BA7B-911C-F21C7E914F6F}"/>
              </a:ext>
            </a:extLst>
          </p:cNvPr>
          <p:cNvSpPr>
            <a:spLocks noGrp="1"/>
          </p:cNvSpPr>
          <p:nvPr>
            <p:ph type="title"/>
          </p:nvPr>
        </p:nvSpPr>
        <p:spPr/>
        <p:txBody>
          <a:bodyPr/>
          <a:lstStyle/>
          <a:p>
            <a:r>
              <a:rPr lang="en-US" dirty="0"/>
              <a:t>Company Lines of Business Offered</a:t>
            </a:r>
          </a:p>
        </p:txBody>
      </p:sp>
      <p:graphicFrame>
        <p:nvGraphicFramePr>
          <p:cNvPr id="3" name="Chart 2">
            <a:extLst>
              <a:ext uri="{FF2B5EF4-FFF2-40B4-BE49-F238E27FC236}">
                <a16:creationId xmlns:a16="http://schemas.microsoft.com/office/drawing/2014/main" id="{C7D2DC81-7BCF-0967-B4B9-D4AEE1D541A2}"/>
              </a:ext>
            </a:extLst>
          </p:cNvPr>
          <p:cNvGraphicFramePr/>
          <p:nvPr>
            <p:extLst>
              <p:ext uri="{D42A27DB-BD31-4B8C-83A1-F6EECF244321}">
                <p14:modId xmlns:p14="http://schemas.microsoft.com/office/powerpoint/2010/main" val="425743566"/>
              </p:ext>
            </p:extLst>
          </p:nvPr>
        </p:nvGraphicFramePr>
        <p:xfrm>
          <a:off x="503584" y="1417639"/>
          <a:ext cx="9753600" cy="476884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E9984DA-677F-0FC9-2EDB-A167D3F2BC1C}"/>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UK&amp;I respondents</a:t>
            </a:r>
          </a:p>
        </p:txBody>
      </p:sp>
      <p:sp>
        <p:nvSpPr>
          <p:cNvPr id="5" name="Rectangle 4">
            <a:extLst>
              <a:ext uri="{FF2B5EF4-FFF2-40B4-BE49-F238E27FC236}">
                <a16:creationId xmlns:a16="http://schemas.microsoft.com/office/drawing/2014/main" id="{FA5E5256-DFD7-A9C5-5EC3-FE39A34A1C42}"/>
              </a:ext>
            </a:extLst>
          </p:cNvPr>
          <p:cNvSpPr/>
          <p:nvPr/>
        </p:nvSpPr>
        <p:spPr>
          <a:xfrm>
            <a:off x="8555420" y="3731172"/>
            <a:ext cx="2764221" cy="19128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1000"/>
              </a:spcAft>
            </a:pPr>
            <a:r>
              <a:rPr lang="en-US" sz="1800" dirty="0">
                <a:latin typeface="Calibri Light" panose="020F0302020204030204" pitchFamily="34" charset="0"/>
                <a:ea typeface="Cambria" panose="02040503050406030204" pitchFamily="18" charset="0"/>
                <a:cs typeface="Times New Roman" panose="02020603050405020304" pitchFamily="18" charset="0"/>
              </a:rPr>
              <a:t>M</a:t>
            </a:r>
            <a:r>
              <a:rPr lang="en-US" sz="1800" dirty="0">
                <a:effectLst/>
                <a:latin typeface="Calibri Light" panose="020F0302020204030204" pitchFamily="34" charset="0"/>
                <a:ea typeface="Cambria" panose="02040503050406030204" pitchFamily="18" charset="0"/>
                <a:cs typeface="Times New Roman" panose="02020603050405020304" pitchFamily="18" charset="0"/>
              </a:rPr>
              <a:t>ost channel firms today are hybrid in terms of their product category offerings and the types of services they provide to customers.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9175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069A6-8E68-DD33-8EC9-1EF9417CB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25D87-AED3-8D80-C580-03C7377A1FCE}"/>
              </a:ext>
            </a:extLst>
          </p:cNvPr>
          <p:cNvSpPr>
            <a:spLocks noGrp="1"/>
          </p:cNvSpPr>
          <p:nvPr>
            <p:ph type="title"/>
          </p:nvPr>
        </p:nvSpPr>
        <p:spPr/>
        <p:txBody>
          <a:bodyPr/>
          <a:lstStyle/>
          <a:p>
            <a:r>
              <a:rPr lang="en-US" dirty="0"/>
              <a:t>Revenue Growth Expected Over Next Two Years</a:t>
            </a:r>
          </a:p>
        </p:txBody>
      </p:sp>
      <p:graphicFrame>
        <p:nvGraphicFramePr>
          <p:cNvPr id="3" name="Chart 2">
            <a:extLst>
              <a:ext uri="{FF2B5EF4-FFF2-40B4-BE49-F238E27FC236}">
                <a16:creationId xmlns:a16="http://schemas.microsoft.com/office/drawing/2014/main" id="{1DF328CC-9FA8-5455-FEE6-14AA4D3595D7}"/>
              </a:ext>
            </a:extLst>
          </p:cNvPr>
          <p:cNvGraphicFramePr/>
          <p:nvPr>
            <p:extLst>
              <p:ext uri="{D42A27DB-BD31-4B8C-83A1-F6EECF244321}">
                <p14:modId xmlns:p14="http://schemas.microsoft.com/office/powerpoint/2010/main" val="12385868"/>
              </p:ext>
            </p:extLst>
          </p:nvPr>
        </p:nvGraphicFramePr>
        <p:xfrm>
          <a:off x="609599" y="1258958"/>
          <a:ext cx="11304105" cy="49846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1AC76DC-2DAA-8C38-E419-CD37BEF41937}"/>
              </a:ext>
            </a:extLst>
          </p:cNvPr>
          <p:cNvSpPr txBox="1"/>
          <p:nvPr/>
        </p:nvSpPr>
        <p:spPr>
          <a:xfrm>
            <a:off x="5786651" y="6381634"/>
            <a:ext cx="5930275" cy="230832"/>
          </a:xfrm>
          <a:prstGeom prst="rect">
            <a:avLst/>
          </a:prstGeom>
          <a:noFill/>
        </p:spPr>
        <p:txBody>
          <a:bodyPr wrap="square" rtlCol="0">
            <a:spAutoFit/>
          </a:bodyPr>
          <a:lstStyle/>
          <a:p>
            <a:pPr algn="r"/>
            <a:r>
              <a:rPr lang="en-US" sz="900" dirty="0">
                <a:latin typeface="Calibri Light" panose="020F0302020204030204" pitchFamily="34" charset="0"/>
                <a:cs typeface="Calibri Light" panose="020F0302020204030204" pitchFamily="34" charset="0"/>
              </a:rPr>
              <a:t>Source: CompTIA 2024 State of the Channel survey | n=129 UK&amp;I respondents</a:t>
            </a:r>
          </a:p>
        </p:txBody>
      </p:sp>
    </p:spTree>
    <p:extLst>
      <p:ext uri="{BB962C8B-B14F-4D97-AF65-F5344CB8AC3E}">
        <p14:creationId xmlns:p14="http://schemas.microsoft.com/office/powerpoint/2010/main" val="3543995834"/>
      </p:ext>
    </p:extLst>
  </p:cSld>
  <p:clrMapOvr>
    <a:masterClrMapping/>
  </p:clrMapOvr>
</p:sld>
</file>

<file path=ppt/theme/theme1.xml><?xml version="1.0" encoding="utf-8"?>
<a:theme xmlns:a="http://schemas.openxmlformats.org/drawingml/2006/main" name="Office Theme">
  <a:themeElements>
    <a:clrScheme name="CompTIA Primary">
      <a:dk1>
        <a:srgbClr val="253644"/>
      </a:dk1>
      <a:lt1>
        <a:srgbClr val="FEFFFE"/>
      </a:lt1>
      <a:dk2>
        <a:srgbClr val="778691"/>
      </a:dk2>
      <a:lt2>
        <a:srgbClr val="DADFE1"/>
      </a:lt2>
      <a:accent1>
        <a:srgbClr val="732281"/>
      </a:accent1>
      <a:accent2>
        <a:srgbClr val="B24FC3"/>
      </a:accent2>
      <a:accent3>
        <a:srgbClr val="00688E"/>
      </a:accent3>
      <a:accent4>
        <a:srgbClr val="028EBD"/>
      </a:accent4>
      <a:accent5>
        <a:srgbClr val="0198A7"/>
      </a:accent5>
      <a:accent6>
        <a:srgbClr val="64CBC7"/>
      </a:accent6>
      <a:hlink>
        <a:srgbClr val="CF0B2B"/>
      </a:hlink>
      <a:folHlink>
        <a:srgbClr val="028E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rts - 2022 Trends in Managed Services-4" id="{124AE0BD-40F9-9F45-806C-22342476EE0C}" vid="{5956E733-C485-0A4A-9220-215A8051877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rts - 2022 Trends in Managed Services-4" id="{124AE0BD-40F9-9F45-806C-22342476EE0C}" vid="{8443AD41-CAD6-B342-9307-2041DBB573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mpTIA Primary">
    <a:dk1>
      <a:srgbClr val="253644"/>
    </a:dk1>
    <a:lt1>
      <a:srgbClr val="FEFFFE"/>
    </a:lt1>
    <a:dk2>
      <a:srgbClr val="778691"/>
    </a:dk2>
    <a:lt2>
      <a:srgbClr val="DADFE1"/>
    </a:lt2>
    <a:accent1>
      <a:srgbClr val="732281"/>
    </a:accent1>
    <a:accent2>
      <a:srgbClr val="B24FC3"/>
    </a:accent2>
    <a:accent3>
      <a:srgbClr val="00688E"/>
    </a:accent3>
    <a:accent4>
      <a:srgbClr val="028EBD"/>
    </a:accent4>
    <a:accent5>
      <a:srgbClr val="0198A7"/>
    </a:accent5>
    <a:accent6>
      <a:srgbClr val="64CBC7"/>
    </a:accent6>
    <a:hlink>
      <a:srgbClr val="CF0B2B"/>
    </a:hlink>
    <a:folHlink>
      <a:srgbClr val="028EBD"/>
    </a:folHlink>
  </a:clrScheme>
</a:themeOverride>
</file>

<file path=ppt/theme/themeOverride2.xml><?xml version="1.0" encoding="utf-8"?>
<a:themeOverride xmlns:a="http://schemas.openxmlformats.org/drawingml/2006/main">
  <a:clrScheme name="CompTIA Primary">
    <a:dk1>
      <a:srgbClr val="253644"/>
    </a:dk1>
    <a:lt1>
      <a:srgbClr val="FEFFFE"/>
    </a:lt1>
    <a:dk2>
      <a:srgbClr val="778691"/>
    </a:dk2>
    <a:lt2>
      <a:srgbClr val="DADFE1"/>
    </a:lt2>
    <a:accent1>
      <a:srgbClr val="732281"/>
    </a:accent1>
    <a:accent2>
      <a:srgbClr val="B24FC3"/>
    </a:accent2>
    <a:accent3>
      <a:srgbClr val="00688E"/>
    </a:accent3>
    <a:accent4>
      <a:srgbClr val="028EBD"/>
    </a:accent4>
    <a:accent5>
      <a:srgbClr val="0198A7"/>
    </a:accent5>
    <a:accent6>
      <a:srgbClr val="64CBC7"/>
    </a:accent6>
    <a:hlink>
      <a:srgbClr val="CF0B2B"/>
    </a:hlink>
    <a:folHlink>
      <a:srgbClr val="028EB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dcmitype/"/>
    <ds:schemaRef ds:uri="http://purl.org/dc/terms/"/>
    <ds:schemaRef ds:uri="http://schemas.microsoft.com/office/2006/documentManagement/types"/>
    <ds:schemaRef ds:uri="http://schemas.microsoft.com/sharepoint/v3/fields"/>
    <ds:schemaRef ds:uri="http://schemas.microsoft.com/office/infopath/2007/PartnerControls"/>
    <ds:schemaRef ds:uri="http://www.w3.org/XML/1998/namespace"/>
    <ds:schemaRef ds:uri="http://schemas.openxmlformats.org/package/2006/metadata/core-properties"/>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35859</TotalTime>
  <Words>2057</Words>
  <Application>Microsoft Macintosh PowerPoint</Application>
  <PresentationFormat>Widescreen</PresentationFormat>
  <Paragraphs>173</Paragraphs>
  <Slides>19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Cambria</vt:lpstr>
      <vt:lpstr>GothamNarrow</vt:lpstr>
      <vt:lpstr>Wingdings</vt:lpstr>
      <vt:lpstr>Office Theme</vt:lpstr>
      <vt:lpstr>Custom Design</vt:lpstr>
      <vt:lpstr>PowerPoint Presentation</vt:lpstr>
      <vt:lpstr>Key State of the Channel Stats</vt:lpstr>
      <vt:lpstr>Global Channel Outlook</vt:lpstr>
      <vt:lpstr>Top Priorities in Maintaining a Relevant and Future-Oriented IT Channel</vt:lpstr>
      <vt:lpstr>PowerPoint Presentation</vt:lpstr>
      <vt:lpstr>State of the IT Channel</vt:lpstr>
      <vt:lpstr>Overview of the IT Channel Ecosystem</vt:lpstr>
      <vt:lpstr>Company Lines of Business Offered</vt:lpstr>
      <vt:lpstr>Revenue Growth Expected Over Next Two Years</vt:lpstr>
      <vt:lpstr>Profit Margins Expected Over Next Two Years</vt:lpstr>
      <vt:lpstr>AI Solutions and Sales Over the Next Year</vt:lpstr>
      <vt:lpstr>Self-Rating of Company’s Business Acumen</vt:lpstr>
      <vt:lpstr>Operational Improvement Tied to Risk and Funding</vt:lpstr>
      <vt:lpstr>Number of Vendor Channel Partnerships</vt:lpstr>
      <vt:lpstr>Channel Satisfaction Level With Vendors</vt:lpstr>
      <vt:lpstr>View of Competitors in Business Today</vt:lpstr>
      <vt:lpstr>Most Requested MSP Services</vt:lpstr>
      <vt:lpstr>Driving Business by Using Metrics</vt:lpstr>
      <vt:lpstr>Methodology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April</dc:creator>
  <cp:lastModifiedBy>Seth Robinson</cp:lastModifiedBy>
  <cp:revision>73</cp:revision>
  <cp:lastPrinted>2013-07-30T16:42:49Z</cp:lastPrinted>
  <dcterms:created xsi:type="dcterms:W3CDTF">2022-02-28T20:15:35Z</dcterms:created>
  <dcterms:modified xsi:type="dcterms:W3CDTF">2024-02-16T20:59:55Z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