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tags/tag35.xml" ContentType="application/vnd.openxmlformats-officedocument.presentationml.tags+xml"/>
  <Override PartName="/ppt/notesSlides/notesSlide37.xml" ContentType="application/vnd.openxmlformats-officedocument.presentationml.notesSlide+xml"/>
  <Override PartName="/ppt/tags/tag36.xml" ContentType="application/vnd.openxmlformats-officedocument.presentationml.tags+xml"/>
  <Override PartName="/ppt/notesSlides/notesSlide38.xml" ContentType="application/vnd.openxmlformats-officedocument.presentationml.notesSlide+xml"/>
  <Override PartName="/ppt/tags/tag37.xml" ContentType="application/vnd.openxmlformats-officedocument.presentationml.tags+xml"/>
  <Override PartName="/ppt/notesSlides/notesSlide39.xml" ContentType="application/vnd.openxmlformats-officedocument.presentationml.notesSlide+xml"/>
  <Override PartName="/ppt/tags/tag38.xml" ContentType="application/vnd.openxmlformats-officedocument.presentationml.tags+xml"/>
  <Override PartName="/ppt/notesSlides/notesSlide40.xml" ContentType="application/vnd.openxmlformats-officedocument.presentationml.notesSlide+xml"/>
  <Override PartName="/ppt/tags/tag39.xml" ContentType="application/vnd.openxmlformats-officedocument.presentationml.tags+xml"/>
  <Override PartName="/ppt/notesSlides/notesSlide41.xml" ContentType="application/vnd.openxmlformats-officedocument.presentationml.notesSlide+xml"/>
  <Override PartName="/ppt/tags/tag40.xml" ContentType="application/vnd.openxmlformats-officedocument.presentationml.tags+xml"/>
  <Override PartName="/ppt/notesSlides/notesSlide42.xml" ContentType="application/vnd.openxmlformats-officedocument.presentationml.notesSlide+xml"/>
  <Override PartName="/ppt/tags/tag41.xml" ContentType="application/vnd.openxmlformats-officedocument.presentationml.tags+xml"/>
  <Override PartName="/ppt/notesSlides/notesSlide43.xml" ContentType="application/vnd.openxmlformats-officedocument.presentationml.notesSlide+xml"/>
  <Override PartName="/ppt/tags/tag42.xml" ContentType="application/vnd.openxmlformats-officedocument.presentationml.tags+xml"/>
  <Override PartName="/ppt/notesSlides/notesSlide44.xml" ContentType="application/vnd.openxmlformats-officedocument.presentationml.notesSlide+xml"/>
  <Override PartName="/ppt/tags/tag43.xml" ContentType="application/vnd.openxmlformats-officedocument.presentationml.tags+xml"/>
  <Override PartName="/ppt/notesSlides/notesSlide45.xml" ContentType="application/vnd.openxmlformats-officedocument.presentationml.notesSlide+xml"/>
  <Override PartName="/ppt/tags/tag44.xml" ContentType="application/vnd.openxmlformats-officedocument.presentationml.tags+xml"/>
  <Override PartName="/ppt/notesSlides/notesSlide46.xml" ContentType="application/vnd.openxmlformats-officedocument.presentationml.notesSlide+xml"/>
  <Override PartName="/ppt/tags/tag45.xml" ContentType="application/vnd.openxmlformats-officedocument.presentationml.tags+xml"/>
  <Override PartName="/ppt/notesSlides/notesSlide47.xml" ContentType="application/vnd.openxmlformats-officedocument.presentationml.notesSlide+xml"/>
  <Override PartName="/ppt/tags/tag46.xml" ContentType="application/vnd.openxmlformats-officedocument.presentationml.tags+xml"/>
  <Override PartName="/ppt/notesSlides/notesSlide48.xml" ContentType="application/vnd.openxmlformats-officedocument.presentationml.notesSlide+xml"/>
  <Override PartName="/ppt/tags/tag47.xml" ContentType="application/vnd.openxmlformats-officedocument.presentationml.tags+xml"/>
  <Override PartName="/ppt/notesSlides/notesSlide49.xml" ContentType="application/vnd.openxmlformats-officedocument.presentationml.notesSlide+xml"/>
  <Override PartName="/ppt/tags/tag48.xml" ContentType="application/vnd.openxmlformats-officedocument.presentationml.tags+xml"/>
  <Override PartName="/ppt/notesSlides/notesSlide50.xml" ContentType="application/vnd.openxmlformats-officedocument.presentationml.notesSlide+xml"/>
  <Override PartName="/ppt/tags/tag49.xml" ContentType="application/vnd.openxmlformats-officedocument.presentationml.tags+xml"/>
  <Override PartName="/ppt/notesSlides/notesSlide51.xml" ContentType="application/vnd.openxmlformats-officedocument.presentationml.notesSlide+xml"/>
  <Override PartName="/ppt/tags/tag50.xml" ContentType="application/vnd.openxmlformats-officedocument.presentationml.tags+xml"/>
  <Override PartName="/ppt/notesSlides/notesSlide52.xml" ContentType="application/vnd.openxmlformats-officedocument.presentationml.notesSlide+xml"/>
  <Override PartName="/ppt/tags/tag51.xml" ContentType="application/vnd.openxmlformats-officedocument.presentationml.tags+xml"/>
  <Override PartName="/ppt/notesSlides/notesSlide53.xml" ContentType="application/vnd.openxmlformats-officedocument.presentationml.notesSlide+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58"/>
  </p:notesMasterIdLst>
  <p:handoutMasterIdLst>
    <p:handoutMasterId r:id="rId59"/>
  </p:handoutMasterIdLst>
  <p:sldIdLst>
    <p:sldId id="265" r:id="rId5"/>
    <p:sldId id="261" r:id="rId6"/>
    <p:sldId id="283" r:id="rId7"/>
    <p:sldId id="287" r:id="rId8"/>
    <p:sldId id="333" r:id="rId9"/>
    <p:sldId id="318" r:id="rId10"/>
    <p:sldId id="293" r:id="rId11"/>
    <p:sldId id="294" r:id="rId12"/>
    <p:sldId id="295" r:id="rId13"/>
    <p:sldId id="296" r:id="rId14"/>
    <p:sldId id="317" r:id="rId15"/>
    <p:sldId id="297" r:id="rId16"/>
    <p:sldId id="300" r:id="rId17"/>
    <p:sldId id="298" r:id="rId18"/>
    <p:sldId id="374" r:id="rId19"/>
    <p:sldId id="363" r:id="rId20"/>
    <p:sldId id="418" r:id="rId21"/>
    <p:sldId id="394" r:id="rId22"/>
    <p:sldId id="395" r:id="rId23"/>
    <p:sldId id="396" r:id="rId24"/>
    <p:sldId id="386" r:id="rId25"/>
    <p:sldId id="397" r:id="rId26"/>
    <p:sldId id="390" r:id="rId27"/>
    <p:sldId id="398" r:id="rId28"/>
    <p:sldId id="391" r:id="rId29"/>
    <p:sldId id="393" r:id="rId30"/>
    <p:sldId id="323"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328" r:id="rId51"/>
    <p:sldId id="327" r:id="rId52"/>
    <p:sldId id="307" r:id="rId53"/>
    <p:sldId id="310" r:id="rId54"/>
    <p:sldId id="312" r:id="rId55"/>
    <p:sldId id="326" r:id="rId56"/>
    <p:sldId id="360"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8">
          <p15:clr>
            <a:srgbClr val="A4A3A4"/>
          </p15:clr>
        </p15:guide>
        <p15:guide id="2" orient="horz" pos="722">
          <p15:clr>
            <a:srgbClr val="A4A3A4"/>
          </p15:clr>
        </p15:guide>
        <p15:guide id="3" orient="horz" pos="4129">
          <p15:clr>
            <a:srgbClr val="A4A3A4"/>
          </p15:clr>
        </p15:guide>
        <p15:guide id="4" orient="horz" pos="2160">
          <p15:clr>
            <a:srgbClr val="A4A3A4"/>
          </p15:clr>
        </p15:guide>
        <p15:guide id="5" pos="2880">
          <p15:clr>
            <a:srgbClr val="A4A3A4"/>
          </p15:clr>
        </p15:guide>
        <p15:guide id="6" pos="53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727B"/>
    <a:srgbClr val="576068"/>
    <a:srgbClr val="004872"/>
    <a:srgbClr val="57197C"/>
    <a:srgbClr val="61A729"/>
    <a:srgbClr val="C88D00"/>
    <a:srgbClr val="C35B15"/>
    <a:srgbClr val="A1A8CF"/>
    <a:srgbClr val="C5CBCF"/>
    <a:srgbClr val="3643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559" autoAdjust="0"/>
    <p:restoredTop sz="90219" autoAdjust="0"/>
  </p:normalViewPr>
  <p:slideViewPr>
    <p:cSldViewPr snapToGrid="0" snapToObjects="1">
      <p:cViewPr varScale="1">
        <p:scale>
          <a:sx n="105" d="100"/>
          <a:sy n="105" d="100"/>
        </p:scale>
        <p:origin x="1416" y="78"/>
      </p:cViewPr>
      <p:guideLst>
        <p:guide orient="horz" pos="628"/>
        <p:guide orient="horz" pos="722"/>
        <p:guide orient="horz" pos="4129"/>
        <p:guide orient="horz" pos="2160"/>
        <p:guide pos="2880"/>
        <p:guide pos="5307"/>
      </p:guideLst>
    </p:cSldViewPr>
  </p:slideViewPr>
  <p:outlineViewPr>
    <p:cViewPr>
      <p:scale>
        <a:sx n="33" d="100"/>
        <a:sy n="33" d="100"/>
      </p:scale>
      <p:origin x="0" y="-14226"/>
    </p:cViewPr>
  </p:outlineViewPr>
  <p:notesTextViewPr>
    <p:cViewPr>
      <p:scale>
        <a:sx n="100" d="100"/>
        <a:sy n="100" d="100"/>
      </p:scale>
      <p:origin x="0" y="0"/>
    </p:cViewPr>
  </p:notesTextViewPr>
  <p:sorterViewPr>
    <p:cViewPr>
      <p:scale>
        <a:sx n="125" d="100"/>
        <a:sy n="125" d="100"/>
      </p:scale>
      <p:origin x="0" y="35790"/>
    </p:cViewPr>
  </p:sorterViewPr>
  <p:notesViewPr>
    <p:cSldViewPr snapToGrid="0" snapToObjects="1">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7BDD40-51E3-C044-8A4E-71AE04E456FB}" type="datetimeFigureOut">
              <a:rPr lang="en-US" smtClean="0"/>
              <a:pPr/>
              <a:t>9/22/2015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181D4-786B-B641-9956-05A467911988}" type="slidenum">
              <a:rPr lang="en-US" smtClean="0"/>
              <a:pPr/>
              <a:t>‹#›</a:t>
            </a:fld>
            <a:endParaRPr lang="en-US"/>
          </a:p>
        </p:txBody>
      </p:sp>
    </p:spTree>
    <p:extLst>
      <p:ext uri="{BB962C8B-B14F-4D97-AF65-F5344CB8AC3E}">
        <p14:creationId xmlns:p14="http://schemas.microsoft.com/office/powerpoint/2010/main" val="1760293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6D2A1-6B58-7448-B776-7AA86404108F}" type="datetimeFigureOut">
              <a:rPr lang="en-US" smtClean="0"/>
              <a:pPr/>
              <a:t>9/22/2015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EF117-9047-2140-B3F1-EEF431365C76}" type="slidenum">
              <a:rPr lang="en-US" smtClean="0"/>
              <a:pPr/>
              <a:t>‹#›</a:t>
            </a:fld>
            <a:endParaRPr lang="en-US"/>
          </a:p>
        </p:txBody>
      </p:sp>
    </p:spTree>
    <p:extLst>
      <p:ext uri="{BB962C8B-B14F-4D97-AF65-F5344CB8AC3E}">
        <p14:creationId xmlns:p14="http://schemas.microsoft.com/office/powerpoint/2010/main" val="6323854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t>
            </a:r>
          </a:p>
          <a:p>
            <a:endParaRPr lang="en-US" dirty="0" smtClean="0"/>
          </a:p>
          <a:p>
            <a:r>
              <a:rPr lang="en-US" dirty="0" smtClean="0"/>
              <a:t>My </a:t>
            </a:r>
            <a:r>
              <a:rPr lang="en-US" dirty="0"/>
              <a:t>name is __________ and I work at _____________ as a ____________.</a:t>
            </a:r>
          </a:p>
          <a:p>
            <a:r>
              <a:rPr lang="en-US" dirty="0"/>
              <a:t>Purpose: I am here today to show you about the world I work in, information </a:t>
            </a:r>
            <a:r>
              <a:rPr lang="en-US" dirty="0" smtClean="0"/>
              <a:t>technology – </a:t>
            </a:r>
            <a:r>
              <a:rPr lang="en-US" dirty="0" smtClean="0">
                <a:solidFill>
                  <a:srgbClr val="FF0000"/>
                </a:solidFill>
              </a:rPr>
              <a:t>or</a:t>
            </a:r>
            <a:r>
              <a:rPr lang="en-US" baseline="0" dirty="0" smtClean="0">
                <a:solidFill>
                  <a:srgbClr val="FF0000"/>
                </a:solidFill>
              </a:rPr>
              <a:t> as it’s more commonly known here in the UK: IT</a:t>
            </a:r>
            <a:r>
              <a:rPr lang="en-US" dirty="0" smtClean="0">
                <a:solidFill>
                  <a:srgbClr val="FF0000"/>
                </a:solidFill>
              </a:rPr>
              <a:t>.  </a:t>
            </a:r>
            <a:r>
              <a:rPr lang="en-US" dirty="0"/>
              <a:t>I want to show you that it is a fun and creative career area, and that that there are many different types of jobs and roles in </a:t>
            </a:r>
            <a:r>
              <a:rPr lang="en-US" dirty="0" smtClean="0"/>
              <a:t>IT.</a:t>
            </a:r>
            <a:endParaRPr lang="en-US" dirty="0"/>
          </a:p>
          <a:p>
            <a:endParaRPr lang="en-US" dirty="0"/>
          </a:p>
          <a:p>
            <a:r>
              <a:rPr lang="en-US" dirty="0"/>
              <a:t>Benefit for the audience members: As we talk here today, I invite you to open up your mind and dream.  Just maybe there is a place for you in </a:t>
            </a:r>
            <a:r>
              <a:rPr lang="en-US" dirty="0" smtClean="0"/>
              <a:t>IT.  </a:t>
            </a:r>
            <a:r>
              <a:rPr lang="en-US" dirty="0"/>
              <a:t>Just maybe you can have a great future in </a:t>
            </a:r>
            <a:r>
              <a:rPr lang="en-US" dirty="0" smtClean="0"/>
              <a:t>IT having </a:t>
            </a:r>
            <a:r>
              <a:rPr lang="en-US" dirty="0"/>
              <a:t>an exciting job </a:t>
            </a:r>
            <a:r>
              <a:rPr lang="en-US" dirty="0" smtClean="0"/>
              <a:t>and doing </a:t>
            </a:r>
            <a:r>
              <a:rPr lang="en-US" dirty="0"/>
              <a:t>things you love.</a:t>
            </a:r>
          </a:p>
          <a:p>
            <a:endParaRPr lang="en-US" dirty="0" smtClean="0"/>
          </a:p>
          <a:p>
            <a:r>
              <a:rPr lang="en-US" dirty="0" smtClean="0"/>
              <a:t>Audience </a:t>
            </a:r>
            <a:r>
              <a:rPr lang="en-US" dirty="0"/>
              <a:t>member’s role: This isn’t going to be a straight lecture.  I want you to think of it more as a conversation between us with slides and pictures.  I will ask you questions, and I want to hear what you think. I especially want to know what surprises you and how you might see yourself fitting into </a:t>
            </a:r>
            <a:r>
              <a:rPr lang="en-US" dirty="0" smtClean="0"/>
              <a:t>the world of IT. </a:t>
            </a:r>
            <a:r>
              <a:rPr lang="en-US" dirty="0"/>
              <a:t>And ask me questions too and I will do my best to answer them.</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1</a:t>
            </a:fld>
            <a:endParaRPr lang="en-US"/>
          </a:p>
        </p:txBody>
      </p:sp>
    </p:spTree>
    <p:extLst>
      <p:ext uri="{BB962C8B-B14F-4D97-AF65-F5344CB8AC3E}">
        <p14:creationId xmlns:p14="http://schemas.microsoft.com/office/powerpoint/2010/main" val="1745575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This one will not surprise you. IT is the future. Things are changing all the time and most of these changes are brought about by technology.</a:t>
            </a:r>
          </a:p>
          <a:p>
            <a:endParaRPr lang="en-US" dirty="0" smtClean="0"/>
          </a:p>
          <a:p>
            <a:r>
              <a:rPr lang="en-US" dirty="0" smtClean="0"/>
              <a:t>ASK</a:t>
            </a:r>
            <a:r>
              <a:rPr lang="en-US" dirty="0"/>
              <a:t>: What new technology inventions have you heard about?</a:t>
            </a:r>
          </a:p>
          <a:p>
            <a:endParaRPr lang="en-US" dirty="0" smtClean="0"/>
          </a:p>
          <a:p>
            <a:r>
              <a:rPr lang="en-US" dirty="0" smtClean="0"/>
              <a:t>ASK</a:t>
            </a:r>
            <a:r>
              <a:rPr lang="en-US" dirty="0"/>
              <a:t>: What new technology inventions do you think will be coming soon?</a:t>
            </a:r>
          </a:p>
          <a:p>
            <a:endParaRPr lang="en-US" dirty="0" smtClean="0"/>
          </a:p>
          <a:p>
            <a:r>
              <a:rPr lang="en-US" dirty="0" smtClean="0"/>
              <a:t>DO</a:t>
            </a:r>
            <a:r>
              <a:rPr lang="en-US" dirty="0"/>
              <a:t>:  Listen for and reinforce excitement about technology.</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10</a:t>
            </a:fld>
            <a:endParaRPr lang="en-US"/>
          </a:p>
        </p:txBody>
      </p:sp>
    </p:spTree>
    <p:extLst>
      <p:ext uri="{BB962C8B-B14F-4D97-AF65-F5344CB8AC3E}">
        <p14:creationId xmlns:p14="http://schemas.microsoft.com/office/powerpoint/2010/main" val="3216677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DO: Raise your hand as you ask the question? </a:t>
            </a:r>
          </a:p>
          <a:p>
            <a:endParaRPr lang="en-US" dirty="0" smtClean="0"/>
          </a:p>
          <a:p>
            <a:r>
              <a:rPr lang="en-US" dirty="0" smtClean="0"/>
              <a:t>ASK</a:t>
            </a:r>
            <a:r>
              <a:rPr lang="en-US" dirty="0"/>
              <a:t>: Does information technology seem more interesting now that when we first started talking? </a:t>
            </a:r>
          </a:p>
          <a:p>
            <a:endParaRPr lang="en-US" dirty="0" smtClean="0"/>
          </a:p>
          <a:p>
            <a:r>
              <a:rPr lang="en-US" dirty="0" smtClean="0"/>
              <a:t>KEY</a:t>
            </a:r>
            <a:r>
              <a:rPr lang="en-US" dirty="0"/>
              <a:t>:  When you think of your future, just keep in mind that IT might be a place where you fit better than you think.  IT could be a place where you could have a great future doing what you love.</a:t>
            </a:r>
          </a:p>
          <a:p>
            <a:endParaRPr lang="en-US" dirty="0" smtClean="0"/>
          </a:p>
          <a:p>
            <a:r>
              <a:rPr lang="en-US" dirty="0" smtClean="0"/>
              <a:t>NOTE</a:t>
            </a:r>
            <a:r>
              <a:rPr lang="en-US" dirty="0"/>
              <a:t>:  This may need to be adjusted based on the age of your audience.  Adults and older students may relate to the idea of career more than younger students.</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11</a:t>
            </a:fld>
            <a:endParaRPr lang="en-US"/>
          </a:p>
        </p:txBody>
      </p:sp>
    </p:spTree>
    <p:extLst>
      <p:ext uri="{BB962C8B-B14F-4D97-AF65-F5344CB8AC3E}">
        <p14:creationId xmlns:p14="http://schemas.microsoft.com/office/powerpoint/2010/main" val="1525447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DO: Raise your hand as you ask this question.</a:t>
            </a:r>
          </a:p>
          <a:p>
            <a:endParaRPr lang="en-US" dirty="0" smtClean="0"/>
          </a:p>
          <a:p>
            <a:r>
              <a:rPr lang="en-US" dirty="0" smtClean="0"/>
              <a:t>ASK</a:t>
            </a:r>
            <a:r>
              <a:rPr lang="en-US" dirty="0"/>
              <a:t>: Has anyone heard of the skills gap?</a:t>
            </a:r>
          </a:p>
          <a:p>
            <a:r>
              <a:rPr lang="en-US" dirty="0"/>
              <a:t>Skills gap refers to the idea that there are many job openings that are going unfilled because there aren’t enough people with the right skills.</a:t>
            </a:r>
          </a:p>
          <a:p>
            <a:endParaRPr lang="en-US" dirty="0" smtClean="0"/>
          </a:p>
          <a:p>
            <a:r>
              <a:rPr lang="en-US" dirty="0" smtClean="0"/>
              <a:t>KEY</a:t>
            </a:r>
            <a:r>
              <a:rPr lang="en-US" dirty="0"/>
              <a:t>:  IT is one of those areas that has a skills gap. There are many jobs available in IT, and the opportunities are growing.</a:t>
            </a:r>
          </a:p>
          <a:p>
            <a:r>
              <a:rPr lang="en-US" dirty="0"/>
              <a:t>NOTE:  For a younger audience, this may need adjusting.  They may be less interested in the skills gap and relate more to the idea that there are job openings in IT.</a:t>
            </a:r>
          </a:p>
          <a:p>
            <a:endParaRPr lang="en-US" dirty="0"/>
          </a:p>
          <a:p>
            <a:r>
              <a:rPr lang="en-US" dirty="0"/>
              <a:t>NOTE: The background information on the next set of slides provides more information should you want it.  It is not intended as a script.</a:t>
            </a:r>
          </a:p>
          <a:p>
            <a:endParaRPr lang="en-US" dirty="0"/>
          </a:p>
          <a:p>
            <a:r>
              <a:rPr lang="en-US" dirty="0"/>
              <a:t>BACKGROUND:  The total number of </a:t>
            </a:r>
            <a:r>
              <a:rPr lang="en-US" dirty="0" smtClean="0"/>
              <a:t>unfilled Information Communication Technology vacancies</a:t>
            </a:r>
            <a:r>
              <a:rPr lang="en-US" baseline="0" dirty="0" smtClean="0"/>
              <a:t> in the UK in June 2015 was approximately 37,000 – an 18.5% increase on the same period 12 months ago (according to UK </a:t>
            </a:r>
            <a:r>
              <a:rPr lang="en-US" baseline="0" dirty="0" err="1" smtClean="0"/>
              <a:t>Labour</a:t>
            </a:r>
            <a:r>
              <a:rPr lang="en-US" baseline="0" dirty="0" smtClean="0"/>
              <a:t> Market, June 2015, Statistical Bulletin. Office for National Statistics.</a:t>
            </a:r>
          </a:p>
          <a:p>
            <a:endParaRPr lang="en-US" baseline="0" dirty="0" smtClean="0"/>
          </a:p>
          <a:p>
            <a:r>
              <a:rPr lang="en-US" baseline="0" dirty="0" smtClean="0"/>
              <a:t>The Tech sector workforce makes up 5% of the entire UK workforce and employment of tech specialists is growing over four times faster than that for other UK professions. 134,000 new entrants a year are needed to fill tech specialist job roles in the UK, yet 42% of employers are struggling to fill tech specialist vacancies and only 16% of these specialists are women. (Source: The Tech Partnership, https://www.thetechpartnership.com/inspire/)</a:t>
            </a:r>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12</a:t>
            </a:fld>
            <a:endParaRPr lang="en-US"/>
          </a:p>
        </p:txBody>
      </p:sp>
    </p:spTree>
    <p:extLst>
      <p:ext uri="{BB962C8B-B14F-4D97-AF65-F5344CB8AC3E}">
        <p14:creationId xmlns:p14="http://schemas.microsoft.com/office/powerpoint/2010/main" val="296896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KEY: Not only are there jobs in IT, there are jobs where you can earn good money.  It is estimated that IT jobs pay twice the average salary.  For many IT careers, you can progress to more advanced positions as you gain more skills and experience.  </a:t>
            </a:r>
          </a:p>
          <a:p>
            <a:endParaRPr lang="en-US" dirty="0"/>
          </a:p>
          <a:p>
            <a:r>
              <a:rPr lang="en-US" dirty="0"/>
              <a:t>BACKGROUND</a:t>
            </a:r>
            <a:r>
              <a:rPr lang="en-US" dirty="0" smtClean="0"/>
              <a:t>: CIO (Chief Information Officer) - £124,750-£239,750 (4%+ versus 2014); IT</a:t>
            </a:r>
            <a:r>
              <a:rPr lang="en-US" baseline="0" dirty="0" smtClean="0"/>
              <a:t> Manager/Head of IT - £79,750-£112,000 (3.4%+); Software Developer - £31,250-£72,000 (5.4%); Business Analyst - £33,750-£50,500 (3.7%+) – Source: Robert Half Salary Guide 2015</a:t>
            </a:r>
            <a:endParaRPr lang="en-US" dirty="0"/>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13</a:t>
            </a:fld>
            <a:endParaRPr lang="en-US"/>
          </a:p>
        </p:txBody>
      </p:sp>
    </p:spTree>
    <p:extLst>
      <p:ext uri="{BB962C8B-B14F-4D97-AF65-F5344CB8AC3E}">
        <p14:creationId xmlns:p14="http://schemas.microsoft.com/office/powerpoint/2010/main" val="2289637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KEY:  IT is growing and needs more people! Everything we talked about-the number of openings, the ability to earn good money-- is not going away.  In fact, it’s expanding. </a:t>
            </a:r>
            <a:r>
              <a:rPr lang="en-US" dirty="0" smtClean="0"/>
              <a:t>Once these 37,000 vacancies</a:t>
            </a:r>
            <a:r>
              <a:rPr lang="en-US" baseline="0" dirty="0" smtClean="0"/>
              <a:t> are </a:t>
            </a:r>
            <a:r>
              <a:rPr lang="en-US" dirty="0" smtClean="0"/>
              <a:t>filled </a:t>
            </a:r>
            <a:r>
              <a:rPr lang="en-US" dirty="0"/>
              <a:t>the opportunities will </a:t>
            </a:r>
            <a:r>
              <a:rPr lang="en-US" dirty="0" smtClean="0"/>
              <a:t>not go </a:t>
            </a:r>
            <a:r>
              <a:rPr lang="en-US" dirty="0"/>
              <a:t>away.  </a:t>
            </a:r>
            <a:r>
              <a:rPr lang="en-US" dirty="0" smtClean="0"/>
              <a:t>The unfilled vacancies</a:t>
            </a:r>
            <a:r>
              <a:rPr lang="en-US" baseline="0" dirty="0" smtClean="0"/>
              <a:t> in June 2015 in the UK were 18.5% higher than the total in June 2014. </a:t>
            </a:r>
            <a:r>
              <a:rPr lang="en-US" dirty="0" smtClean="0"/>
              <a:t>As </a:t>
            </a:r>
            <a:r>
              <a:rPr lang="en-US" dirty="0"/>
              <a:t>these jobs are filled, more and different IT opportunities will open up.</a:t>
            </a:r>
          </a:p>
          <a:p>
            <a:endParaRPr lang="en-US" dirty="0"/>
          </a:p>
          <a:p>
            <a:r>
              <a:rPr lang="en-US" dirty="0"/>
              <a:t>BACKGROUND:  </a:t>
            </a:r>
          </a:p>
          <a:p>
            <a:r>
              <a:rPr lang="en-US" dirty="0"/>
              <a:t>There are numerous tracks and areas of study within the quite generic “IT field.” A career in IT offers something for everyone from programming/coding to business intelligence/analysis, troubleshooting to security, tech support to management, and so on.  </a:t>
            </a:r>
          </a:p>
          <a:p>
            <a:endParaRPr lang="en-US" dirty="0"/>
          </a:p>
          <a:p>
            <a:r>
              <a:rPr lang="en-US" dirty="0"/>
              <a:t>BACKGROUND:  The career offers lower unemployment </a:t>
            </a:r>
            <a:r>
              <a:rPr lang="en-US" dirty="0" smtClean="0"/>
              <a:t>(the number of unemployed</a:t>
            </a:r>
            <a:r>
              <a:rPr lang="en-US" baseline="0" dirty="0" smtClean="0"/>
              <a:t> people in Information Communication between Jan-Mar 2015 in the UK was 31,000 – a 36.7% decrease in the number of unemployed people in the industry compared to Jan-Mar 2014</a:t>
            </a:r>
            <a:r>
              <a:rPr lang="en-US" dirty="0" smtClean="0"/>
              <a:t>)</a:t>
            </a:r>
            <a:r>
              <a:rPr lang="en-US" baseline="0" dirty="0" smtClean="0"/>
              <a:t>. Source: Unemployment by previous industrial sector, 13 May 2015. Office for National Statistics). This was the highest fall in unemployment levels across all 14 categories monitored by the ONS.</a:t>
            </a:r>
            <a:endParaRPr lang="en-US" dirty="0" smtClean="0"/>
          </a:p>
          <a:p>
            <a:endParaRPr lang="en-US" dirty="0"/>
          </a:p>
          <a:p>
            <a:endParaRPr lang="en-US" dirty="0" smtClean="0"/>
          </a:p>
          <a:p>
            <a:r>
              <a:rPr lang="en-US" dirty="0" smtClean="0"/>
              <a:t>NOTE</a:t>
            </a:r>
            <a:r>
              <a:rPr lang="en-US" dirty="0"/>
              <a:t>:   </a:t>
            </a:r>
            <a:r>
              <a:rPr lang="en-US" dirty="0" smtClean="0"/>
              <a:t>After this slide would </a:t>
            </a:r>
            <a:r>
              <a:rPr lang="en-US" dirty="0"/>
              <a:t>be a good place to show</a:t>
            </a:r>
            <a:r>
              <a:rPr lang="en-US" i="1" dirty="0"/>
              <a:t> There’s a Place for you in IT </a:t>
            </a:r>
            <a:r>
              <a:rPr lang="en-US" dirty="0"/>
              <a:t>video.  This video shows young girls who do see themselves in IT futures and the benefits of this career direction for them.</a:t>
            </a:r>
          </a:p>
          <a:p>
            <a:endParaRPr lang="en-US" dirty="0"/>
          </a:p>
          <a:p>
            <a:r>
              <a:rPr lang="en-US" dirty="0"/>
              <a:t>You will need access to the internet or will need to have the video file saved to your computer.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14</a:t>
            </a:fld>
            <a:endParaRPr lang="en-US" dirty="0"/>
          </a:p>
        </p:txBody>
      </p:sp>
    </p:spTree>
    <p:extLst>
      <p:ext uri="{BB962C8B-B14F-4D97-AF65-F5344CB8AC3E}">
        <p14:creationId xmlns:p14="http://schemas.microsoft.com/office/powerpoint/2010/main" val="477431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After everything we’ve just looked at about IT and about jobs in IT, I hope you are starting to see that there is a place for you in IT.</a:t>
            </a:r>
          </a:p>
        </p:txBody>
      </p:sp>
      <p:sp>
        <p:nvSpPr>
          <p:cNvPr id="4" name="Slide Number Placeholder 3"/>
          <p:cNvSpPr>
            <a:spLocks noGrp="1"/>
          </p:cNvSpPr>
          <p:nvPr>
            <p:ph type="sldNum" sz="quarter" idx="10"/>
          </p:nvPr>
        </p:nvSpPr>
        <p:spPr/>
        <p:txBody>
          <a:bodyPr/>
          <a:lstStyle/>
          <a:p>
            <a:fld id="{19FEF117-9047-2140-B3F1-EEF431365C76}" type="slidenum">
              <a:rPr lang="en-US" smtClean="0"/>
              <a:pPr/>
              <a:t>15</a:t>
            </a:fld>
            <a:endParaRPr lang="en-US"/>
          </a:p>
        </p:txBody>
      </p:sp>
    </p:spTree>
    <p:extLst>
      <p:ext uri="{BB962C8B-B14F-4D97-AF65-F5344CB8AC3E}">
        <p14:creationId xmlns:p14="http://schemas.microsoft.com/office/powerpoint/2010/main" val="68217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ASK: When you think of your [future] career, which of these are important to you? </a:t>
            </a:r>
          </a:p>
          <a:p>
            <a:endParaRPr lang="en-US" dirty="0" smtClean="0"/>
          </a:p>
          <a:p>
            <a:r>
              <a:rPr lang="en-US" dirty="0" smtClean="0"/>
              <a:t>DO</a:t>
            </a:r>
            <a:r>
              <a:rPr lang="en-US" dirty="0"/>
              <a:t>:  Listen for which of these they relate to. Reinforce their choices and energy.</a:t>
            </a:r>
          </a:p>
          <a:p>
            <a:endParaRPr lang="en-US" dirty="0" smtClean="0"/>
          </a:p>
          <a:p>
            <a:r>
              <a:rPr lang="en-US" dirty="0" smtClean="0"/>
              <a:t>NOTE</a:t>
            </a:r>
            <a:r>
              <a:rPr lang="en-US" dirty="0"/>
              <a:t>:  This list is based on research from NCWIT (National Center for Women &amp; Information Technology) about factors that are important to women and girls as they consider career areas.</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16</a:t>
            </a:fld>
            <a:endParaRPr lang="en-US"/>
          </a:p>
        </p:txBody>
      </p:sp>
    </p:spTree>
    <p:extLst>
      <p:ext uri="{BB962C8B-B14F-4D97-AF65-F5344CB8AC3E}">
        <p14:creationId xmlns:p14="http://schemas.microsoft.com/office/powerpoint/2010/main" val="1204521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ASK: If you were to describe things you like to do, which of these might be included in things you like to do? </a:t>
            </a:r>
          </a:p>
          <a:p>
            <a:endParaRPr lang="en-US" dirty="0" smtClean="0"/>
          </a:p>
          <a:p>
            <a:r>
              <a:rPr lang="en-US" dirty="0" smtClean="0"/>
              <a:t>DO</a:t>
            </a:r>
            <a:r>
              <a:rPr lang="en-US" dirty="0"/>
              <a:t>:  Listen for which of these they relate to. Reinforce their choices and energy.</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17</a:t>
            </a:fld>
            <a:endParaRPr lang="en-US"/>
          </a:p>
        </p:txBody>
      </p:sp>
    </p:spTree>
    <p:extLst>
      <p:ext uri="{BB962C8B-B14F-4D97-AF65-F5344CB8AC3E}">
        <p14:creationId xmlns:p14="http://schemas.microsoft.com/office/powerpoint/2010/main" val="1204521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pitchFamily="34" charset="-128"/>
              </a:defRPr>
            </a:lvl1pPr>
            <a:lvl2pPr marL="721776" indent="-277606" eaLnBrk="0" hangingPunct="0">
              <a:defRPr sz="2300">
                <a:solidFill>
                  <a:schemeClr val="tx1"/>
                </a:solidFill>
                <a:latin typeface="Arial" charset="0"/>
                <a:ea typeface="ＭＳ Ｐゴシック" pitchFamily="34" charset="-128"/>
              </a:defRPr>
            </a:lvl2pPr>
            <a:lvl3pPr marL="1110425" indent="-222085" eaLnBrk="0" hangingPunct="0">
              <a:defRPr sz="2300">
                <a:solidFill>
                  <a:schemeClr val="tx1"/>
                </a:solidFill>
                <a:latin typeface="Arial" charset="0"/>
                <a:ea typeface="ＭＳ Ｐゴシック" pitchFamily="34" charset="-128"/>
              </a:defRPr>
            </a:lvl3pPr>
            <a:lvl4pPr marL="1554594" indent="-222085" eaLnBrk="0" hangingPunct="0">
              <a:defRPr sz="2300">
                <a:solidFill>
                  <a:schemeClr val="tx1"/>
                </a:solidFill>
                <a:latin typeface="Arial" charset="0"/>
                <a:ea typeface="ＭＳ Ｐゴシック" pitchFamily="34" charset="-128"/>
              </a:defRPr>
            </a:lvl4pPr>
            <a:lvl5pPr marL="1998764" indent="-222085" eaLnBrk="0" hangingPunct="0">
              <a:defRPr sz="2300">
                <a:solidFill>
                  <a:schemeClr val="tx1"/>
                </a:solidFill>
                <a:latin typeface="Arial" charset="0"/>
                <a:ea typeface="ＭＳ Ｐゴシック" pitchFamily="34" charset="-128"/>
              </a:defRPr>
            </a:lvl5pPr>
            <a:lvl6pPr marL="244293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6pPr>
            <a:lvl7pPr marL="288710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7pPr>
            <a:lvl8pPr marL="333127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8pPr>
            <a:lvl9pPr marL="3775443"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fld id="{0FD6FF40-AE76-44C7-9D2A-0A7BE3BF9EEE}" type="slidenum">
              <a:rPr lang="en-US" altLang="en-US" sz="1200">
                <a:solidFill>
                  <a:prstClr val="black"/>
                </a:solidFill>
              </a:rPr>
              <a:pPr eaLnBrk="1" hangingPunct="1"/>
              <a:t>18</a:t>
            </a:fld>
            <a:endParaRPr lang="en-US" altLang="en-US" sz="1200">
              <a:solidFill>
                <a:prstClr val="black"/>
              </a:solidFill>
            </a:endParaRPr>
          </a:p>
        </p:txBody>
      </p:sp>
      <p:sp>
        <p:nvSpPr>
          <p:cNvPr id="5" name="Content Placeholder 3"/>
          <p:cNvSpPr txBox="1">
            <a:spLocks noGrp="1"/>
          </p:cNvSpPr>
          <p:nvPr>
            <p:ph type="body" idx="1"/>
          </p:nvPr>
        </p:nvSpPr>
        <p:spPr bwMode="auto">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spcBef>
                <a:spcPct val="20000"/>
              </a:spcBef>
              <a:buClr>
                <a:srgbClr val="FF0000"/>
              </a:buClr>
              <a:buFont typeface="Arial" charset="0"/>
              <a:buChar char="•"/>
              <a:defRPr sz="2400">
                <a:solidFill>
                  <a:srgbClr val="262626"/>
                </a:solidFill>
                <a:latin typeface="Arial" charset="0"/>
                <a:ea typeface="ＭＳ Ｐゴシック" pitchFamily="34" charset="-128"/>
              </a:defRPr>
            </a:lvl1pPr>
            <a:lvl2pPr marL="742950" indent="-285750" eaLnBrk="0" hangingPunct="0">
              <a:spcBef>
                <a:spcPct val="20000"/>
              </a:spcBef>
              <a:buClr>
                <a:srgbClr val="17375E"/>
              </a:buClr>
              <a:buFont typeface="Arial" charset="0"/>
              <a:buChar char="–"/>
              <a:defRPr sz="2000">
                <a:solidFill>
                  <a:srgbClr val="262626"/>
                </a:solidFill>
                <a:latin typeface="Arial" charset="0"/>
                <a:ea typeface="ＭＳ Ｐゴシック" pitchFamily="34" charset="-128"/>
              </a:defRPr>
            </a:lvl2pPr>
            <a:lvl3pPr marL="1143000" indent="-228600" eaLnBrk="0" hangingPunct="0">
              <a:spcBef>
                <a:spcPct val="20000"/>
              </a:spcBef>
              <a:buClr>
                <a:srgbClr val="FF0000"/>
              </a:buClr>
              <a:buFont typeface="Arial" charset="0"/>
              <a:buChar char="•"/>
              <a:defRPr>
                <a:solidFill>
                  <a:srgbClr val="262626"/>
                </a:solidFill>
                <a:latin typeface="Arial" charset="0"/>
                <a:ea typeface="ＭＳ Ｐゴシック" pitchFamily="34" charset="-128"/>
              </a:defRPr>
            </a:lvl3pPr>
            <a:lvl4pPr marL="16002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4pPr>
            <a:lvl5pPr marL="20574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9pPr>
          </a:lstStyle>
          <a:p>
            <a:pPr>
              <a:buNone/>
              <a:defRPr/>
            </a:pPr>
            <a:r>
              <a:rPr lang="en-US" altLang="en-US" sz="1200" dirty="0">
                <a:solidFill>
                  <a:schemeClr val="tx1"/>
                </a:solidFill>
                <a:latin typeface="+mn-lt"/>
              </a:rPr>
              <a:t>KEY:  IT might be more “your place” than you thought.</a:t>
            </a:r>
          </a:p>
          <a:p>
            <a:pPr>
              <a:buNone/>
              <a:defRPr/>
            </a:pPr>
            <a:endParaRPr lang="en-US" altLang="en-US" sz="1200" dirty="0" smtClean="0">
              <a:solidFill>
                <a:schemeClr val="tx1"/>
              </a:solidFill>
              <a:latin typeface="+mn-lt"/>
            </a:endParaRPr>
          </a:p>
          <a:p>
            <a:pPr>
              <a:buNone/>
              <a:defRPr/>
            </a:pPr>
            <a:r>
              <a:rPr lang="en-US" altLang="en-US" sz="1200" dirty="0" smtClean="0">
                <a:solidFill>
                  <a:schemeClr val="tx1"/>
                </a:solidFill>
                <a:latin typeface="+mn-lt"/>
              </a:rPr>
              <a:t>DO</a:t>
            </a:r>
            <a:r>
              <a:rPr lang="en-US" altLang="en-US" sz="1200" dirty="0">
                <a:solidFill>
                  <a:schemeClr val="tx1"/>
                </a:solidFill>
                <a:latin typeface="+mn-lt"/>
              </a:rPr>
              <a:t>: Click to show the formula. Read the + sign as “add.”  For example: “Start with your interests and strengths, add information technology, and you could discover exciting career possibilities.”  </a:t>
            </a:r>
          </a:p>
          <a:p>
            <a:pPr>
              <a:buNone/>
              <a:defRPr/>
            </a:pPr>
            <a:endParaRPr lang="en-US" altLang="en-US" sz="1200" dirty="0" smtClean="0">
              <a:solidFill>
                <a:schemeClr val="tx1"/>
              </a:solidFill>
              <a:latin typeface="+mn-lt"/>
            </a:endParaRPr>
          </a:p>
          <a:p>
            <a:pPr>
              <a:buNone/>
              <a:defRPr/>
            </a:pPr>
            <a:r>
              <a:rPr lang="en-US" altLang="en-US" sz="1200" dirty="0" smtClean="0">
                <a:solidFill>
                  <a:schemeClr val="tx1"/>
                </a:solidFill>
                <a:latin typeface="+mn-lt"/>
              </a:rPr>
              <a:t>ASK</a:t>
            </a:r>
            <a:r>
              <a:rPr lang="en-US" altLang="en-US" sz="1200" dirty="0">
                <a:solidFill>
                  <a:schemeClr val="tx1"/>
                </a:solidFill>
                <a:latin typeface="+mn-lt"/>
              </a:rPr>
              <a:t>: What are some of your interest areas?</a:t>
            </a:r>
          </a:p>
          <a:p>
            <a:pPr>
              <a:buNone/>
              <a:defRPr/>
            </a:pPr>
            <a:endParaRPr lang="en-US" altLang="en-US" sz="1200" dirty="0" smtClean="0">
              <a:solidFill>
                <a:schemeClr val="tx1"/>
              </a:solidFill>
              <a:latin typeface="+mn-lt"/>
            </a:endParaRPr>
          </a:p>
          <a:p>
            <a:pPr>
              <a:buNone/>
              <a:defRPr/>
            </a:pPr>
            <a:r>
              <a:rPr lang="en-US" altLang="en-US" sz="1200" dirty="0" smtClean="0">
                <a:solidFill>
                  <a:schemeClr val="tx1"/>
                </a:solidFill>
                <a:latin typeface="+mn-lt"/>
              </a:rPr>
              <a:t>DO</a:t>
            </a:r>
            <a:r>
              <a:rPr lang="en-US" altLang="en-US" sz="1200" dirty="0">
                <a:solidFill>
                  <a:schemeClr val="tx1"/>
                </a:solidFill>
                <a:latin typeface="+mn-lt"/>
              </a:rPr>
              <a:t>:  Keep their answers in mind as you may refer back to them in the next few slides.</a:t>
            </a:r>
          </a:p>
          <a:p>
            <a:pPr>
              <a:buFont typeface="Arial" charset="0"/>
              <a:buNone/>
              <a:defRPr/>
            </a:pPr>
            <a:endParaRPr lang="en-US" altLang="en-US" sz="1400" dirty="0">
              <a:solidFill>
                <a:srgbClr val="FF0000"/>
              </a:solidFill>
            </a:endParaRPr>
          </a:p>
        </p:txBody>
      </p:sp>
    </p:spTree>
    <p:extLst>
      <p:ext uri="{BB962C8B-B14F-4D97-AF65-F5344CB8AC3E}">
        <p14:creationId xmlns:p14="http://schemas.microsoft.com/office/powerpoint/2010/main" val="3165795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pitchFamily="34" charset="-128"/>
              </a:defRPr>
            </a:lvl1pPr>
            <a:lvl2pPr marL="721776" indent="-277606" eaLnBrk="0" hangingPunct="0">
              <a:defRPr sz="2300">
                <a:solidFill>
                  <a:schemeClr val="tx1"/>
                </a:solidFill>
                <a:latin typeface="Arial" charset="0"/>
                <a:ea typeface="ＭＳ Ｐゴシック" pitchFamily="34" charset="-128"/>
              </a:defRPr>
            </a:lvl2pPr>
            <a:lvl3pPr marL="1110425" indent="-222085" eaLnBrk="0" hangingPunct="0">
              <a:defRPr sz="2300">
                <a:solidFill>
                  <a:schemeClr val="tx1"/>
                </a:solidFill>
                <a:latin typeface="Arial" charset="0"/>
                <a:ea typeface="ＭＳ Ｐゴシック" pitchFamily="34" charset="-128"/>
              </a:defRPr>
            </a:lvl3pPr>
            <a:lvl4pPr marL="1554594" indent="-222085" eaLnBrk="0" hangingPunct="0">
              <a:defRPr sz="2300">
                <a:solidFill>
                  <a:schemeClr val="tx1"/>
                </a:solidFill>
                <a:latin typeface="Arial" charset="0"/>
                <a:ea typeface="ＭＳ Ｐゴシック" pitchFamily="34" charset="-128"/>
              </a:defRPr>
            </a:lvl4pPr>
            <a:lvl5pPr marL="1998764" indent="-222085" eaLnBrk="0" hangingPunct="0">
              <a:defRPr sz="2300">
                <a:solidFill>
                  <a:schemeClr val="tx1"/>
                </a:solidFill>
                <a:latin typeface="Arial" charset="0"/>
                <a:ea typeface="ＭＳ Ｐゴシック" pitchFamily="34" charset="-128"/>
              </a:defRPr>
            </a:lvl5pPr>
            <a:lvl6pPr marL="244293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6pPr>
            <a:lvl7pPr marL="288710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7pPr>
            <a:lvl8pPr marL="333127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8pPr>
            <a:lvl9pPr marL="3775443"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fld id="{0FD6FF40-AE76-44C7-9D2A-0A7BE3BF9EEE}" type="slidenum">
              <a:rPr lang="en-US" altLang="en-US" sz="1200">
                <a:solidFill>
                  <a:prstClr val="black"/>
                </a:solidFill>
              </a:rPr>
              <a:pPr eaLnBrk="1" hangingPunct="1"/>
              <a:t>19</a:t>
            </a:fld>
            <a:endParaRPr lang="en-US" altLang="en-US" sz="1200">
              <a:solidFill>
                <a:prstClr val="black"/>
              </a:solidFill>
            </a:endParaRPr>
          </a:p>
        </p:txBody>
      </p:sp>
      <p:sp>
        <p:nvSpPr>
          <p:cNvPr id="5" name="Content Placeholder 3"/>
          <p:cNvSpPr txBox="1">
            <a:spLocks noGrp="1"/>
          </p:cNvSpPr>
          <p:nvPr>
            <p:ph type="body" idx="1"/>
          </p:nvPr>
        </p:nvSpPr>
        <p:spPr bwMode="auto">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spcBef>
                <a:spcPct val="20000"/>
              </a:spcBef>
              <a:buClr>
                <a:srgbClr val="FF0000"/>
              </a:buClr>
              <a:buFont typeface="Arial" charset="0"/>
              <a:buChar char="•"/>
              <a:defRPr sz="2400">
                <a:solidFill>
                  <a:srgbClr val="262626"/>
                </a:solidFill>
                <a:latin typeface="Arial" charset="0"/>
                <a:ea typeface="ＭＳ Ｐゴシック" pitchFamily="34" charset="-128"/>
              </a:defRPr>
            </a:lvl1pPr>
            <a:lvl2pPr marL="742950" indent="-285750" eaLnBrk="0" hangingPunct="0">
              <a:spcBef>
                <a:spcPct val="20000"/>
              </a:spcBef>
              <a:buClr>
                <a:srgbClr val="17375E"/>
              </a:buClr>
              <a:buFont typeface="Arial" charset="0"/>
              <a:buChar char="–"/>
              <a:defRPr sz="2000">
                <a:solidFill>
                  <a:srgbClr val="262626"/>
                </a:solidFill>
                <a:latin typeface="Arial" charset="0"/>
                <a:ea typeface="ＭＳ Ｐゴシック" pitchFamily="34" charset="-128"/>
              </a:defRPr>
            </a:lvl2pPr>
            <a:lvl3pPr marL="1143000" indent="-228600" eaLnBrk="0" hangingPunct="0">
              <a:spcBef>
                <a:spcPct val="20000"/>
              </a:spcBef>
              <a:buClr>
                <a:srgbClr val="FF0000"/>
              </a:buClr>
              <a:buFont typeface="Arial" charset="0"/>
              <a:buChar char="•"/>
              <a:defRPr>
                <a:solidFill>
                  <a:srgbClr val="262626"/>
                </a:solidFill>
                <a:latin typeface="Arial" charset="0"/>
                <a:ea typeface="ＭＳ Ｐゴシック" pitchFamily="34" charset="-128"/>
              </a:defRPr>
            </a:lvl3pPr>
            <a:lvl4pPr marL="16002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4pPr>
            <a:lvl5pPr marL="20574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9pPr>
          </a:lstStyle>
          <a:p>
            <a:pPr>
              <a:buNone/>
              <a:defRPr/>
            </a:pPr>
            <a:r>
              <a:rPr lang="en-US" altLang="en-US" sz="1200" dirty="0">
                <a:solidFill>
                  <a:schemeClr val="tx1"/>
                </a:solidFill>
                <a:latin typeface="+mn-lt"/>
              </a:rPr>
              <a:t>ASK:  How many of you like helping people? </a:t>
            </a:r>
          </a:p>
          <a:p>
            <a:pPr>
              <a:buNone/>
              <a:defRPr/>
            </a:pPr>
            <a:r>
              <a:rPr lang="en-US" altLang="en-US" sz="1200" dirty="0">
                <a:solidFill>
                  <a:schemeClr val="tx1"/>
                </a:solidFill>
                <a:latin typeface="+mn-lt"/>
              </a:rPr>
              <a:t>This is not generally an area that people think of when they think of technology.</a:t>
            </a:r>
          </a:p>
          <a:p>
            <a:pPr>
              <a:buNone/>
              <a:defRPr/>
            </a:pPr>
            <a:endParaRPr lang="en-US" altLang="en-US" sz="1200" dirty="0" smtClean="0">
              <a:solidFill>
                <a:schemeClr val="tx1"/>
              </a:solidFill>
              <a:latin typeface="+mn-lt"/>
            </a:endParaRPr>
          </a:p>
          <a:p>
            <a:pPr>
              <a:buNone/>
              <a:defRPr/>
            </a:pPr>
            <a:r>
              <a:rPr lang="en-US" altLang="en-US" sz="1200" dirty="0" smtClean="0">
                <a:solidFill>
                  <a:schemeClr val="tx1"/>
                </a:solidFill>
                <a:latin typeface="+mn-lt"/>
              </a:rPr>
              <a:t>DO</a:t>
            </a:r>
            <a:r>
              <a:rPr lang="en-US" altLang="en-US" sz="1200" dirty="0">
                <a:solidFill>
                  <a:schemeClr val="tx1"/>
                </a:solidFill>
                <a:latin typeface="+mn-lt"/>
              </a:rPr>
              <a:t>: Watch for reactions.  If they show interest or if someone mentioned this interest area in the discussion for slide 18, stop and ask them for their reactions to the ideas on the screen and for their ideas for careers in their interest plus technology.</a:t>
            </a: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NOTE: The background information on the next set of slides is there to provide more information should you want it.  It is not intended as a script.</a:t>
            </a: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BACKGROUND:</a:t>
            </a:r>
          </a:p>
          <a:p>
            <a:pPr>
              <a:buNone/>
              <a:defRPr/>
            </a:pPr>
            <a:r>
              <a:rPr lang="en-US" altLang="en-US" sz="1200" dirty="0" smtClean="0">
                <a:solidFill>
                  <a:schemeClr val="tx1"/>
                </a:solidFill>
                <a:latin typeface="+mn-lt"/>
              </a:rPr>
              <a:t>Health informatics is one of the fastest growing areas in healthcare.</a:t>
            </a:r>
            <a:r>
              <a:rPr lang="en-US" altLang="en-US" sz="1200" baseline="0" dirty="0" smtClean="0">
                <a:solidFill>
                  <a:schemeClr val="tx1"/>
                </a:solidFill>
                <a:latin typeface="+mn-lt"/>
              </a:rPr>
              <a:t> In its most simplest terms, health informatics is about getting the right information to the right person at the right time</a:t>
            </a:r>
            <a:r>
              <a:rPr lang="en-US" altLang="en-US" sz="1200" dirty="0" smtClean="0">
                <a:solidFill>
                  <a:schemeClr val="tx1"/>
                </a:solidFill>
                <a:latin typeface="+mn-lt"/>
              </a:rPr>
              <a:t>. It is critical to the delivery</a:t>
            </a:r>
            <a:r>
              <a:rPr lang="en-US" altLang="en-US" sz="1200" baseline="0" dirty="0" smtClean="0">
                <a:solidFill>
                  <a:schemeClr val="tx1"/>
                </a:solidFill>
                <a:latin typeface="+mn-lt"/>
              </a:rPr>
              <a:t> of information to healthcare professionals so they can deliver the most appropriate care. You could be introducing electronic health records for every person in the country or exploring patient data to identify trends in disease and treatment. If you love working with computers or have an analytical and inquisitive mind, then there is a job for you in health informatics.</a:t>
            </a:r>
            <a:r>
              <a:rPr lang="en-US" altLang="en-US" sz="1200" dirty="0" smtClean="0">
                <a:solidFill>
                  <a:schemeClr val="tx1"/>
                </a:solidFill>
                <a:latin typeface="+mn-lt"/>
              </a:rPr>
              <a:t> </a:t>
            </a: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User Experience Designer studies how a user feels about systems and creates interactive products for web, mobile and game services with designs that are based on the needs and wants of the users. In designing a website, the user experience designer looks at traffic statistics to determine what types of experiences would be most effective for the audience</a:t>
            </a:r>
            <a:r>
              <a:rPr lang="en-US" altLang="en-US" sz="1200" dirty="0" smtClean="0">
                <a:solidFill>
                  <a:schemeClr val="tx1"/>
                </a:solidFill>
                <a:latin typeface="+mn-lt"/>
              </a:rPr>
              <a:t>.</a:t>
            </a: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IT Recruiter reviews job descriptions for technical roles and identifies and screens candidates for the positions. The IT recruiter needs to stay current with technology trends and understand the technical skills the company is looking for. </a:t>
            </a:r>
          </a:p>
          <a:p>
            <a:pPr>
              <a:buNone/>
              <a:defRPr/>
            </a:pPr>
            <a:endParaRPr lang="en-US" altLang="en-US" sz="1200" dirty="0">
              <a:solidFill>
                <a:schemeClr val="tx1"/>
              </a:solidFill>
              <a:latin typeface="+mn-lt"/>
            </a:endParaRPr>
          </a:p>
        </p:txBody>
      </p:sp>
    </p:spTree>
    <p:extLst>
      <p:ext uri="{BB962C8B-B14F-4D97-AF65-F5344CB8AC3E}">
        <p14:creationId xmlns:p14="http://schemas.microsoft.com/office/powerpoint/2010/main" val="353665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ASK: I want you to close your eyes and notice the first thing that comes to mind.  I want you to picture a technology worker.  </a:t>
            </a:r>
          </a:p>
          <a:p>
            <a:endParaRPr lang="en-US" dirty="0" smtClean="0"/>
          </a:p>
          <a:p>
            <a:r>
              <a:rPr lang="en-US" dirty="0" smtClean="0"/>
              <a:t>ASK</a:t>
            </a:r>
            <a:r>
              <a:rPr lang="en-US" dirty="0"/>
              <a:t>: What did you see?  </a:t>
            </a:r>
          </a:p>
          <a:p>
            <a:endParaRPr lang="en-US" dirty="0" smtClean="0"/>
          </a:p>
          <a:p>
            <a:r>
              <a:rPr lang="en-US" dirty="0" smtClean="0"/>
              <a:t>DO</a:t>
            </a:r>
            <a:r>
              <a:rPr lang="en-US" dirty="0"/>
              <a:t>: Take time to get several answers.  If possible get both traditional and more progressive answers.  Keep these in mind as you may refer back to them at later parts of the presentation.</a:t>
            </a:r>
          </a:p>
          <a:p>
            <a:endParaRPr lang="en-US" dirty="0" smtClean="0"/>
          </a:p>
          <a:p>
            <a:r>
              <a:rPr lang="en-US" dirty="0" smtClean="0"/>
              <a:t>NOTE</a:t>
            </a:r>
            <a:r>
              <a:rPr lang="en-US" dirty="0"/>
              <a:t>: The goal here is to turn this into a conversation and get the participants to open their minds and get comfortable.  The comfort they feel at this presentation will be part of their image of technology from here forward.</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2</a:t>
            </a:fld>
            <a:endParaRPr lang="en-US"/>
          </a:p>
        </p:txBody>
      </p:sp>
    </p:spTree>
    <p:extLst>
      <p:ext uri="{BB962C8B-B14F-4D97-AF65-F5344CB8AC3E}">
        <p14:creationId xmlns:p14="http://schemas.microsoft.com/office/powerpoint/2010/main" val="1555832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pitchFamily="34" charset="-128"/>
              </a:defRPr>
            </a:lvl1pPr>
            <a:lvl2pPr marL="721776" indent="-277606" eaLnBrk="0" hangingPunct="0">
              <a:defRPr sz="2300">
                <a:solidFill>
                  <a:schemeClr val="tx1"/>
                </a:solidFill>
                <a:latin typeface="Arial" charset="0"/>
                <a:ea typeface="ＭＳ Ｐゴシック" pitchFamily="34" charset="-128"/>
              </a:defRPr>
            </a:lvl2pPr>
            <a:lvl3pPr marL="1110425" indent="-222085" eaLnBrk="0" hangingPunct="0">
              <a:defRPr sz="2300">
                <a:solidFill>
                  <a:schemeClr val="tx1"/>
                </a:solidFill>
                <a:latin typeface="Arial" charset="0"/>
                <a:ea typeface="ＭＳ Ｐゴシック" pitchFamily="34" charset="-128"/>
              </a:defRPr>
            </a:lvl3pPr>
            <a:lvl4pPr marL="1554594" indent="-222085" eaLnBrk="0" hangingPunct="0">
              <a:defRPr sz="2300">
                <a:solidFill>
                  <a:schemeClr val="tx1"/>
                </a:solidFill>
                <a:latin typeface="Arial" charset="0"/>
                <a:ea typeface="ＭＳ Ｐゴシック" pitchFamily="34" charset="-128"/>
              </a:defRPr>
            </a:lvl4pPr>
            <a:lvl5pPr marL="1998764" indent="-222085" eaLnBrk="0" hangingPunct="0">
              <a:defRPr sz="2300">
                <a:solidFill>
                  <a:schemeClr val="tx1"/>
                </a:solidFill>
                <a:latin typeface="Arial" charset="0"/>
                <a:ea typeface="ＭＳ Ｐゴシック" pitchFamily="34" charset="-128"/>
              </a:defRPr>
            </a:lvl5pPr>
            <a:lvl6pPr marL="244293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6pPr>
            <a:lvl7pPr marL="288710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7pPr>
            <a:lvl8pPr marL="333127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8pPr>
            <a:lvl9pPr marL="3775443"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fld id="{0FD6FF40-AE76-44C7-9D2A-0A7BE3BF9EEE}" type="slidenum">
              <a:rPr lang="en-US" altLang="en-US" sz="1200">
                <a:solidFill>
                  <a:prstClr val="black"/>
                </a:solidFill>
              </a:rPr>
              <a:pPr eaLnBrk="1" hangingPunct="1"/>
              <a:t>20</a:t>
            </a:fld>
            <a:endParaRPr lang="en-US" altLang="en-US" sz="1200">
              <a:solidFill>
                <a:prstClr val="black"/>
              </a:solidFill>
            </a:endParaRPr>
          </a:p>
        </p:txBody>
      </p:sp>
      <p:sp>
        <p:nvSpPr>
          <p:cNvPr id="5" name="Content Placeholder 3"/>
          <p:cNvSpPr txBox="1">
            <a:spLocks noGrp="1"/>
          </p:cNvSpPr>
          <p:nvPr>
            <p:ph type="body" idx="1"/>
          </p:nvPr>
        </p:nvSpPr>
        <p:spPr bwMode="auto">
          <a:xfrm>
            <a:off x="618565" y="4343400"/>
            <a:ext cx="5486400"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eaLnBrk="0" hangingPunct="0">
              <a:spcBef>
                <a:spcPct val="20000"/>
              </a:spcBef>
              <a:buClr>
                <a:srgbClr val="FF0000"/>
              </a:buClr>
              <a:buFont typeface="Arial" charset="0"/>
              <a:buChar char="•"/>
              <a:defRPr sz="2400">
                <a:solidFill>
                  <a:srgbClr val="262626"/>
                </a:solidFill>
                <a:latin typeface="Arial" charset="0"/>
                <a:ea typeface="ＭＳ Ｐゴシック" pitchFamily="34" charset="-128"/>
              </a:defRPr>
            </a:lvl1pPr>
            <a:lvl2pPr marL="742950" indent="-285750" eaLnBrk="0" hangingPunct="0">
              <a:spcBef>
                <a:spcPct val="20000"/>
              </a:spcBef>
              <a:buClr>
                <a:srgbClr val="17375E"/>
              </a:buClr>
              <a:buFont typeface="Arial" charset="0"/>
              <a:buChar char="–"/>
              <a:defRPr sz="2000">
                <a:solidFill>
                  <a:srgbClr val="262626"/>
                </a:solidFill>
                <a:latin typeface="Arial" charset="0"/>
                <a:ea typeface="ＭＳ Ｐゴシック" pitchFamily="34" charset="-128"/>
              </a:defRPr>
            </a:lvl2pPr>
            <a:lvl3pPr marL="1143000" indent="-228600" eaLnBrk="0" hangingPunct="0">
              <a:spcBef>
                <a:spcPct val="20000"/>
              </a:spcBef>
              <a:buClr>
                <a:srgbClr val="FF0000"/>
              </a:buClr>
              <a:buFont typeface="Arial" charset="0"/>
              <a:buChar char="•"/>
              <a:defRPr>
                <a:solidFill>
                  <a:srgbClr val="262626"/>
                </a:solidFill>
                <a:latin typeface="Arial" charset="0"/>
                <a:ea typeface="ＭＳ Ｐゴシック" pitchFamily="34" charset="-128"/>
              </a:defRPr>
            </a:lvl3pPr>
            <a:lvl4pPr marL="16002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4pPr>
            <a:lvl5pPr marL="20574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9pPr>
          </a:lstStyle>
          <a:p>
            <a:pPr>
              <a:buNone/>
              <a:defRPr/>
            </a:pPr>
            <a:r>
              <a:rPr lang="en-US" altLang="en-US" sz="1200" dirty="0">
                <a:solidFill>
                  <a:schemeClr val="tx1"/>
                </a:solidFill>
                <a:latin typeface="+mn-lt"/>
              </a:rPr>
              <a:t>ASK:  How many of you like art and music? </a:t>
            </a:r>
            <a:endParaRPr lang="en-US" altLang="en-US" sz="1200" dirty="0" smtClean="0">
              <a:solidFill>
                <a:schemeClr val="tx1"/>
              </a:solidFill>
              <a:latin typeface="+mn-lt"/>
            </a:endParaRP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This is another of those areas where people don’t think of technology.</a:t>
            </a:r>
          </a:p>
          <a:p>
            <a:pPr>
              <a:buNone/>
              <a:defRPr/>
            </a:pPr>
            <a:endParaRPr lang="en-US" altLang="en-US" sz="1200" dirty="0" smtClean="0">
              <a:solidFill>
                <a:schemeClr val="tx1"/>
              </a:solidFill>
              <a:latin typeface="+mn-lt"/>
            </a:endParaRPr>
          </a:p>
          <a:p>
            <a:pPr>
              <a:buNone/>
              <a:defRPr/>
            </a:pPr>
            <a:r>
              <a:rPr lang="en-US" altLang="en-US" sz="1200" dirty="0" smtClean="0">
                <a:solidFill>
                  <a:schemeClr val="tx1"/>
                </a:solidFill>
                <a:latin typeface="+mn-lt"/>
              </a:rPr>
              <a:t>DO</a:t>
            </a:r>
            <a:r>
              <a:rPr lang="en-US" altLang="en-US" sz="1200" dirty="0">
                <a:solidFill>
                  <a:schemeClr val="tx1"/>
                </a:solidFill>
                <a:latin typeface="+mn-lt"/>
              </a:rPr>
              <a:t>: Watch for reactions.  If they show interest or if someone mentioned this interest area in the discussion for slide 18, stop and ask them for their reactions to the ideas on the screen and for their ideas for careers in their interest plus technology.</a:t>
            </a: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BACKGROUND:</a:t>
            </a:r>
          </a:p>
          <a:p>
            <a:pPr>
              <a:buNone/>
              <a:defRPr/>
            </a:pPr>
            <a:r>
              <a:rPr lang="en-US" altLang="en-US" sz="1200" dirty="0">
                <a:solidFill>
                  <a:schemeClr val="tx1"/>
                </a:solidFill>
                <a:latin typeface="+mn-lt"/>
              </a:rPr>
              <a:t>Wearable Technology Designer weaves technology into everyday life with wearable products with widespread appeal. The earliest product designed in this field was the calculator watch from the 1980s. Today’s wearable technology designers are working to make technologies such as </a:t>
            </a:r>
            <a:r>
              <a:rPr lang="en-US" altLang="en-US" sz="1200" dirty="0" err="1">
                <a:solidFill>
                  <a:schemeClr val="tx1"/>
                </a:solidFill>
                <a:latin typeface="+mn-lt"/>
              </a:rPr>
              <a:t>smartwatches</a:t>
            </a:r>
            <a:r>
              <a:rPr lang="en-US" altLang="en-US" sz="1200" dirty="0">
                <a:solidFill>
                  <a:schemeClr val="tx1"/>
                </a:solidFill>
                <a:latin typeface="+mn-lt"/>
              </a:rPr>
              <a:t> and mainstream products like Google Glass. </a:t>
            </a:r>
            <a:endParaRPr lang="en-US" altLang="en-US" sz="1200" dirty="0" smtClean="0">
              <a:solidFill>
                <a:schemeClr val="tx1"/>
              </a:solidFill>
              <a:latin typeface="+mn-lt"/>
            </a:endParaRP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Web Developer designs the layout and codes a website after establishing the site’s target audience and identifying the content it will host. The Web Developer tests the site to identify and resolve any technical problems. </a:t>
            </a:r>
            <a:endParaRPr lang="en-US" altLang="en-US" sz="1200" dirty="0" smtClean="0">
              <a:solidFill>
                <a:schemeClr val="tx1"/>
              </a:solidFill>
              <a:latin typeface="+mn-lt"/>
            </a:endParaRP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Computer Generated Imagery Artist uses computer hardware and software to create still and moving images and visual effects. Computer generated imagery artists create the graphics used in art, printed media, video games, film and television. </a:t>
            </a:r>
          </a:p>
        </p:txBody>
      </p:sp>
    </p:spTree>
    <p:extLst>
      <p:ext uri="{BB962C8B-B14F-4D97-AF65-F5344CB8AC3E}">
        <p14:creationId xmlns:p14="http://schemas.microsoft.com/office/powerpoint/2010/main" val="2594236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pitchFamily="34" charset="-128"/>
              </a:defRPr>
            </a:lvl1pPr>
            <a:lvl2pPr marL="721776" indent="-277606" eaLnBrk="0" hangingPunct="0">
              <a:defRPr sz="2300">
                <a:solidFill>
                  <a:schemeClr val="tx1"/>
                </a:solidFill>
                <a:latin typeface="Arial" charset="0"/>
                <a:ea typeface="ＭＳ Ｐゴシック" pitchFamily="34" charset="-128"/>
              </a:defRPr>
            </a:lvl2pPr>
            <a:lvl3pPr marL="1110425" indent="-222085" eaLnBrk="0" hangingPunct="0">
              <a:defRPr sz="2300">
                <a:solidFill>
                  <a:schemeClr val="tx1"/>
                </a:solidFill>
                <a:latin typeface="Arial" charset="0"/>
                <a:ea typeface="ＭＳ Ｐゴシック" pitchFamily="34" charset="-128"/>
              </a:defRPr>
            </a:lvl3pPr>
            <a:lvl4pPr marL="1554594" indent="-222085" eaLnBrk="0" hangingPunct="0">
              <a:defRPr sz="2300">
                <a:solidFill>
                  <a:schemeClr val="tx1"/>
                </a:solidFill>
                <a:latin typeface="Arial" charset="0"/>
                <a:ea typeface="ＭＳ Ｐゴシック" pitchFamily="34" charset="-128"/>
              </a:defRPr>
            </a:lvl4pPr>
            <a:lvl5pPr marL="1998764" indent="-222085" eaLnBrk="0" hangingPunct="0">
              <a:defRPr sz="2300">
                <a:solidFill>
                  <a:schemeClr val="tx1"/>
                </a:solidFill>
                <a:latin typeface="Arial" charset="0"/>
                <a:ea typeface="ＭＳ Ｐゴシック" pitchFamily="34" charset="-128"/>
              </a:defRPr>
            </a:lvl5pPr>
            <a:lvl6pPr marL="244293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6pPr>
            <a:lvl7pPr marL="288710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7pPr>
            <a:lvl8pPr marL="333127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8pPr>
            <a:lvl9pPr marL="3775443"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fld id="{0FD6FF40-AE76-44C7-9D2A-0A7BE3BF9EEE}" type="slidenum">
              <a:rPr lang="en-US" altLang="en-US" sz="1200">
                <a:solidFill>
                  <a:prstClr val="black"/>
                </a:solidFill>
              </a:rPr>
              <a:pPr eaLnBrk="1" hangingPunct="1"/>
              <a:t>21</a:t>
            </a:fld>
            <a:endParaRPr lang="en-US" altLang="en-US" sz="1200">
              <a:solidFill>
                <a:prstClr val="black"/>
              </a:solidFill>
            </a:endParaRPr>
          </a:p>
        </p:txBody>
      </p:sp>
      <p:sp>
        <p:nvSpPr>
          <p:cNvPr id="5" name="Content Placeholder 3"/>
          <p:cNvSpPr txBox="1">
            <a:spLocks noGrp="1"/>
          </p:cNvSpPr>
          <p:nvPr>
            <p:ph type="body" idx="1"/>
          </p:nvPr>
        </p:nvSpPr>
        <p:spPr bwMode="auto">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spcBef>
                <a:spcPct val="20000"/>
              </a:spcBef>
              <a:buClr>
                <a:srgbClr val="FF0000"/>
              </a:buClr>
              <a:buFont typeface="Arial" charset="0"/>
              <a:buChar char="•"/>
              <a:defRPr sz="2400">
                <a:solidFill>
                  <a:srgbClr val="262626"/>
                </a:solidFill>
                <a:latin typeface="Arial" charset="0"/>
                <a:ea typeface="ＭＳ Ｐゴシック" pitchFamily="34" charset="-128"/>
              </a:defRPr>
            </a:lvl1pPr>
            <a:lvl2pPr marL="742950" indent="-285750" eaLnBrk="0" hangingPunct="0">
              <a:spcBef>
                <a:spcPct val="20000"/>
              </a:spcBef>
              <a:buClr>
                <a:srgbClr val="17375E"/>
              </a:buClr>
              <a:buFont typeface="Arial" charset="0"/>
              <a:buChar char="–"/>
              <a:defRPr sz="2000">
                <a:solidFill>
                  <a:srgbClr val="262626"/>
                </a:solidFill>
                <a:latin typeface="Arial" charset="0"/>
                <a:ea typeface="ＭＳ Ｐゴシック" pitchFamily="34" charset="-128"/>
              </a:defRPr>
            </a:lvl2pPr>
            <a:lvl3pPr marL="1143000" indent="-228600" eaLnBrk="0" hangingPunct="0">
              <a:spcBef>
                <a:spcPct val="20000"/>
              </a:spcBef>
              <a:buClr>
                <a:srgbClr val="FF0000"/>
              </a:buClr>
              <a:buFont typeface="Arial" charset="0"/>
              <a:buChar char="•"/>
              <a:defRPr>
                <a:solidFill>
                  <a:srgbClr val="262626"/>
                </a:solidFill>
                <a:latin typeface="Arial" charset="0"/>
                <a:ea typeface="ＭＳ Ｐゴシック" pitchFamily="34" charset="-128"/>
              </a:defRPr>
            </a:lvl3pPr>
            <a:lvl4pPr marL="16002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4pPr>
            <a:lvl5pPr marL="20574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9pPr>
          </a:lstStyle>
          <a:p>
            <a:pPr>
              <a:buNone/>
              <a:defRPr/>
            </a:pPr>
            <a:r>
              <a:rPr lang="en-US" altLang="en-US" sz="1200" dirty="0">
                <a:solidFill>
                  <a:schemeClr val="tx1"/>
                </a:solidFill>
                <a:latin typeface="+mn-lt"/>
              </a:rPr>
              <a:t>ASK:  How many of you like building and fixing things? </a:t>
            </a:r>
          </a:p>
          <a:p>
            <a:pPr>
              <a:buNone/>
              <a:defRPr/>
            </a:pPr>
            <a:endParaRPr lang="en-US" altLang="en-US" sz="1200" dirty="0" smtClean="0">
              <a:solidFill>
                <a:schemeClr val="tx1"/>
              </a:solidFill>
              <a:latin typeface="+mn-lt"/>
            </a:endParaRPr>
          </a:p>
          <a:p>
            <a:pPr>
              <a:buNone/>
              <a:defRPr/>
            </a:pPr>
            <a:r>
              <a:rPr lang="en-US" altLang="en-US" sz="1200" dirty="0" smtClean="0">
                <a:solidFill>
                  <a:schemeClr val="tx1"/>
                </a:solidFill>
                <a:latin typeface="+mn-lt"/>
              </a:rPr>
              <a:t>DO</a:t>
            </a:r>
            <a:r>
              <a:rPr lang="en-US" altLang="en-US" sz="1200" dirty="0">
                <a:solidFill>
                  <a:schemeClr val="tx1"/>
                </a:solidFill>
                <a:latin typeface="+mn-lt"/>
              </a:rPr>
              <a:t>: Watch for reactions.  If they show interest or if someone mentioned this interest area in the discussion for slide 18, stop and ask them for their reactions to the ideas on the screen and for their ideas for careers in their interest plus technology.</a:t>
            </a: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BACKGROUND:</a:t>
            </a:r>
          </a:p>
          <a:p>
            <a:pPr>
              <a:buNone/>
              <a:defRPr/>
            </a:pPr>
            <a:r>
              <a:rPr lang="en-US" altLang="en-US" sz="1200" dirty="0">
                <a:solidFill>
                  <a:schemeClr val="tx1"/>
                </a:solidFill>
                <a:latin typeface="+mn-lt"/>
              </a:rPr>
              <a:t>Environmental Engineer solves environmental problems to improve recycling, waste disposal, public water, and water and air pollution control and to study our impact on natural ecosystems</a:t>
            </a:r>
            <a:r>
              <a:rPr lang="en-US" altLang="en-US" sz="1200" dirty="0" smtClean="0">
                <a:solidFill>
                  <a:schemeClr val="tx1"/>
                </a:solidFill>
                <a:latin typeface="+mn-lt"/>
              </a:rPr>
              <a:t>.</a:t>
            </a: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Computer Hardware Engineer designs new computer systems and components, including </a:t>
            </a:r>
            <a:r>
              <a:rPr lang="en-US" altLang="en-US" sz="1200" dirty="0" smtClean="0">
                <a:solidFill>
                  <a:schemeClr val="tx1"/>
                </a:solidFill>
                <a:latin typeface="+mn-lt"/>
              </a:rPr>
              <a:t>non-computer </a:t>
            </a:r>
            <a:r>
              <a:rPr lang="en-US" altLang="en-US" sz="1200" dirty="0">
                <a:solidFill>
                  <a:schemeClr val="tx1"/>
                </a:solidFill>
                <a:latin typeface="+mn-lt"/>
              </a:rPr>
              <a:t>devices that use parts embedded with computer systems. </a:t>
            </a:r>
            <a:r>
              <a:rPr lang="en-US" altLang="en-US" sz="1200" dirty="0" smtClean="0">
                <a:solidFill>
                  <a:schemeClr val="tx1"/>
                </a:solidFill>
                <a:latin typeface="+mn-lt"/>
              </a:rPr>
              <a:t>Increasingly, </a:t>
            </a:r>
            <a:r>
              <a:rPr lang="en-US" altLang="en-US" sz="1200" dirty="0">
                <a:solidFill>
                  <a:schemeClr val="tx1"/>
                </a:solidFill>
                <a:latin typeface="+mn-lt"/>
              </a:rPr>
              <a:t>computer hardware engineers are involved in designing medical supplies and car parts. The computer hardware engineer makes sure the hardware components work together with the latest software. </a:t>
            </a:r>
            <a:endParaRPr lang="en-US" altLang="en-US" sz="1200" dirty="0" smtClean="0">
              <a:solidFill>
                <a:schemeClr val="tx1"/>
              </a:solidFill>
              <a:latin typeface="+mn-lt"/>
            </a:endParaRP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IT Computer Support Specialist helps users with computer hardware and software questions and troubleshoots network problems. </a:t>
            </a:r>
          </a:p>
        </p:txBody>
      </p:sp>
    </p:spTree>
    <p:extLst>
      <p:ext uri="{BB962C8B-B14F-4D97-AF65-F5344CB8AC3E}">
        <p14:creationId xmlns:p14="http://schemas.microsoft.com/office/powerpoint/2010/main" val="3140689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pitchFamily="34" charset="-128"/>
              </a:defRPr>
            </a:lvl1pPr>
            <a:lvl2pPr marL="721776" indent="-277606" eaLnBrk="0" hangingPunct="0">
              <a:defRPr sz="2300">
                <a:solidFill>
                  <a:schemeClr val="tx1"/>
                </a:solidFill>
                <a:latin typeface="Arial" charset="0"/>
                <a:ea typeface="ＭＳ Ｐゴシック" pitchFamily="34" charset="-128"/>
              </a:defRPr>
            </a:lvl2pPr>
            <a:lvl3pPr marL="1110425" indent="-222085" eaLnBrk="0" hangingPunct="0">
              <a:defRPr sz="2300">
                <a:solidFill>
                  <a:schemeClr val="tx1"/>
                </a:solidFill>
                <a:latin typeface="Arial" charset="0"/>
                <a:ea typeface="ＭＳ Ｐゴシック" pitchFamily="34" charset="-128"/>
              </a:defRPr>
            </a:lvl3pPr>
            <a:lvl4pPr marL="1554594" indent="-222085" eaLnBrk="0" hangingPunct="0">
              <a:defRPr sz="2300">
                <a:solidFill>
                  <a:schemeClr val="tx1"/>
                </a:solidFill>
                <a:latin typeface="Arial" charset="0"/>
                <a:ea typeface="ＭＳ Ｐゴシック" pitchFamily="34" charset="-128"/>
              </a:defRPr>
            </a:lvl4pPr>
            <a:lvl5pPr marL="1998764" indent="-222085" eaLnBrk="0" hangingPunct="0">
              <a:defRPr sz="2300">
                <a:solidFill>
                  <a:schemeClr val="tx1"/>
                </a:solidFill>
                <a:latin typeface="Arial" charset="0"/>
                <a:ea typeface="ＭＳ Ｐゴシック" pitchFamily="34" charset="-128"/>
              </a:defRPr>
            </a:lvl5pPr>
            <a:lvl6pPr marL="244293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6pPr>
            <a:lvl7pPr marL="288710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7pPr>
            <a:lvl8pPr marL="333127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8pPr>
            <a:lvl9pPr marL="3775443"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fld id="{0FD6FF40-AE76-44C7-9D2A-0A7BE3BF9EEE}" type="slidenum">
              <a:rPr lang="en-US" altLang="en-US" sz="1200">
                <a:solidFill>
                  <a:prstClr val="black"/>
                </a:solidFill>
              </a:rPr>
              <a:pPr eaLnBrk="1" hangingPunct="1"/>
              <a:t>22</a:t>
            </a:fld>
            <a:endParaRPr lang="en-US" altLang="en-US" sz="1200">
              <a:solidFill>
                <a:prstClr val="black"/>
              </a:solidFill>
            </a:endParaRPr>
          </a:p>
        </p:txBody>
      </p:sp>
      <p:sp>
        <p:nvSpPr>
          <p:cNvPr id="5" name="Content Placeholder 3"/>
          <p:cNvSpPr txBox="1">
            <a:spLocks noGrp="1"/>
          </p:cNvSpPr>
          <p:nvPr>
            <p:ph type="body" idx="1"/>
          </p:nvPr>
        </p:nvSpPr>
        <p:spPr bwMode="auto">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spcBef>
                <a:spcPct val="20000"/>
              </a:spcBef>
              <a:buClr>
                <a:srgbClr val="FF0000"/>
              </a:buClr>
              <a:buFont typeface="Arial" charset="0"/>
              <a:buChar char="•"/>
              <a:defRPr sz="2400">
                <a:solidFill>
                  <a:srgbClr val="262626"/>
                </a:solidFill>
                <a:latin typeface="Arial" charset="0"/>
                <a:ea typeface="ＭＳ Ｐゴシック" pitchFamily="34" charset="-128"/>
              </a:defRPr>
            </a:lvl1pPr>
            <a:lvl2pPr marL="742950" indent="-285750" eaLnBrk="0" hangingPunct="0">
              <a:spcBef>
                <a:spcPct val="20000"/>
              </a:spcBef>
              <a:buClr>
                <a:srgbClr val="17375E"/>
              </a:buClr>
              <a:buFont typeface="Arial" charset="0"/>
              <a:buChar char="–"/>
              <a:defRPr sz="2000">
                <a:solidFill>
                  <a:srgbClr val="262626"/>
                </a:solidFill>
                <a:latin typeface="Arial" charset="0"/>
                <a:ea typeface="ＭＳ Ｐゴシック" pitchFamily="34" charset="-128"/>
              </a:defRPr>
            </a:lvl2pPr>
            <a:lvl3pPr marL="1143000" indent="-228600" eaLnBrk="0" hangingPunct="0">
              <a:spcBef>
                <a:spcPct val="20000"/>
              </a:spcBef>
              <a:buClr>
                <a:srgbClr val="FF0000"/>
              </a:buClr>
              <a:buFont typeface="Arial" charset="0"/>
              <a:buChar char="•"/>
              <a:defRPr>
                <a:solidFill>
                  <a:srgbClr val="262626"/>
                </a:solidFill>
                <a:latin typeface="Arial" charset="0"/>
                <a:ea typeface="ＭＳ Ｐゴシック" pitchFamily="34" charset="-128"/>
              </a:defRPr>
            </a:lvl3pPr>
            <a:lvl4pPr marL="16002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4pPr>
            <a:lvl5pPr marL="20574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9pPr>
          </a:lstStyle>
          <a:p>
            <a:pPr>
              <a:buNone/>
              <a:defRPr/>
            </a:pPr>
            <a:r>
              <a:rPr lang="en-US" altLang="en-US" sz="1200" dirty="0">
                <a:solidFill>
                  <a:schemeClr val="tx1"/>
                </a:solidFill>
                <a:latin typeface="+mn-lt"/>
              </a:rPr>
              <a:t>ASK:  Do any of you like selling and teaching? </a:t>
            </a:r>
          </a:p>
          <a:p>
            <a:pPr>
              <a:buNone/>
              <a:defRPr/>
            </a:pPr>
            <a:endParaRPr lang="en-US" altLang="en-US" sz="1200" dirty="0" smtClean="0">
              <a:solidFill>
                <a:schemeClr val="tx1"/>
              </a:solidFill>
              <a:latin typeface="+mn-lt"/>
            </a:endParaRPr>
          </a:p>
          <a:p>
            <a:pPr>
              <a:buNone/>
              <a:defRPr/>
            </a:pPr>
            <a:r>
              <a:rPr lang="en-US" altLang="en-US" sz="1200" dirty="0" smtClean="0">
                <a:solidFill>
                  <a:schemeClr val="tx1"/>
                </a:solidFill>
                <a:latin typeface="+mn-lt"/>
              </a:rPr>
              <a:t>DO</a:t>
            </a:r>
            <a:r>
              <a:rPr lang="en-US" altLang="en-US" sz="1200" dirty="0">
                <a:solidFill>
                  <a:schemeClr val="tx1"/>
                </a:solidFill>
                <a:latin typeface="+mn-lt"/>
              </a:rPr>
              <a:t>: Watch for reactions.  If they show interest or if someone mentioned this interest area in the discussion for slide 18, stop and ask them for their reactions to the ideas on the screen and for their ideas for careers in their interest plus technology.</a:t>
            </a:r>
          </a:p>
          <a:p>
            <a:pPr>
              <a:buNone/>
              <a:defRPr/>
            </a:pPr>
            <a:endParaRPr lang="en-US" altLang="en-US" sz="1200" dirty="0" smtClean="0">
              <a:solidFill>
                <a:schemeClr val="tx1"/>
              </a:solidFill>
              <a:latin typeface="+mn-lt"/>
            </a:endParaRPr>
          </a:p>
          <a:p>
            <a:pPr>
              <a:buNone/>
              <a:defRPr/>
            </a:pPr>
            <a:r>
              <a:rPr lang="en-US" altLang="en-US" sz="1200" dirty="0" smtClean="0">
                <a:solidFill>
                  <a:schemeClr val="tx1"/>
                </a:solidFill>
                <a:latin typeface="+mn-lt"/>
              </a:rPr>
              <a:t>BACKGROUND</a:t>
            </a:r>
            <a:r>
              <a:rPr lang="en-US" altLang="en-US" sz="1200" dirty="0">
                <a:solidFill>
                  <a:schemeClr val="tx1"/>
                </a:solidFill>
                <a:latin typeface="+mn-lt"/>
              </a:rPr>
              <a:t>:</a:t>
            </a:r>
          </a:p>
          <a:p>
            <a:pPr>
              <a:buNone/>
              <a:defRPr/>
            </a:pPr>
            <a:r>
              <a:rPr lang="en-US" altLang="en-US" sz="1200" dirty="0">
                <a:solidFill>
                  <a:schemeClr val="tx1"/>
                </a:solidFill>
                <a:latin typeface="+mn-lt"/>
              </a:rPr>
              <a:t>IT Marketing blends the marketing team with technology to make the most of web and mobile apps, social media and interactive ads</a:t>
            </a:r>
            <a:r>
              <a:rPr lang="en-US" altLang="en-US" sz="1200" dirty="0" smtClean="0">
                <a:solidFill>
                  <a:schemeClr val="tx1"/>
                </a:solidFill>
                <a:latin typeface="+mn-lt"/>
              </a:rPr>
              <a:t>.</a:t>
            </a: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Social Media Manager is the voice of a business and interacts with its customers on social media sites. The social media manager engages the fans and builds relationships, which grows leads and sales. </a:t>
            </a:r>
            <a:endParaRPr lang="en-US" altLang="en-US" sz="1200" dirty="0" smtClean="0">
              <a:solidFill>
                <a:schemeClr val="tx1"/>
              </a:solidFill>
              <a:latin typeface="+mn-lt"/>
            </a:endParaRP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IT Teacher or Trainer works in colleges, training companies and large corporations to teach a range of courses, from commonly used programs to programming and PC maintenance. </a:t>
            </a:r>
          </a:p>
          <a:p>
            <a:pPr>
              <a:buNone/>
              <a:defRPr/>
            </a:pPr>
            <a:endParaRPr lang="en-US" altLang="en-US" sz="1200" dirty="0">
              <a:solidFill>
                <a:schemeClr val="tx1"/>
              </a:solidFill>
              <a:latin typeface="+mn-lt"/>
            </a:endParaRPr>
          </a:p>
        </p:txBody>
      </p:sp>
    </p:spTree>
    <p:extLst>
      <p:ext uri="{BB962C8B-B14F-4D97-AF65-F5344CB8AC3E}">
        <p14:creationId xmlns:p14="http://schemas.microsoft.com/office/powerpoint/2010/main" val="3702416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pitchFamily="34" charset="-128"/>
              </a:defRPr>
            </a:lvl1pPr>
            <a:lvl2pPr marL="721776" indent="-277606" eaLnBrk="0" hangingPunct="0">
              <a:defRPr sz="2300">
                <a:solidFill>
                  <a:schemeClr val="tx1"/>
                </a:solidFill>
                <a:latin typeface="Arial" charset="0"/>
                <a:ea typeface="ＭＳ Ｐゴシック" pitchFamily="34" charset="-128"/>
              </a:defRPr>
            </a:lvl2pPr>
            <a:lvl3pPr marL="1110425" indent="-222085" eaLnBrk="0" hangingPunct="0">
              <a:defRPr sz="2300">
                <a:solidFill>
                  <a:schemeClr val="tx1"/>
                </a:solidFill>
                <a:latin typeface="Arial" charset="0"/>
                <a:ea typeface="ＭＳ Ｐゴシック" pitchFamily="34" charset="-128"/>
              </a:defRPr>
            </a:lvl3pPr>
            <a:lvl4pPr marL="1554594" indent="-222085" eaLnBrk="0" hangingPunct="0">
              <a:defRPr sz="2300">
                <a:solidFill>
                  <a:schemeClr val="tx1"/>
                </a:solidFill>
                <a:latin typeface="Arial" charset="0"/>
                <a:ea typeface="ＭＳ Ｐゴシック" pitchFamily="34" charset="-128"/>
              </a:defRPr>
            </a:lvl4pPr>
            <a:lvl5pPr marL="1998764" indent="-222085" eaLnBrk="0" hangingPunct="0">
              <a:defRPr sz="2300">
                <a:solidFill>
                  <a:schemeClr val="tx1"/>
                </a:solidFill>
                <a:latin typeface="Arial" charset="0"/>
                <a:ea typeface="ＭＳ Ｐゴシック" pitchFamily="34" charset="-128"/>
              </a:defRPr>
            </a:lvl5pPr>
            <a:lvl6pPr marL="244293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6pPr>
            <a:lvl7pPr marL="288710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7pPr>
            <a:lvl8pPr marL="333127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8pPr>
            <a:lvl9pPr marL="3775443"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fld id="{0FD6FF40-AE76-44C7-9D2A-0A7BE3BF9EEE}" type="slidenum">
              <a:rPr lang="en-US" altLang="en-US" sz="1200">
                <a:solidFill>
                  <a:prstClr val="black"/>
                </a:solidFill>
              </a:rPr>
              <a:pPr eaLnBrk="1" hangingPunct="1"/>
              <a:t>23</a:t>
            </a:fld>
            <a:endParaRPr lang="en-US" altLang="en-US" sz="1200">
              <a:solidFill>
                <a:prstClr val="black"/>
              </a:solidFill>
            </a:endParaRPr>
          </a:p>
        </p:txBody>
      </p:sp>
      <p:sp>
        <p:nvSpPr>
          <p:cNvPr id="5" name="Content Placeholder 3"/>
          <p:cNvSpPr txBox="1">
            <a:spLocks noGrp="1"/>
          </p:cNvSpPr>
          <p:nvPr>
            <p:ph type="body" idx="1"/>
          </p:nvPr>
        </p:nvSpPr>
        <p:spPr bwMode="auto">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spcBef>
                <a:spcPct val="20000"/>
              </a:spcBef>
              <a:buClr>
                <a:srgbClr val="FF0000"/>
              </a:buClr>
              <a:buFont typeface="Arial" charset="0"/>
              <a:buChar char="•"/>
              <a:defRPr sz="2400">
                <a:solidFill>
                  <a:srgbClr val="262626"/>
                </a:solidFill>
                <a:latin typeface="Arial" charset="0"/>
                <a:ea typeface="ＭＳ Ｐゴシック" pitchFamily="34" charset="-128"/>
              </a:defRPr>
            </a:lvl1pPr>
            <a:lvl2pPr marL="742950" indent="-285750" eaLnBrk="0" hangingPunct="0">
              <a:spcBef>
                <a:spcPct val="20000"/>
              </a:spcBef>
              <a:buClr>
                <a:srgbClr val="17375E"/>
              </a:buClr>
              <a:buFont typeface="Arial" charset="0"/>
              <a:buChar char="–"/>
              <a:defRPr sz="2000">
                <a:solidFill>
                  <a:srgbClr val="262626"/>
                </a:solidFill>
                <a:latin typeface="Arial" charset="0"/>
                <a:ea typeface="ＭＳ Ｐゴシック" pitchFamily="34" charset="-128"/>
              </a:defRPr>
            </a:lvl2pPr>
            <a:lvl3pPr marL="1143000" indent="-228600" eaLnBrk="0" hangingPunct="0">
              <a:spcBef>
                <a:spcPct val="20000"/>
              </a:spcBef>
              <a:buClr>
                <a:srgbClr val="FF0000"/>
              </a:buClr>
              <a:buFont typeface="Arial" charset="0"/>
              <a:buChar char="•"/>
              <a:defRPr>
                <a:solidFill>
                  <a:srgbClr val="262626"/>
                </a:solidFill>
                <a:latin typeface="Arial" charset="0"/>
                <a:ea typeface="ＭＳ Ｐゴシック" pitchFamily="34" charset="-128"/>
              </a:defRPr>
            </a:lvl3pPr>
            <a:lvl4pPr marL="16002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4pPr>
            <a:lvl5pPr marL="20574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9pPr>
          </a:lstStyle>
          <a:p>
            <a:pPr>
              <a:buNone/>
              <a:defRPr/>
            </a:pPr>
            <a:r>
              <a:rPr lang="en-US" altLang="en-US" sz="1200" dirty="0">
                <a:solidFill>
                  <a:schemeClr val="tx1"/>
                </a:solidFill>
                <a:latin typeface="+mn-lt"/>
              </a:rPr>
              <a:t>ASK:  How many of you like puzzles? Like to solve problems? </a:t>
            </a:r>
            <a:endParaRPr lang="en-US" altLang="en-US" sz="1200" dirty="0" smtClean="0">
              <a:solidFill>
                <a:schemeClr val="tx1"/>
              </a:solidFill>
              <a:latin typeface="+mn-lt"/>
            </a:endParaRP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DO: Watch for reactions.  If they show interest or if someone mentioned this interest area in the discussion for slide 18, stop and ask them for their reactions to the ideas on the screen and for their ideas for careers in their interest plus technology.</a:t>
            </a:r>
          </a:p>
          <a:p>
            <a:pPr>
              <a:buNone/>
              <a:defRPr/>
            </a:pPr>
            <a:endParaRPr lang="en-US" altLang="en-US" sz="1200" dirty="0" smtClean="0">
              <a:solidFill>
                <a:schemeClr val="tx1"/>
              </a:solidFill>
              <a:latin typeface="+mn-lt"/>
            </a:endParaRPr>
          </a:p>
          <a:p>
            <a:pPr>
              <a:buNone/>
              <a:defRPr/>
            </a:pPr>
            <a:r>
              <a:rPr lang="en-US" altLang="en-US" sz="1200" dirty="0" smtClean="0">
                <a:solidFill>
                  <a:schemeClr val="tx1"/>
                </a:solidFill>
                <a:latin typeface="+mn-lt"/>
              </a:rPr>
              <a:t>BACKGROUND</a:t>
            </a:r>
            <a:r>
              <a:rPr lang="en-US" altLang="en-US" sz="1200" dirty="0">
                <a:solidFill>
                  <a:schemeClr val="tx1"/>
                </a:solidFill>
                <a:latin typeface="+mn-lt"/>
              </a:rPr>
              <a:t>:</a:t>
            </a:r>
          </a:p>
          <a:p>
            <a:pPr>
              <a:buNone/>
              <a:defRPr/>
            </a:pPr>
            <a:r>
              <a:rPr lang="en-US" altLang="en-US" sz="1200" dirty="0">
                <a:solidFill>
                  <a:schemeClr val="tx1"/>
                </a:solidFill>
                <a:latin typeface="+mn-lt"/>
              </a:rPr>
              <a:t>Process Engineer evaluates a company’s manufacturing processes and makes improvements to reduce cost and improve sustainability. </a:t>
            </a:r>
            <a:endParaRPr lang="en-US" altLang="en-US" sz="1200" dirty="0" smtClean="0">
              <a:solidFill>
                <a:schemeClr val="tx1"/>
              </a:solidFill>
              <a:latin typeface="+mn-lt"/>
            </a:endParaRP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Search Engine </a:t>
            </a:r>
            <a:r>
              <a:rPr lang="en-US" altLang="en-US" sz="1200" dirty="0" err="1" smtClean="0">
                <a:solidFill>
                  <a:schemeClr val="tx1"/>
                </a:solidFill>
                <a:latin typeface="+mn-lt"/>
              </a:rPr>
              <a:t>Optimiser</a:t>
            </a:r>
            <a:r>
              <a:rPr lang="en-US" altLang="en-US" sz="1200" dirty="0" smtClean="0">
                <a:solidFill>
                  <a:schemeClr val="tx1"/>
                </a:solidFill>
                <a:latin typeface="+mn-lt"/>
              </a:rPr>
              <a:t> </a:t>
            </a:r>
            <a:r>
              <a:rPr lang="en-US" altLang="en-US" sz="1200" dirty="0">
                <a:solidFill>
                  <a:schemeClr val="tx1"/>
                </a:solidFill>
                <a:latin typeface="+mn-lt"/>
              </a:rPr>
              <a:t>follows a website’s performance and makes changes to improve page rank within search engines and </a:t>
            </a:r>
            <a:r>
              <a:rPr lang="en-US" altLang="en-US" sz="1200" dirty="0" err="1" smtClean="0">
                <a:solidFill>
                  <a:schemeClr val="tx1"/>
                </a:solidFill>
                <a:latin typeface="+mn-lt"/>
              </a:rPr>
              <a:t>maximise</a:t>
            </a:r>
            <a:r>
              <a:rPr lang="en-US" altLang="en-US" sz="1200" dirty="0" smtClean="0">
                <a:solidFill>
                  <a:schemeClr val="tx1"/>
                </a:solidFill>
                <a:latin typeface="+mn-lt"/>
              </a:rPr>
              <a:t> </a:t>
            </a:r>
            <a:r>
              <a:rPr lang="en-US" altLang="en-US" sz="1200" dirty="0">
                <a:solidFill>
                  <a:schemeClr val="tx1"/>
                </a:solidFill>
                <a:latin typeface="+mn-lt"/>
              </a:rPr>
              <a:t>the traffic to the site</a:t>
            </a:r>
            <a:r>
              <a:rPr lang="en-US" altLang="en-US" sz="1200" dirty="0" smtClean="0">
                <a:solidFill>
                  <a:schemeClr val="tx1"/>
                </a:solidFill>
                <a:latin typeface="+mn-lt"/>
              </a:rPr>
              <a:t>.</a:t>
            </a: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Computer Systems Engineer builds and maintains a company’s computer system, keeping the user’s needs and expectations in mind.</a:t>
            </a:r>
          </a:p>
          <a:p>
            <a:pPr>
              <a:buFont typeface="Arial" charset="0"/>
              <a:buNone/>
              <a:defRPr/>
            </a:pPr>
            <a:endParaRPr lang="en-US" altLang="en-US" sz="1400" dirty="0">
              <a:solidFill>
                <a:srgbClr val="FF0000"/>
              </a:solidFill>
            </a:endParaRPr>
          </a:p>
        </p:txBody>
      </p:sp>
    </p:spTree>
    <p:extLst>
      <p:ext uri="{BB962C8B-B14F-4D97-AF65-F5344CB8AC3E}">
        <p14:creationId xmlns:p14="http://schemas.microsoft.com/office/powerpoint/2010/main" val="954360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pitchFamily="34" charset="-128"/>
              </a:defRPr>
            </a:lvl1pPr>
            <a:lvl2pPr marL="721776" indent="-277606" eaLnBrk="0" hangingPunct="0">
              <a:defRPr sz="2300">
                <a:solidFill>
                  <a:schemeClr val="tx1"/>
                </a:solidFill>
                <a:latin typeface="Arial" charset="0"/>
                <a:ea typeface="ＭＳ Ｐゴシック" pitchFamily="34" charset="-128"/>
              </a:defRPr>
            </a:lvl2pPr>
            <a:lvl3pPr marL="1110425" indent="-222085" eaLnBrk="0" hangingPunct="0">
              <a:defRPr sz="2300">
                <a:solidFill>
                  <a:schemeClr val="tx1"/>
                </a:solidFill>
                <a:latin typeface="Arial" charset="0"/>
                <a:ea typeface="ＭＳ Ｐゴシック" pitchFamily="34" charset="-128"/>
              </a:defRPr>
            </a:lvl3pPr>
            <a:lvl4pPr marL="1554594" indent="-222085" eaLnBrk="0" hangingPunct="0">
              <a:defRPr sz="2300">
                <a:solidFill>
                  <a:schemeClr val="tx1"/>
                </a:solidFill>
                <a:latin typeface="Arial" charset="0"/>
                <a:ea typeface="ＭＳ Ｐゴシック" pitchFamily="34" charset="-128"/>
              </a:defRPr>
            </a:lvl4pPr>
            <a:lvl5pPr marL="1998764" indent="-222085" eaLnBrk="0" hangingPunct="0">
              <a:defRPr sz="2300">
                <a:solidFill>
                  <a:schemeClr val="tx1"/>
                </a:solidFill>
                <a:latin typeface="Arial" charset="0"/>
                <a:ea typeface="ＭＳ Ｐゴシック" pitchFamily="34" charset="-128"/>
              </a:defRPr>
            </a:lvl5pPr>
            <a:lvl6pPr marL="244293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6pPr>
            <a:lvl7pPr marL="288710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7pPr>
            <a:lvl8pPr marL="333127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8pPr>
            <a:lvl9pPr marL="3775443"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fld id="{0FD6FF40-AE76-44C7-9D2A-0A7BE3BF9EEE}" type="slidenum">
              <a:rPr lang="en-US" altLang="en-US" sz="1200">
                <a:solidFill>
                  <a:prstClr val="black"/>
                </a:solidFill>
              </a:rPr>
              <a:pPr eaLnBrk="1" hangingPunct="1"/>
              <a:t>24</a:t>
            </a:fld>
            <a:endParaRPr lang="en-US" altLang="en-US" sz="1200">
              <a:solidFill>
                <a:prstClr val="black"/>
              </a:solidFill>
            </a:endParaRPr>
          </a:p>
        </p:txBody>
      </p:sp>
      <p:sp>
        <p:nvSpPr>
          <p:cNvPr id="5" name="Content Placeholder 3"/>
          <p:cNvSpPr txBox="1">
            <a:spLocks noGrp="1"/>
          </p:cNvSpPr>
          <p:nvPr>
            <p:ph type="body" idx="1"/>
          </p:nvPr>
        </p:nvSpPr>
        <p:spPr bwMode="auto">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eaLnBrk="0" hangingPunct="0">
              <a:spcBef>
                <a:spcPct val="20000"/>
              </a:spcBef>
              <a:buClr>
                <a:srgbClr val="FF0000"/>
              </a:buClr>
              <a:buFont typeface="Arial" charset="0"/>
              <a:buChar char="•"/>
              <a:defRPr sz="2400">
                <a:solidFill>
                  <a:srgbClr val="262626"/>
                </a:solidFill>
                <a:latin typeface="Arial" charset="0"/>
                <a:ea typeface="ＭＳ Ｐゴシック" pitchFamily="34" charset="-128"/>
              </a:defRPr>
            </a:lvl1pPr>
            <a:lvl2pPr marL="742950" indent="-285750" eaLnBrk="0" hangingPunct="0">
              <a:spcBef>
                <a:spcPct val="20000"/>
              </a:spcBef>
              <a:buClr>
                <a:srgbClr val="17375E"/>
              </a:buClr>
              <a:buFont typeface="Arial" charset="0"/>
              <a:buChar char="–"/>
              <a:defRPr sz="2000">
                <a:solidFill>
                  <a:srgbClr val="262626"/>
                </a:solidFill>
                <a:latin typeface="Arial" charset="0"/>
                <a:ea typeface="ＭＳ Ｐゴシック" pitchFamily="34" charset="-128"/>
              </a:defRPr>
            </a:lvl2pPr>
            <a:lvl3pPr marL="1143000" indent="-228600" eaLnBrk="0" hangingPunct="0">
              <a:spcBef>
                <a:spcPct val="20000"/>
              </a:spcBef>
              <a:buClr>
                <a:srgbClr val="FF0000"/>
              </a:buClr>
              <a:buFont typeface="Arial" charset="0"/>
              <a:buChar char="•"/>
              <a:defRPr>
                <a:solidFill>
                  <a:srgbClr val="262626"/>
                </a:solidFill>
                <a:latin typeface="Arial" charset="0"/>
                <a:ea typeface="ＭＳ Ｐゴシック" pitchFamily="34" charset="-128"/>
              </a:defRPr>
            </a:lvl3pPr>
            <a:lvl4pPr marL="16002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4pPr>
            <a:lvl5pPr marL="20574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9pPr>
          </a:lstStyle>
          <a:p>
            <a:pPr>
              <a:buNone/>
              <a:defRPr/>
            </a:pPr>
            <a:r>
              <a:rPr lang="en-US" altLang="en-US" sz="1400" kern="1200" dirty="0" smtClean="0">
                <a:solidFill>
                  <a:schemeClr val="tx1"/>
                </a:solidFill>
                <a:latin typeface="Arial" charset="0"/>
                <a:ea typeface="ＭＳ Ｐゴシック" pitchFamily="34" charset="-128"/>
                <a:cs typeface="+mn-cs"/>
              </a:rPr>
              <a:t>ASK:  How many of you like science and nature? </a:t>
            </a:r>
          </a:p>
          <a:p>
            <a:pPr>
              <a:buNone/>
              <a:defRPr/>
            </a:pPr>
            <a:endParaRPr lang="en-US" altLang="en-US" sz="1400" kern="1200" dirty="0" smtClean="0">
              <a:solidFill>
                <a:schemeClr val="tx1"/>
              </a:solidFill>
              <a:latin typeface="Arial" charset="0"/>
              <a:ea typeface="ＭＳ Ｐゴシック" pitchFamily="34" charset="-128"/>
              <a:cs typeface="+mn-cs"/>
            </a:endParaRPr>
          </a:p>
          <a:p>
            <a:pPr>
              <a:buNone/>
              <a:defRPr/>
            </a:pPr>
            <a:r>
              <a:rPr lang="en-US" altLang="en-US" sz="1400" kern="1200" dirty="0" smtClean="0">
                <a:solidFill>
                  <a:schemeClr val="tx1"/>
                </a:solidFill>
                <a:latin typeface="Arial" charset="0"/>
                <a:ea typeface="ＭＳ Ｐゴシック" pitchFamily="34" charset="-128"/>
                <a:cs typeface="+mn-cs"/>
              </a:rPr>
              <a:t>DO: Watch for reactions.  If they show interest or if someone mentioned this interest area in the discussion for slide 18, stop and ask them for their reactions to the ideas on the screen and for their ideas for careers in their interest plus technology.</a:t>
            </a:r>
          </a:p>
          <a:p>
            <a:pPr>
              <a:buNone/>
              <a:defRPr/>
            </a:pPr>
            <a:endParaRPr lang="en-US" altLang="en-US" sz="1400" kern="1200" dirty="0" smtClean="0">
              <a:solidFill>
                <a:schemeClr val="tx1"/>
              </a:solidFill>
              <a:latin typeface="Arial" charset="0"/>
              <a:ea typeface="ＭＳ Ｐゴシック" pitchFamily="34" charset="-128"/>
              <a:cs typeface="+mn-cs"/>
            </a:endParaRPr>
          </a:p>
          <a:p>
            <a:pPr>
              <a:buNone/>
              <a:defRPr/>
            </a:pPr>
            <a:r>
              <a:rPr lang="en-US" altLang="en-US" sz="1400" kern="1200" dirty="0" smtClean="0">
                <a:solidFill>
                  <a:schemeClr val="tx1"/>
                </a:solidFill>
                <a:latin typeface="Arial" charset="0"/>
                <a:ea typeface="ＭＳ Ｐゴシック" pitchFamily="34" charset="-128"/>
                <a:cs typeface="+mn-cs"/>
              </a:rPr>
              <a:t>BACKGROUND:</a:t>
            </a:r>
          </a:p>
          <a:p>
            <a:pPr>
              <a:buNone/>
              <a:defRPr/>
            </a:pPr>
            <a:r>
              <a:rPr lang="en-US" altLang="en-US" sz="1400" kern="1200" dirty="0" smtClean="0">
                <a:solidFill>
                  <a:schemeClr val="tx1"/>
                </a:solidFill>
                <a:latin typeface="Arial" charset="0"/>
                <a:ea typeface="ＭＳ Ｐゴシック" pitchFamily="34" charset="-128"/>
                <a:cs typeface="+mn-cs"/>
              </a:rPr>
              <a:t>Web and Applications Developer designs and creates websites and applications, writing new code and improving existing code. Web and applications developers find and fix bugs in programming code.</a:t>
            </a:r>
          </a:p>
          <a:p>
            <a:pPr>
              <a:buNone/>
              <a:defRPr/>
            </a:pPr>
            <a:endParaRPr lang="en-US" altLang="en-US" sz="1400" kern="1200" dirty="0" smtClean="0">
              <a:solidFill>
                <a:schemeClr val="tx1"/>
              </a:solidFill>
              <a:latin typeface="Arial" charset="0"/>
              <a:ea typeface="ＭＳ Ｐゴシック" pitchFamily="34" charset="-128"/>
              <a:cs typeface="+mn-cs"/>
            </a:endParaRPr>
          </a:p>
          <a:p>
            <a:pPr>
              <a:buNone/>
              <a:defRPr/>
            </a:pPr>
            <a:r>
              <a:rPr lang="en-US" altLang="en-US" sz="1400" kern="1200" dirty="0" smtClean="0">
                <a:solidFill>
                  <a:schemeClr val="tx1"/>
                </a:solidFill>
                <a:latin typeface="Arial" charset="0"/>
                <a:ea typeface="ＭＳ Ｐゴシック" pitchFamily="34" charset="-128"/>
                <a:cs typeface="+mn-cs"/>
              </a:rPr>
              <a:t>Video Game Designer imagines a game and then writes detailed descriptions of their ideas, including plot, characters and gameplay. During production, the video game designer works with programmers and artists to bring the idea to life. </a:t>
            </a:r>
          </a:p>
          <a:p>
            <a:pPr>
              <a:buNone/>
              <a:defRPr/>
            </a:pPr>
            <a:endParaRPr lang="en-US" altLang="en-US" sz="1400" kern="1200" dirty="0" smtClean="0">
              <a:solidFill>
                <a:schemeClr val="tx1"/>
              </a:solidFill>
              <a:latin typeface="Arial" charset="0"/>
              <a:ea typeface="ＭＳ Ｐゴシック" pitchFamily="34" charset="-128"/>
              <a:cs typeface="+mn-cs"/>
            </a:endParaRPr>
          </a:p>
          <a:p>
            <a:pPr>
              <a:buNone/>
              <a:defRPr/>
            </a:pPr>
            <a:r>
              <a:rPr lang="en-US" altLang="en-US" sz="1400" kern="1200" dirty="0" smtClean="0">
                <a:solidFill>
                  <a:schemeClr val="tx1"/>
                </a:solidFill>
                <a:latin typeface="Arial" charset="0"/>
                <a:ea typeface="ＭＳ Ｐゴシック" pitchFamily="34" charset="-128"/>
                <a:cs typeface="+mn-cs"/>
              </a:rPr>
              <a:t>Computer Network Specialist keeps a company’s networked computer system functioning and troubleshoots any connectivity problems. </a:t>
            </a:r>
          </a:p>
          <a:p>
            <a:pPr>
              <a:buFont typeface="Arial" charset="0"/>
              <a:buNone/>
              <a:defRPr/>
            </a:pPr>
            <a:endParaRPr lang="en-US" altLang="en-US" sz="1400" dirty="0">
              <a:solidFill>
                <a:srgbClr val="FF0000"/>
              </a:solidFill>
            </a:endParaRPr>
          </a:p>
        </p:txBody>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60431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pitchFamily="34" charset="-128"/>
              </a:defRPr>
            </a:lvl1pPr>
            <a:lvl2pPr marL="721776" indent="-277606" eaLnBrk="0" hangingPunct="0">
              <a:defRPr sz="2300">
                <a:solidFill>
                  <a:schemeClr val="tx1"/>
                </a:solidFill>
                <a:latin typeface="Arial" charset="0"/>
                <a:ea typeface="ＭＳ Ｐゴシック" pitchFamily="34" charset="-128"/>
              </a:defRPr>
            </a:lvl2pPr>
            <a:lvl3pPr marL="1110425" indent="-222085" eaLnBrk="0" hangingPunct="0">
              <a:defRPr sz="2300">
                <a:solidFill>
                  <a:schemeClr val="tx1"/>
                </a:solidFill>
                <a:latin typeface="Arial" charset="0"/>
                <a:ea typeface="ＭＳ Ｐゴシック" pitchFamily="34" charset="-128"/>
              </a:defRPr>
            </a:lvl3pPr>
            <a:lvl4pPr marL="1554594" indent="-222085" eaLnBrk="0" hangingPunct="0">
              <a:defRPr sz="2300">
                <a:solidFill>
                  <a:schemeClr val="tx1"/>
                </a:solidFill>
                <a:latin typeface="Arial" charset="0"/>
                <a:ea typeface="ＭＳ Ｐゴシック" pitchFamily="34" charset="-128"/>
              </a:defRPr>
            </a:lvl4pPr>
            <a:lvl5pPr marL="1998764" indent="-222085" eaLnBrk="0" hangingPunct="0">
              <a:defRPr sz="2300">
                <a:solidFill>
                  <a:schemeClr val="tx1"/>
                </a:solidFill>
                <a:latin typeface="Arial" charset="0"/>
                <a:ea typeface="ＭＳ Ｐゴシック" pitchFamily="34" charset="-128"/>
              </a:defRPr>
            </a:lvl5pPr>
            <a:lvl6pPr marL="244293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6pPr>
            <a:lvl7pPr marL="288710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7pPr>
            <a:lvl8pPr marL="333127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8pPr>
            <a:lvl9pPr marL="3775443"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fld id="{0FD6FF40-AE76-44C7-9D2A-0A7BE3BF9EEE}" type="slidenum">
              <a:rPr lang="en-US" altLang="en-US" sz="1200">
                <a:solidFill>
                  <a:prstClr val="black"/>
                </a:solidFill>
              </a:rPr>
              <a:pPr eaLnBrk="1" hangingPunct="1"/>
              <a:t>25</a:t>
            </a:fld>
            <a:endParaRPr lang="en-US" altLang="en-US" sz="1200">
              <a:solidFill>
                <a:prstClr val="black"/>
              </a:solidFill>
            </a:endParaRPr>
          </a:p>
        </p:txBody>
      </p:sp>
      <p:sp>
        <p:nvSpPr>
          <p:cNvPr id="6" name="Content Placeholder 3"/>
          <p:cNvSpPr txBox="1">
            <a:spLocks noGrp="1"/>
          </p:cNvSpPr>
          <p:nvPr>
            <p:ph type="body" idx="1"/>
          </p:nvPr>
        </p:nvSpPr>
        <p:spPr bwMode="auto">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0" algn="l" defTabSz="457200" rtl="0" eaLnBrk="0" latinLnBrk="0" hangingPunct="0">
              <a:spcBef>
                <a:spcPct val="20000"/>
              </a:spcBef>
              <a:buClr>
                <a:srgbClr val="FF0000"/>
              </a:buClr>
              <a:buFont typeface="Arial" charset="0"/>
              <a:buChar char="•"/>
              <a:defRPr sz="2400" kern="1200">
                <a:solidFill>
                  <a:srgbClr val="262626"/>
                </a:solidFill>
                <a:latin typeface="Arial" charset="0"/>
                <a:ea typeface="ＭＳ Ｐゴシック" pitchFamily="34" charset="-128"/>
                <a:cs typeface="+mn-cs"/>
              </a:defRPr>
            </a:lvl1pPr>
            <a:lvl2pPr marL="742950" indent="-285750" algn="l" defTabSz="457200" rtl="0" eaLnBrk="0" latinLnBrk="0" hangingPunct="0">
              <a:spcBef>
                <a:spcPct val="20000"/>
              </a:spcBef>
              <a:buClr>
                <a:srgbClr val="17375E"/>
              </a:buClr>
              <a:buFont typeface="Arial" charset="0"/>
              <a:buChar char="–"/>
              <a:defRPr sz="2000" kern="1200">
                <a:solidFill>
                  <a:srgbClr val="262626"/>
                </a:solidFill>
                <a:latin typeface="Arial" charset="0"/>
                <a:ea typeface="ＭＳ Ｐゴシック" pitchFamily="34" charset="-128"/>
                <a:cs typeface="+mn-cs"/>
              </a:defRPr>
            </a:lvl2pPr>
            <a:lvl3pPr marL="1143000" indent="-228600" algn="l" defTabSz="457200" rtl="0" eaLnBrk="0" latinLnBrk="0" hangingPunct="0">
              <a:spcBef>
                <a:spcPct val="20000"/>
              </a:spcBef>
              <a:buClr>
                <a:srgbClr val="FF0000"/>
              </a:buClr>
              <a:buFont typeface="Arial" charset="0"/>
              <a:buChar char="•"/>
              <a:defRPr sz="1200" kern="1200">
                <a:solidFill>
                  <a:srgbClr val="262626"/>
                </a:solidFill>
                <a:latin typeface="Arial" charset="0"/>
                <a:ea typeface="ＭＳ Ｐゴシック" pitchFamily="34" charset="-128"/>
                <a:cs typeface="+mn-cs"/>
              </a:defRPr>
            </a:lvl3pPr>
            <a:lvl4pPr marL="1600200" indent="-228600" algn="l" defTabSz="457200" rtl="0" eaLnBrk="0" latinLnBrk="0" hangingPunct="0">
              <a:spcBef>
                <a:spcPct val="20000"/>
              </a:spcBef>
              <a:buClr>
                <a:srgbClr val="FF0000"/>
              </a:buClr>
              <a:buFont typeface="Arial" charset="0"/>
              <a:buChar char="–"/>
              <a:defRPr sz="1600" kern="1200">
                <a:solidFill>
                  <a:srgbClr val="262626"/>
                </a:solidFill>
                <a:latin typeface="Arial" charset="0"/>
                <a:ea typeface="ＭＳ Ｐゴシック" pitchFamily="34" charset="-128"/>
                <a:cs typeface="+mn-cs"/>
              </a:defRPr>
            </a:lvl4pPr>
            <a:lvl5pPr marL="2057400" indent="-228600" algn="l" defTabSz="457200" rtl="0" eaLnBrk="0" latinLnBrk="0" hangingPunct="0">
              <a:spcBef>
                <a:spcPct val="20000"/>
              </a:spcBef>
              <a:buClr>
                <a:srgbClr val="FF0000"/>
              </a:buClr>
              <a:buFont typeface="Arial" charset="0"/>
              <a:buChar char="»"/>
              <a:defRPr sz="1600" kern="1200">
                <a:solidFill>
                  <a:srgbClr val="262626"/>
                </a:solidFill>
                <a:latin typeface="Arial" charset="0"/>
                <a:ea typeface="ＭＳ Ｐゴシック" pitchFamily="34" charset="-128"/>
                <a:cs typeface="+mn-cs"/>
              </a:defRPr>
            </a:lvl5pPr>
            <a:lvl6pPr marL="2514600" indent="-228600" algn="l" defTabSz="457200" rtl="0" eaLnBrk="0" fontAlgn="base" latinLnBrk="0" hangingPunct="0">
              <a:spcBef>
                <a:spcPct val="20000"/>
              </a:spcBef>
              <a:spcAft>
                <a:spcPct val="0"/>
              </a:spcAft>
              <a:buClr>
                <a:srgbClr val="FF0000"/>
              </a:buClr>
              <a:buFont typeface="Arial" charset="0"/>
              <a:buChar char="»"/>
              <a:defRPr sz="1600" kern="1200">
                <a:solidFill>
                  <a:srgbClr val="262626"/>
                </a:solidFill>
                <a:latin typeface="Arial" charset="0"/>
                <a:ea typeface="ＭＳ Ｐゴシック" pitchFamily="34" charset="-128"/>
                <a:cs typeface="+mn-cs"/>
              </a:defRPr>
            </a:lvl6pPr>
            <a:lvl7pPr marL="2971800" indent="-228600" algn="l" defTabSz="457200" rtl="0" eaLnBrk="0" fontAlgn="base" latinLnBrk="0" hangingPunct="0">
              <a:spcBef>
                <a:spcPct val="20000"/>
              </a:spcBef>
              <a:spcAft>
                <a:spcPct val="0"/>
              </a:spcAft>
              <a:buClr>
                <a:srgbClr val="FF0000"/>
              </a:buClr>
              <a:buFont typeface="Arial" charset="0"/>
              <a:buChar char="»"/>
              <a:defRPr sz="1600" kern="1200">
                <a:solidFill>
                  <a:srgbClr val="262626"/>
                </a:solidFill>
                <a:latin typeface="Arial" charset="0"/>
                <a:ea typeface="ＭＳ Ｐゴシック" pitchFamily="34" charset="-128"/>
                <a:cs typeface="+mn-cs"/>
              </a:defRPr>
            </a:lvl7pPr>
            <a:lvl8pPr marL="3429000" indent="-228600" algn="l" defTabSz="457200" rtl="0" eaLnBrk="0" fontAlgn="base" latinLnBrk="0" hangingPunct="0">
              <a:spcBef>
                <a:spcPct val="20000"/>
              </a:spcBef>
              <a:spcAft>
                <a:spcPct val="0"/>
              </a:spcAft>
              <a:buClr>
                <a:srgbClr val="FF0000"/>
              </a:buClr>
              <a:buFont typeface="Arial" charset="0"/>
              <a:buChar char="»"/>
              <a:defRPr sz="1600" kern="1200">
                <a:solidFill>
                  <a:srgbClr val="262626"/>
                </a:solidFill>
                <a:latin typeface="Arial" charset="0"/>
                <a:ea typeface="ＭＳ Ｐゴシック" pitchFamily="34" charset="-128"/>
                <a:cs typeface="+mn-cs"/>
              </a:defRPr>
            </a:lvl8pPr>
            <a:lvl9pPr marL="3886200" indent="-228600" algn="l" defTabSz="457200" rtl="0" eaLnBrk="0" fontAlgn="base" latinLnBrk="0" hangingPunct="0">
              <a:spcBef>
                <a:spcPct val="20000"/>
              </a:spcBef>
              <a:spcAft>
                <a:spcPct val="0"/>
              </a:spcAft>
              <a:buClr>
                <a:srgbClr val="FF0000"/>
              </a:buClr>
              <a:buFont typeface="Arial" charset="0"/>
              <a:buChar char="»"/>
              <a:defRPr sz="1600" kern="1200">
                <a:solidFill>
                  <a:srgbClr val="262626"/>
                </a:solidFill>
                <a:latin typeface="Arial" charset="0"/>
                <a:ea typeface="ＭＳ Ｐゴシック" pitchFamily="34" charset="-128"/>
                <a:cs typeface="+mn-cs"/>
              </a:defRPr>
            </a:lvl9pPr>
          </a:lstStyle>
          <a:p>
            <a:pPr>
              <a:buNone/>
              <a:defRPr/>
            </a:pPr>
            <a:r>
              <a:rPr lang="en-US" altLang="en-US" sz="1200" dirty="0">
                <a:solidFill>
                  <a:schemeClr val="tx1"/>
                </a:solidFill>
                <a:latin typeface="+mn-lt"/>
              </a:rPr>
              <a:t>ASK:  How many of you like working with technology? </a:t>
            </a:r>
            <a:endParaRPr lang="en-US" altLang="en-US" sz="1200" dirty="0" smtClean="0">
              <a:solidFill>
                <a:schemeClr val="tx1"/>
              </a:solidFill>
              <a:latin typeface="+mn-lt"/>
            </a:endParaRP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DO: Watch for reactions.  If they show interest or if someone mentioned this interest area in the discussion for slide 18, stop and ask them for their reactions to the ideas on the screen and for their ideas for careers in their interest plus technology</a:t>
            </a:r>
            <a:r>
              <a:rPr lang="en-US" altLang="en-US" sz="1200" dirty="0" smtClean="0">
                <a:solidFill>
                  <a:schemeClr val="tx1"/>
                </a:solidFill>
                <a:latin typeface="+mn-lt"/>
              </a:rPr>
              <a:t>.</a:t>
            </a: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BACKGROUND:</a:t>
            </a:r>
          </a:p>
          <a:p>
            <a:pPr>
              <a:buNone/>
              <a:defRPr/>
            </a:pPr>
            <a:r>
              <a:rPr lang="en-US" altLang="en-US" sz="1200" dirty="0">
                <a:solidFill>
                  <a:schemeClr val="tx1"/>
                </a:solidFill>
                <a:latin typeface="+mn-lt"/>
              </a:rPr>
              <a:t>Research Scientist plans and conducts laboratory experiments and gathers the results to make cause-and-effect connections. Research scientists can study and analyze anything from new product developments to medical breakthroughs in the health sector. </a:t>
            </a:r>
            <a:endParaRPr lang="en-US" altLang="en-US" sz="1200" dirty="0" smtClean="0">
              <a:solidFill>
                <a:schemeClr val="tx1"/>
              </a:solidFill>
              <a:latin typeface="+mn-lt"/>
            </a:endParaRP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Geospatial Information Scientist uses software and tools such as geographic information systems and GPS to study and analyze how we use the space around us and how it changes over time. The results of a geospatial information scientist are used to make decisions as to the best place to build a school, hospital or bridge. </a:t>
            </a:r>
            <a:endParaRPr lang="en-US" altLang="en-US" sz="1200" dirty="0" smtClean="0">
              <a:solidFill>
                <a:schemeClr val="tx1"/>
              </a:solidFill>
              <a:latin typeface="+mn-lt"/>
            </a:endParaRPr>
          </a:p>
          <a:p>
            <a:pPr>
              <a:buNone/>
              <a:defRPr/>
            </a:pPr>
            <a:endParaRPr lang="en-US" altLang="en-US" sz="1200" dirty="0">
              <a:solidFill>
                <a:schemeClr val="tx1"/>
              </a:solidFill>
              <a:latin typeface="+mn-lt"/>
            </a:endParaRPr>
          </a:p>
          <a:p>
            <a:pPr>
              <a:buNone/>
              <a:defRPr/>
            </a:pPr>
            <a:r>
              <a:rPr lang="en-US" altLang="en-US" sz="1200" dirty="0">
                <a:solidFill>
                  <a:schemeClr val="tx1"/>
                </a:solidFill>
                <a:latin typeface="+mn-lt"/>
              </a:rPr>
              <a:t>A job in Sports Medicine means you are working with patients to prevent and treat sports-related injuries, administering treatment to improve overall movement and performance</a:t>
            </a:r>
            <a:r>
              <a:rPr lang="en-US" altLang="en-US" sz="1400" dirty="0">
                <a:solidFill>
                  <a:srgbClr val="FF0000"/>
                </a:solidFill>
              </a:rPr>
              <a:t>.  </a:t>
            </a:r>
          </a:p>
        </p:txBody>
      </p:sp>
    </p:spTree>
    <p:extLst>
      <p:ext uri="{BB962C8B-B14F-4D97-AF65-F5344CB8AC3E}">
        <p14:creationId xmlns:p14="http://schemas.microsoft.com/office/powerpoint/2010/main" val="3977198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pitchFamily="34" charset="-128"/>
              </a:defRPr>
            </a:lvl1pPr>
            <a:lvl2pPr marL="721776" indent="-277606" eaLnBrk="0" hangingPunct="0">
              <a:defRPr sz="2300">
                <a:solidFill>
                  <a:schemeClr val="tx1"/>
                </a:solidFill>
                <a:latin typeface="Arial" charset="0"/>
                <a:ea typeface="ＭＳ Ｐゴシック" pitchFamily="34" charset="-128"/>
              </a:defRPr>
            </a:lvl2pPr>
            <a:lvl3pPr marL="1110425" indent="-222085" eaLnBrk="0" hangingPunct="0">
              <a:defRPr sz="2300">
                <a:solidFill>
                  <a:schemeClr val="tx1"/>
                </a:solidFill>
                <a:latin typeface="Arial" charset="0"/>
                <a:ea typeface="ＭＳ Ｐゴシック" pitchFamily="34" charset="-128"/>
              </a:defRPr>
            </a:lvl3pPr>
            <a:lvl4pPr marL="1554594" indent="-222085" eaLnBrk="0" hangingPunct="0">
              <a:defRPr sz="2300">
                <a:solidFill>
                  <a:schemeClr val="tx1"/>
                </a:solidFill>
                <a:latin typeface="Arial" charset="0"/>
                <a:ea typeface="ＭＳ Ｐゴシック" pitchFamily="34" charset="-128"/>
              </a:defRPr>
            </a:lvl4pPr>
            <a:lvl5pPr marL="1998764" indent="-222085" eaLnBrk="0" hangingPunct="0">
              <a:defRPr sz="2300">
                <a:solidFill>
                  <a:schemeClr val="tx1"/>
                </a:solidFill>
                <a:latin typeface="Arial" charset="0"/>
                <a:ea typeface="ＭＳ Ｐゴシック" pitchFamily="34" charset="-128"/>
              </a:defRPr>
            </a:lvl5pPr>
            <a:lvl6pPr marL="244293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6pPr>
            <a:lvl7pPr marL="288710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7pPr>
            <a:lvl8pPr marL="3331274"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8pPr>
            <a:lvl9pPr marL="3775443" indent="-222085" defTabSz="444170"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fld id="{0FD6FF40-AE76-44C7-9D2A-0A7BE3BF9EEE}" type="slidenum">
              <a:rPr lang="en-US" altLang="en-US" sz="1200">
                <a:solidFill>
                  <a:prstClr val="black"/>
                </a:solidFill>
              </a:rPr>
              <a:pPr eaLnBrk="1" hangingPunct="1"/>
              <a:t>26</a:t>
            </a:fld>
            <a:endParaRPr lang="en-US" altLang="en-US" sz="1200">
              <a:solidFill>
                <a:prstClr val="black"/>
              </a:solidFill>
            </a:endParaRPr>
          </a:p>
        </p:txBody>
      </p:sp>
      <p:sp>
        <p:nvSpPr>
          <p:cNvPr id="5" name="Content Placeholder 3"/>
          <p:cNvSpPr txBox="1">
            <a:spLocks noGrp="1"/>
          </p:cNvSpPr>
          <p:nvPr>
            <p:ph type="body" idx="1"/>
          </p:nvPr>
        </p:nvSpPr>
        <p:spPr bwMode="auto">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spcBef>
                <a:spcPct val="20000"/>
              </a:spcBef>
              <a:buClr>
                <a:srgbClr val="FF0000"/>
              </a:buClr>
              <a:buFont typeface="Arial" charset="0"/>
              <a:buChar char="•"/>
              <a:defRPr sz="2400">
                <a:solidFill>
                  <a:srgbClr val="262626"/>
                </a:solidFill>
                <a:latin typeface="Arial" charset="0"/>
                <a:ea typeface="ＭＳ Ｐゴシック" pitchFamily="34" charset="-128"/>
              </a:defRPr>
            </a:lvl1pPr>
            <a:lvl2pPr marL="742950" indent="-285750" eaLnBrk="0" hangingPunct="0">
              <a:spcBef>
                <a:spcPct val="20000"/>
              </a:spcBef>
              <a:buClr>
                <a:srgbClr val="17375E"/>
              </a:buClr>
              <a:buFont typeface="Arial" charset="0"/>
              <a:buChar char="–"/>
              <a:defRPr sz="2000">
                <a:solidFill>
                  <a:srgbClr val="262626"/>
                </a:solidFill>
                <a:latin typeface="Arial" charset="0"/>
                <a:ea typeface="ＭＳ Ｐゴシック" pitchFamily="34" charset="-128"/>
              </a:defRPr>
            </a:lvl2pPr>
            <a:lvl3pPr marL="1143000" indent="-228600" eaLnBrk="0" hangingPunct="0">
              <a:spcBef>
                <a:spcPct val="20000"/>
              </a:spcBef>
              <a:buClr>
                <a:srgbClr val="FF0000"/>
              </a:buClr>
              <a:buFont typeface="Arial" charset="0"/>
              <a:buChar char="•"/>
              <a:defRPr>
                <a:solidFill>
                  <a:srgbClr val="262626"/>
                </a:solidFill>
                <a:latin typeface="Arial" charset="0"/>
                <a:ea typeface="ＭＳ Ｐゴシック" pitchFamily="34" charset="-128"/>
              </a:defRPr>
            </a:lvl3pPr>
            <a:lvl4pPr marL="16002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4pPr>
            <a:lvl5pPr marL="2057400" indent="-228600" eaLnBrk="0" hangingPunct="0">
              <a:spcBef>
                <a:spcPct val="20000"/>
              </a:spcBef>
              <a:buClr>
                <a:srgbClr val="FF0000"/>
              </a:buClr>
              <a:buFont typeface="Arial" charset="0"/>
              <a:buChar char="»"/>
              <a:defRPr sz="1600">
                <a:solidFill>
                  <a:srgbClr val="262626"/>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FF0000"/>
              </a:buClr>
              <a:buFont typeface="Arial" charset="0"/>
              <a:buChar char="»"/>
              <a:defRPr sz="1600">
                <a:solidFill>
                  <a:srgbClr val="262626"/>
                </a:solidFill>
                <a:latin typeface="Arial" charset="0"/>
                <a:ea typeface="ＭＳ Ｐゴシック" pitchFamily="34" charset="-128"/>
              </a:defRPr>
            </a:lvl9pPr>
          </a:lstStyle>
          <a:p>
            <a:pPr>
              <a:buNone/>
              <a:defRPr/>
            </a:pPr>
            <a:r>
              <a:rPr lang="en-US" altLang="en-US" sz="1300" dirty="0">
                <a:solidFill>
                  <a:schemeClr val="tx1"/>
                </a:solidFill>
                <a:latin typeface="+mn-lt"/>
              </a:rPr>
              <a:t>ASK:  Who likes business and leadership? </a:t>
            </a:r>
            <a:endParaRPr lang="en-US" altLang="en-US" sz="1300" dirty="0" smtClean="0">
              <a:solidFill>
                <a:schemeClr val="tx1"/>
              </a:solidFill>
              <a:latin typeface="+mn-lt"/>
            </a:endParaRPr>
          </a:p>
          <a:p>
            <a:pPr>
              <a:buNone/>
              <a:defRPr/>
            </a:pPr>
            <a:endParaRPr lang="en-US" altLang="en-US" sz="1300" dirty="0">
              <a:solidFill>
                <a:schemeClr val="tx1"/>
              </a:solidFill>
              <a:latin typeface="+mn-lt"/>
            </a:endParaRPr>
          </a:p>
          <a:p>
            <a:pPr>
              <a:buNone/>
              <a:defRPr/>
            </a:pPr>
            <a:r>
              <a:rPr lang="en-US" altLang="en-US" sz="1300" dirty="0">
                <a:solidFill>
                  <a:schemeClr val="tx1"/>
                </a:solidFill>
                <a:latin typeface="+mn-lt"/>
              </a:rPr>
              <a:t>DO: Watch for reactions.  If they show interest or if someone mentioned this interest area in the discussion for slide 18, stop and ask them for their reactions to the ideas on the screen and for their ideas for careers in their interest plus technology</a:t>
            </a:r>
            <a:r>
              <a:rPr lang="en-US" altLang="en-US" sz="1300" dirty="0" smtClean="0">
                <a:solidFill>
                  <a:schemeClr val="tx1"/>
                </a:solidFill>
                <a:latin typeface="+mn-lt"/>
              </a:rPr>
              <a:t>.</a:t>
            </a:r>
          </a:p>
          <a:p>
            <a:pPr>
              <a:buNone/>
              <a:defRPr/>
            </a:pPr>
            <a:endParaRPr lang="en-US" altLang="en-US" sz="1300" dirty="0">
              <a:solidFill>
                <a:schemeClr val="tx1"/>
              </a:solidFill>
              <a:latin typeface="+mn-lt"/>
            </a:endParaRPr>
          </a:p>
          <a:p>
            <a:pPr>
              <a:buNone/>
              <a:defRPr/>
            </a:pPr>
            <a:r>
              <a:rPr lang="en-US" altLang="en-US" sz="1300" dirty="0">
                <a:solidFill>
                  <a:schemeClr val="tx1"/>
                </a:solidFill>
                <a:latin typeface="+mn-lt"/>
              </a:rPr>
              <a:t>ASK: Are you surprised by anything we just saw?</a:t>
            </a:r>
          </a:p>
          <a:p>
            <a:pPr>
              <a:buNone/>
              <a:defRPr/>
            </a:pPr>
            <a:endParaRPr lang="en-US" altLang="en-US" sz="1300" dirty="0">
              <a:solidFill>
                <a:schemeClr val="tx1"/>
              </a:solidFill>
              <a:latin typeface="+mn-lt"/>
            </a:endParaRPr>
          </a:p>
          <a:p>
            <a:pPr>
              <a:buNone/>
              <a:defRPr/>
            </a:pPr>
            <a:r>
              <a:rPr lang="en-US" altLang="en-US" sz="1300" dirty="0">
                <a:solidFill>
                  <a:schemeClr val="tx1"/>
                </a:solidFill>
                <a:latin typeface="+mn-lt"/>
              </a:rPr>
              <a:t>ASK: Are there other areas you are interested in?  How might they be combined with technology?</a:t>
            </a:r>
          </a:p>
          <a:p>
            <a:pPr>
              <a:buNone/>
              <a:defRPr/>
            </a:pPr>
            <a:endParaRPr lang="en-US" altLang="en-US" sz="1300" dirty="0">
              <a:solidFill>
                <a:schemeClr val="tx1"/>
              </a:solidFill>
              <a:latin typeface="+mn-lt"/>
            </a:endParaRPr>
          </a:p>
          <a:p>
            <a:pPr>
              <a:buNone/>
              <a:defRPr/>
            </a:pPr>
            <a:r>
              <a:rPr lang="en-US" altLang="en-US" sz="1300" dirty="0">
                <a:solidFill>
                  <a:schemeClr val="tx1"/>
                </a:solidFill>
                <a:latin typeface="+mn-lt"/>
              </a:rPr>
              <a:t>BACKGROUND:</a:t>
            </a:r>
          </a:p>
          <a:p>
            <a:pPr>
              <a:buNone/>
              <a:defRPr/>
            </a:pPr>
            <a:r>
              <a:rPr lang="en-US" altLang="en-US" sz="1300" dirty="0">
                <a:solidFill>
                  <a:schemeClr val="tx1"/>
                </a:solidFill>
                <a:latin typeface="+mn-lt"/>
              </a:rPr>
              <a:t>Business Analyst manages the way a company implements technology and determines the requirements of a project or program so that goals are met efficiently and cost-effectively. The business analyst is the link between a company’s IT capabilities and its business objectives. </a:t>
            </a:r>
            <a:endParaRPr lang="en-US" altLang="en-US" sz="1300" dirty="0" smtClean="0">
              <a:solidFill>
                <a:schemeClr val="tx1"/>
              </a:solidFill>
              <a:latin typeface="+mn-lt"/>
            </a:endParaRPr>
          </a:p>
          <a:p>
            <a:pPr>
              <a:buNone/>
              <a:defRPr/>
            </a:pPr>
            <a:endParaRPr lang="en-US" altLang="en-US" sz="1300" dirty="0">
              <a:solidFill>
                <a:schemeClr val="tx1"/>
              </a:solidFill>
              <a:latin typeface="+mn-lt"/>
            </a:endParaRPr>
          </a:p>
          <a:p>
            <a:pPr>
              <a:buNone/>
              <a:defRPr/>
            </a:pPr>
            <a:r>
              <a:rPr lang="en-US" altLang="en-US" sz="1300" dirty="0">
                <a:solidFill>
                  <a:schemeClr val="tx1"/>
                </a:solidFill>
                <a:latin typeface="+mn-lt"/>
              </a:rPr>
              <a:t>Project Manager plans, budgets, oversees and documents all steps of a project for a company. The project manager works closely with upper management to make sure the direction of the project is on track with their expectations. </a:t>
            </a:r>
            <a:endParaRPr lang="en-US" altLang="en-US" sz="1300" dirty="0" smtClean="0">
              <a:solidFill>
                <a:schemeClr val="tx1"/>
              </a:solidFill>
              <a:latin typeface="+mn-lt"/>
            </a:endParaRPr>
          </a:p>
          <a:p>
            <a:pPr>
              <a:buNone/>
              <a:defRPr/>
            </a:pPr>
            <a:endParaRPr lang="en-US" altLang="en-US" sz="1300" dirty="0">
              <a:solidFill>
                <a:schemeClr val="tx1"/>
              </a:solidFill>
              <a:latin typeface="+mn-lt"/>
            </a:endParaRPr>
          </a:p>
          <a:p>
            <a:pPr>
              <a:buNone/>
              <a:defRPr/>
            </a:pPr>
            <a:r>
              <a:rPr lang="en-US" altLang="en-US" sz="1300" dirty="0">
                <a:solidFill>
                  <a:schemeClr val="tx1"/>
                </a:solidFill>
                <a:latin typeface="+mn-lt"/>
              </a:rPr>
              <a:t>Chief Information Officer sits at the helm of the IT department and is responsible for the technological direction of the company. The chief information officer plans for a company’s technology needs and oversees the IT department, its projects and all programming. </a:t>
            </a:r>
          </a:p>
          <a:p>
            <a:pPr>
              <a:buFont typeface="Arial" charset="0"/>
              <a:buNone/>
              <a:defRPr/>
            </a:pPr>
            <a:endParaRPr lang="en-US" altLang="en-US" sz="1400" dirty="0">
              <a:solidFill>
                <a:srgbClr val="FF0000"/>
              </a:solidFill>
            </a:endParaRPr>
          </a:p>
        </p:txBody>
      </p:sp>
    </p:spTree>
    <p:extLst>
      <p:ext uri="{BB962C8B-B14F-4D97-AF65-F5344CB8AC3E}">
        <p14:creationId xmlns:p14="http://schemas.microsoft.com/office/powerpoint/2010/main" val="1303854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I’m going to introduce you to some women who work in IT.  Maybe one of them is doing work that someday you might be interested in doing</a:t>
            </a:r>
            <a:r>
              <a:rPr lang="en-US" dirty="0" smtClean="0"/>
              <a:t>.</a:t>
            </a:r>
          </a:p>
          <a:p>
            <a:endParaRPr lang="en-US" dirty="0"/>
          </a:p>
          <a:p>
            <a:r>
              <a:rPr lang="en-US" dirty="0"/>
              <a:t>NOTE: You may pick and choose from the testimonial slides based on what you think will interest your audience.  </a:t>
            </a:r>
            <a:endParaRPr lang="en-US" dirty="0" smtClean="0"/>
          </a:p>
          <a:p>
            <a:endParaRPr lang="en-US" dirty="0"/>
          </a:p>
          <a:p>
            <a:r>
              <a:rPr lang="en-US" dirty="0"/>
              <a:t>NOTE: The background information on the next set of slides is there to provide more information should you want it.  It is not intended as a script</a:t>
            </a:r>
            <a:r>
              <a:rPr lang="en-US" dirty="0" smtClean="0"/>
              <a:t>.</a:t>
            </a:r>
          </a:p>
          <a:p>
            <a:endParaRPr lang="en-US" dirty="0"/>
          </a:p>
          <a:p>
            <a:r>
              <a:rPr lang="en-US" dirty="0"/>
              <a:t>DO: Watch for reactions as you go through the testimonials.   Stop where they show interest. </a:t>
            </a:r>
          </a:p>
        </p:txBody>
      </p:sp>
      <p:sp>
        <p:nvSpPr>
          <p:cNvPr id="4" name="Slide Number Placeholder 3"/>
          <p:cNvSpPr>
            <a:spLocks noGrp="1"/>
          </p:cNvSpPr>
          <p:nvPr>
            <p:ph type="sldNum" sz="quarter" idx="10"/>
          </p:nvPr>
        </p:nvSpPr>
        <p:spPr/>
        <p:txBody>
          <a:bodyPr/>
          <a:lstStyle/>
          <a:p>
            <a:fld id="{19FEF117-9047-2140-B3F1-EEF431365C76}" type="slidenum">
              <a:rPr lang="en-US" smtClean="0"/>
              <a:pPr/>
              <a:t>27</a:t>
            </a:fld>
            <a:endParaRPr lang="en-US"/>
          </a:p>
        </p:txBody>
      </p:sp>
    </p:spTree>
    <p:extLst>
      <p:ext uri="{BB962C8B-B14F-4D97-AF65-F5344CB8AC3E}">
        <p14:creationId xmlns:p14="http://schemas.microsoft.com/office/powerpoint/2010/main" val="523318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OPTIONAL: Insert your picture, job, title, and quote here. </a:t>
            </a:r>
            <a:endParaRPr lang="en-US" dirty="0" smtClean="0"/>
          </a:p>
          <a:p>
            <a:r>
              <a:rPr lang="en-US" dirty="0" smtClean="0"/>
              <a:t> </a:t>
            </a:r>
            <a:endParaRPr lang="en-US" dirty="0"/>
          </a:p>
          <a:p>
            <a:r>
              <a:rPr lang="en-US" dirty="0"/>
              <a:t>DO:  Tell the story of your career in IT.</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28</a:t>
            </a:fld>
            <a:endParaRPr lang="en-US"/>
          </a:p>
        </p:txBody>
      </p:sp>
    </p:spTree>
    <p:extLst>
      <p:ext uri="{BB962C8B-B14F-4D97-AF65-F5344CB8AC3E}">
        <p14:creationId xmlns:p14="http://schemas.microsoft.com/office/powerpoint/2010/main" val="3081739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Shannon Moran, IT Development Director, Brother International</a:t>
            </a:r>
          </a:p>
          <a:p>
            <a:r>
              <a:rPr lang="en-US" dirty="0"/>
              <a:t>As the IT development director at Brother International, I oversee the operations for IT development and project management functions for our company. I formulate and deploy short- and long-term strategic plans for enabling efficient and cost-effective IT solutions across our U.S. and subsidiary offices. I also represent those offices when working with our global team. </a:t>
            </a:r>
            <a:endParaRPr lang="en-US" dirty="0" smtClean="0"/>
          </a:p>
          <a:p>
            <a:endParaRPr lang="en-US" dirty="0"/>
          </a:p>
          <a:p>
            <a:r>
              <a:rPr lang="en-US" dirty="0"/>
              <a:t>I am continually amazed at the rate of change in our business due to advances in technology, specifically cloud computing, mobile and social areas. It is an exciting time for technologists, as companies now position their IT departments as strategic differentiators. All of that change means the sales and marketing teams are moving at the speed of light to meet the challenges in the market, and they demand an agile and forward-thinking IT organization. This presents many challenges that have an impact on resource planning and training, sourcing strategies and development technologies.</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29</a:t>
            </a:fld>
            <a:endParaRPr lang="en-US"/>
          </a:p>
        </p:txBody>
      </p:sp>
    </p:spTree>
    <p:extLst>
      <p:ext uri="{BB962C8B-B14F-4D97-AF65-F5344CB8AC3E}">
        <p14:creationId xmlns:p14="http://schemas.microsoft.com/office/powerpoint/2010/main" val="400540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ASK: Did anyone see anything like this? </a:t>
            </a:r>
          </a:p>
          <a:p>
            <a:endParaRPr lang="en-US" dirty="0" smtClean="0"/>
          </a:p>
          <a:p>
            <a:r>
              <a:rPr lang="en-US" dirty="0" smtClean="0"/>
              <a:t>DO</a:t>
            </a:r>
            <a:r>
              <a:rPr lang="en-US" dirty="0"/>
              <a:t>: Show the traditional pictures slowly.  Watch for their reactions and pull out comments</a:t>
            </a:r>
            <a:r>
              <a:rPr lang="en-US" dirty="0" smtClean="0"/>
              <a: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3</a:t>
            </a:fld>
            <a:endParaRPr lang="en-US"/>
          </a:p>
        </p:txBody>
      </p:sp>
    </p:spTree>
    <p:extLst>
      <p:ext uri="{BB962C8B-B14F-4D97-AF65-F5344CB8AC3E}">
        <p14:creationId xmlns:p14="http://schemas.microsoft.com/office/powerpoint/2010/main" val="3605740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Rebecca Rosen, President, Sales Enabled</a:t>
            </a:r>
          </a:p>
          <a:p>
            <a:r>
              <a:rPr lang="en-US" dirty="0"/>
              <a:t>As president of Sales Enabled in Los Angeles, I help technology companies improve the productivity, performance and results of their sales teams.  </a:t>
            </a:r>
            <a:endParaRPr lang="en-US" dirty="0" smtClean="0"/>
          </a:p>
          <a:p>
            <a:endParaRPr lang="en-US" dirty="0"/>
          </a:p>
          <a:p>
            <a:r>
              <a:rPr lang="en-US" dirty="0"/>
              <a:t>I started in IT two decades ago, first overseeing marketing communications and sales training for a midsized telecommunications company, where I had overarching responsibility for the company’s brand, customer acquisition and development strategies and sales training. During my tenure, I played a key role in helping drive the company’s growth from $20 million to over $550 million in annual revenues. I started my IT career at a boutique IT consultancy where I managed operations and training. </a:t>
            </a:r>
          </a:p>
          <a:p>
            <a:r>
              <a:rPr lang="en-US" dirty="0"/>
              <a:t>Having earned a master’s degree in the integration of choreography and technology, I have always enjoyed making technology come alive — creating an emotional connection with its users. Today, I love taking very complex products to market in ways that are extremely relevant and impactful to businesses.</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30</a:t>
            </a:fld>
            <a:endParaRPr lang="en-US"/>
          </a:p>
        </p:txBody>
      </p:sp>
    </p:spTree>
    <p:extLst>
      <p:ext uri="{BB962C8B-B14F-4D97-AF65-F5344CB8AC3E}">
        <p14:creationId xmlns:p14="http://schemas.microsoft.com/office/powerpoint/2010/main" val="227709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Angie Sheldon, Community Engagement Specialist, Betty Crocker and </a:t>
            </a:r>
            <a:r>
              <a:rPr lang="en-US" dirty="0" smtClean="0"/>
              <a:t>Bisques</a:t>
            </a:r>
          </a:p>
          <a:p>
            <a:endParaRPr lang="en-US" dirty="0"/>
          </a:p>
          <a:p>
            <a:r>
              <a:rPr lang="en-US" dirty="0"/>
              <a:t>When I got my master’s degree in counseling in 2009, my job barely existed. I moved forward with my degree, working in a psychiatric unit and then in a handful of nonprofit programs. When I realized that social media was a fun and challenging field where I could use my psychology skills to create communities and effect change, I simply started doing it — blogging, tweeting, you name it! I showed I was a good content creator and community builder and was hired by General Mills.</a:t>
            </a:r>
          </a:p>
          <a:p>
            <a:r>
              <a:rPr lang="en-US" dirty="0"/>
              <a:t>Today, I manage the social presence of Betty Crocker and Bisques in a cross-functional team. I am responsible for all strategy and execution, including campaigns, integrated marketing efforts and day-to-day interaction. The hardest part is that, as a very new field, my job is often misunderstood or not always valued, but I love being able to build and advocate for a community in a large company.</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31</a:t>
            </a:fld>
            <a:endParaRPr lang="en-US"/>
          </a:p>
        </p:txBody>
      </p:sp>
    </p:spTree>
    <p:extLst>
      <p:ext uri="{BB962C8B-B14F-4D97-AF65-F5344CB8AC3E}">
        <p14:creationId xmlns:p14="http://schemas.microsoft.com/office/powerpoint/2010/main" val="2633701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Grace Bredeson, Technical Consultant, </a:t>
            </a:r>
            <a:r>
              <a:rPr lang="en-US" dirty="0" err="1"/>
              <a:t>Protiviti</a:t>
            </a:r>
            <a:endParaRPr lang="en-US" dirty="0"/>
          </a:p>
          <a:p>
            <a:r>
              <a:rPr lang="en-US" dirty="0"/>
              <a:t>I am a technical consultant for the midsize consulting company </a:t>
            </a:r>
            <a:r>
              <a:rPr lang="en-US" dirty="0" err="1"/>
              <a:t>Protiviti</a:t>
            </a:r>
            <a:r>
              <a:rPr lang="en-US" dirty="0"/>
              <a:t>, a subsidiary of Robert Half Technology. I work on projects for companies that have a business problem or want to implement a new system. It can be more efficient to those companies to bring in outside, experienced people instead of training employees or hiring new staff.</a:t>
            </a:r>
          </a:p>
          <a:p>
            <a:endParaRPr lang="en-US" dirty="0"/>
          </a:p>
          <a:p>
            <a:r>
              <a:rPr lang="en-US" dirty="0"/>
              <a:t>When I joined </a:t>
            </a:r>
            <a:r>
              <a:rPr lang="en-US" dirty="0" err="1"/>
              <a:t>Protiviti</a:t>
            </a:r>
            <a:r>
              <a:rPr lang="en-US" dirty="0"/>
              <a:t>, I didn’t have all the skills or know all the systems, but my company helped me learn along the way. The way I think and the way I work with people have been the most important things I bring to my job.</a:t>
            </a:r>
          </a:p>
          <a:p>
            <a:endParaRPr lang="en-US" dirty="0"/>
          </a:p>
          <a:p>
            <a:r>
              <a:rPr lang="en-US" dirty="0"/>
              <a:t>Variety is one of the best parts of consulting. I get to learn and work on different things, and no two days are ever the same. It’s a great way to experience different organizations, projects, industries, company cultures and even roles within a team. The variety is especially good for those in technology because the movement between companies and industries means they can work with and learn about all kinds of new technological innovations. Technical consulting has been a great career so far. I look forward to a fun and interesting future in it.</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32</a:t>
            </a:fld>
            <a:endParaRPr lang="en-US"/>
          </a:p>
        </p:txBody>
      </p:sp>
    </p:spTree>
    <p:extLst>
      <p:ext uri="{BB962C8B-B14F-4D97-AF65-F5344CB8AC3E}">
        <p14:creationId xmlns:p14="http://schemas.microsoft.com/office/powerpoint/2010/main" val="3081739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Cristina Martin Greysman, Director of Channel Program Management at </a:t>
            </a:r>
            <a:r>
              <a:rPr lang="en-US" dirty="0" err="1"/>
              <a:t>Sungard</a:t>
            </a:r>
            <a:r>
              <a:rPr lang="en-US" dirty="0"/>
              <a:t> Availability </a:t>
            </a:r>
            <a:r>
              <a:rPr lang="en-US" dirty="0" smtClean="0"/>
              <a:t>Services.</a:t>
            </a:r>
          </a:p>
          <a:p>
            <a:endParaRPr lang="en-US" dirty="0"/>
          </a:p>
          <a:p>
            <a:r>
              <a:rPr lang="en-US" dirty="0"/>
              <a:t>I’m the director of partner program management for </a:t>
            </a:r>
            <a:r>
              <a:rPr lang="en-US" dirty="0" err="1"/>
              <a:t>Sungard</a:t>
            </a:r>
            <a:r>
              <a:rPr lang="en-US" dirty="0"/>
              <a:t> Availability Services in Wayne, Pa., a technology services company. There, I help channel partners effectively sell our solutions to their customers. </a:t>
            </a:r>
          </a:p>
          <a:p>
            <a:r>
              <a:rPr lang="en-US" dirty="0"/>
              <a:t>I’ve worked business development and alliance management in the technology industry for 20 years. I was fascinated by computers in middle school and begged my dad for a home computer. Luckily, he obliged —though he wondered what I would use it for. My interest led me in the mid-90s to co-found Red Sector A, an Internet service provider and e-commerce website design firm. Early on, I saw that websites and the ability to transact business online was a game changer, especially for small business. I love the dynamism of the industry and how I am learning something new every day. </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33</a:t>
            </a:fld>
            <a:endParaRPr lang="en-US"/>
          </a:p>
        </p:txBody>
      </p:sp>
    </p:spTree>
    <p:extLst>
      <p:ext uri="{BB962C8B-B14F-4D97-AF65-F5344CB8AC3E}">
        <p14:creationId xmlns:p14="http://schemas.microsoft.com/office/powerpoint/2010/main" val="3783449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Robin Wright, Project Director, WSP USA, Environmental</a:t>
            </a:r>
          </a:p>
          <a:p>
            <a:r>
              <a:rPr lang="en-US" dirty="0"/>
              <a:t>I manage teams and provide direct engineering and compliance support to global commercial and industrial clients. I work with multimedia environmental compliance and auditing, ISO 14001 auditing, environmental site assessments, site investigation and site remediation</a:t>
            </a:r>
            <a:r>
              <a:rPr lang="en-US" dirty="0" smtClean="0"/>
              <a:t>.</a:t>
            </a:r>
          </a:p>
          <a:p>
            <a:endParaRPr lang="en-US" dirty="0"/>
          </a:p>
          <a:p>
            <a:r>
              <a:rPr lang="en-US" dirty="0"/>
              <a:t>I like that no two projects or clients are the same. The technical challenges and diversity of the people I encounter are continuous opportunities for intellectual growth. I find it hugely satisfying to solve diverse technical problems and provide clients with beneficial alternatives.</a:t>
            </a:r>
          </a:p>
          <a:p>
            <a:r>
              <a:rPr lang="en-US" dirty="0"/>
              <a:t>Efficiently engineering solutions for global clients and locations requires heavy reliance on IT platforms, such as data management, communications and productivity tools. When there is a lack of access from remote locations, for example, or questionable stability of these platforms, my ability to do my job is limited. It’s beneficial for me to have direct contact with the IT department to resolve issues as they arise — and provide feedback to prevent new issues from cropping up. </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34</a:t>
            </a:fld>
            <a:endParaRPr lang="en-US"/>
          </a:p>
        </p:txBody>
      </p:sp>
    </p:spTree>
    <p:extLst>
      <p:ext uri="{BB962C8B-B14F-4D97-AF65-F5344CB8AC3E}">
        <p14:creationId xmlns:p14="http://schemas.microsoft.com/office/powerpoint/2010/main" val="4261849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Cassandra Anderson, Director of Channel Sales, </a:t>
            </a:r>
            <a:r>
              <a:rPr lang="en-US" dirty="0" err="1"/>
              <a:t>Chrexendo</a:t>
            </a:r>
            <a:endParaRPr lang="en-US" dirty="0"/>
          </a:p>
          <a:p>
            <a:r>
              <a:rPr lang="en-US" dirty="0"/>
              <a:t>I stumbled into the technology industry when I was working at an adolescent drug rehab center. We needed new phone and computer systems, and in working with the local phone installer I realized the technology fascinated me. The provider noticed and asked me to come on board as a customer trainer. I made the switch and after 18 years — and so many wonderful positions in the technology industry — I have never looked back. </a:t>
            </a:r>
            <a:endParaRPr lang="en-US" dirty="0" smtClean="0"/>
          </a:p>
          <a:p>
            <a:endParaRPr lang="en-US" dirty="0"/>
          </a:p>
          <a:p>
            <a:r>
              <a:rPr lang="en-US" dirty="0"/>
              <a:t>I find the ever-changing world of technology fascinating. There are always new products and concepts to learn and share. I have the opportunity to help businesses improve and to make a difference. Women bring new perspectives to technology and business, and I encourage women to look at technology as not just technical, but as a creative way to bring solutions to individuals and companies and to change the world. We can make change — one solution at a time. </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35</a:t>
            </a:fld>
            <a:endParaRPr lang="en-US"/>
          </a:p>
        </p:txBody>
      </p:sp>
    </p:spTree>
    <p:extLst>
      <p:ext uri="{BB962C8B-B14F-4D97-AF65-F5344CB8AC3E}">
        <p14:creationId xmlns:p14="http://schemas.microsoft.com/office/powerpoint/2010/main" val="2082178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Doriana Allyn, Environmental Health and Safety Senior Manager, Brother International Corp</a:t>
            </a:r>
            <a:r>
              <a:rPr lang="en-US" dirty="0" smtClean="0"/>
              <a:t>.</a:t>
            </a:r>
          </a:p>
          <a:p>
            <a:endParaRPr lang="en-US" dirty="0"/>
          </a:p>
          <a:p>
            <a:r>
              <a:rPr lang="en-US" dirty="0"/>
              <a:t>I am accountable on a daily basis for Brother International’s corporate-wide environmental, health and safety programs — including the company’s Environmental Management System ISO14001 certification for Brother Americas, which includes all Brother U.S. and Latin America locations. I participate in global environmental working groups in the creation of unified action plans</a:t>
            </a:r>
            <a:r>
              <a:rPr lang="en-US" dirty="0" smtClean="0"/>
              <a:t>.</a:t>
            </a:r>
          </a:p>
          <a:p>
            <a:endParaRPr lang="en-US" dirty="0"/>
          </a:p>
          <a:p>
            <a:r>
              <a:rPr lang="en-US" dirty="0"/>
              <a:t>I like meeting people from around the world. Traveling provides the opportunity to learn and contribute to a vast array of subjects related to both work and home. </a:t>
            </a:r>
          </a:p>
          <a:p>
            <a:r>
              <a:rPr lang="en-US" dirty="0"/>
              <a:t>Environmental laws change rapidly, and it’s a challenge to apply them to the company’s operations and already complex products. On top of that, I develop communication and trust between the company and the environmental function of our other locations and operations, which are in and outside of the United States. I participate in various relationship-building opportunities and add value to those served.</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36</a:t>
            </a:fld>
            <a:endParaRPr lang="en-US"/>
          </a:p>
        </p:txBody>
      </p:sp>
    </p:spTree>
    <p:extLst>
      <p:ext uri="{BB962C8B-B14F-4D97-AF65-F5344CB8AC3E}">
        <p14:creationId xmlns:p14="http://schemas.microsoft.com/office/powerpoint/2010/main" val="2303622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Dr. </a:t>
            </a:r>
            <a:r>
              <a:rPr lang="en-US" dirty="0" err="1"/>
              <a:t>Jayati</a:t>
            </a:r>
            <a:r>
              <a:rPr lang="en-US" dirty="0"/>
              <a:t> </a:t>
            </a:r>
            <a:r>
              <a:rPr lang="en-US" dirty="0" err="1"/>
              <a:t>Saha</a:t>
            </a:r>
            <a:r>
              <a:rPr lang="en-US" dirty="0"/>
              <a:t>, Microbiologist</a:t>
            </a:r>
          </a:p>
          <a:p>
            <a:r>
              <a:rPr lang="en-US" dirty="0"/>
              <a:t>I was educated in India, where, between grades 10 and 11, I chose science as my main area of interest. I chose science because I was naturally curious about things, and I preferred to actually see results rather than be told about them. I work in a laboratory in a very clean environment and use computers to model and track my findings</a:t>
            </a:r>
            <a:r>
              <a:rPr lang="en-US" dirty="0" smtClean="0"/>
              <a:t>.</a:t>
            </a:r>
          </a:p>
          <a:p>
            <a:endParaRPr lang="en-US" dirty="0"/>
          </a:p>
          <a:p>
            <a:r>
              <a:rPr lang="en-US" dirty="0"/>
              <a:t>What I love about my work is that I get to think about a problem and experiment with ways to test a solution. It’s fun to see things work out. When experiments don’t work, I just start again with a different approach.</a:t>
            </a:r>
          </a:p>
          <a:p>
            <a:r>
              <a:rPr lang="en-US" dirty="0"/>
              <a:t>Girls and women make great scientists and technicians. Those who are curious, who want to do things by or for themselves, like to write, and are stubborn or tenacious can learn science and be very successful researchers. Science is a wonderful and satisfying career.</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37</a:t>
            </a:fld>
            <a:endParaRPr lang="en-US"/>
          </a:p>
        </p:txBody>
      </p:sp>
    </p:spTree>
    <p:extLst>
      <p:ext uri="{BB962C8B-B14F-4D97-AF65-F5344CB8AC3E}">
        <p14:creationId xmlns:p14="http://schemas.microsoft.com/office/powerpoint/2010/main" val="3783449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Lisa </a:t>
            </a:r>
            <a:r>
              <a:rPr lang="en-US" dirty="0" err="1"/>
              <a:t>Yigdal</a:t>
            </a:r>
            <a:r>
              <a:rPr lang="en-US" dirty="0"/>
              <a:t>, Helpdesk and Telecommunications Manager, Brother International Corp</a:t>
            </a:r>
            <a:r>
              <a:rPr lang="en-US" dirty="0" smtClean="0"/>
              <a:t>.</a:t>
            </a:r>
          </a:p>
          <a:p>
            <a:endParaRPr lang="en-US" dirty="0"/>
          </a:p>
          <a:p>
            <a:r>
              <a:rPr lang="en-US" dirty="0"/>
              <a:t>I am responsible for the management and administration of Brother International’s Helpdesk system, technicians and operations. In addition, I am also responsible for the company’s voice communications networks, systems and call centers.</a:t>
            </a:r>
          </a:p>
          <a:p>
            <a:r>
              <a:rPr lang="en-US" dirty="0"/>
              <a:t>I enjoy the daily challenges presented by our user community with regards to IT. I also enjoy being part of the rapidly changing IT landscape and learning new technologies</a:t>
            </a:r>
            <a:r>
              <a:rPr lang="en-US" dirty="0" smtClean="0"/>
              <a:t>.</a:t>
            </a:r>
          </a:p>
          <a:p>
            <a:r>
              <a:rPr lang="en-US" dirty="0" smtClean="0"/>
              <a:t> </a:t>
            </a:r>
            <a:endParaRPr lang="en-US" dirty="0"/>
          </a:p>
          <a:p>
            <a:r>
              <a:rPr lang="en-US" dirty="0"/>
              <a:t>Keeping up with our user community’s needs is an interesting balance. It can be a challenge to keep up with the continuous demand for helpdesk support while protecting my technical staff from burnout, but I enjoy it. </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38</a:t>
            </a:fld>
            <a:endParaRPr lang="en-US"/>
          </a:p>
        </p:txBody>
      </p:sp>
    </p:spTree>
    <p:extLst>
      <p:ext uri="{BB962C8B-B14F-4D97-AF65-F5344CB8AC3E}">
        <p14:creationId xmlns:p14="http://schemas.microsoft.com/office/powerpoint/2010/main" val="2082178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Jean Mork Bredeson, President, Service 800, formerly Field Tech, GE</a:t>
            </a:r>
          </a:p>
          <a:p>
            <a:r>
              <a:rPr lang="en-US" dirty="0"/>
              <a:t>When GE offered me a field tech job, I was surprised. I hadn’t fixed computers before, but a quiz they gave me said I could do it. I took the job. When I went through their training, I was surprised again. Working with the tools and the equipment was much easier and cleaner than I’d thought, and the fixes were more like solving puzzles than getting into something dirty, heavy or dangerous. One of my managers told me that he wished all of his techs were women because they’re much more patient and accurate — and much better with customers</a:t>
            </a:r>
            <a:r>
              <a:rPr lang="en-US" dirty="0" smtClean="0"/>
              <a:t>.</a:t>
            </a:r>
          </a:p>
          <a:p>
            <a:endParaRPr lang="en-US" dirty="0"/>
          </a:p>
          <a:p>
            <a:r>
              <a:rPr lang="en-US" dirty="0"/>
              <a:t>I was a field tech for some time and soon I was a supervisor. The hands-on experience I had with the products and the interactions with the customers really helped me understand the business. I got more promotions and eventually started my own company, still working with break/fix and other services. </a:t>
            </a:r>
            <a:endParaRPr lang="en-US" dirty="0" smtClean="0"/>
          </a:p>
          <a:p>
            <a:endParaRPr lang="en-US" dirty="0"/>
          </a:p>
          <a:p>
            <a:r>
              <a:rPr lang="en-US" dirty="0"/>
              <a:t>I often think how easy it would have been to not consider that first break/fix job. Once I learned that break/fix is more about understanding products and how people use them, taking a logical look at how to solve a problem and communicating well with customers, I was off on a career that I’ve loved.</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39</a:t>
            </a:fld>
            <a:endParaRPr lang="en-US"/>
          </a:p>
        </p:txBody>
      </p:sp>
    </p:spTree>
    <p:extLst>
      <p:ext uri="{BB962C8B-B14F-4D97-AF65-F5344CB8AC3E}">
        <p14:creationId xmlns:p14="http://schemas.microsoft.com/office/powerpoint/2010/main" val="195645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ASK: Did anyone see anything like this? </a:t>
            </a:r>
          </a:p>
          <a:p>
            <a:endParaRPr lang="en-US" dirty="0" smtClean="0"/>
          </a:p>
          <a:p>
            <a:r>
              <a:rPr lang="en-US" dirty="0" smtClean="0"/>
              <a:t>DO</a:t>
            </a:r>
            <a:r>
              <a:rPr lang="en-US" dirty="0"/>
              <a:t>: Show the progressive pictures slowly.  Watch for their reactions and pull out comments.</a:t>
            </a:r>
          </a:p>
          <a:p>
            <a:endParaRPr lang="en-US" dirty="0" smtClean="0"/>
          </a:p>
          <a:p>
            <a:r>
              <a:rPr lang="en-US" dirty="0" smtClean="0"/>
              <a:t>DO</a:t>
            </a:r>
            <a:r>
              <a:rPr lang="en-US" dirty="0"/>
              <a:t>: Watch their reactions.  If they seem surprised by any of the pictures, stop and ask them about it.</a:t>
            </a:r>
          </a:p>
          <a:p>
            <a:endParaRPr lang="en-US" dirty="0" smtClean="0"/>
          </a:p>
          <a:p>
            <a:r>
              <a:rPr lang="en-US" dirty="0" smtClean="0"/>
              <a:t>ASK</a:t>
            </a:r>
            <a:r>
              <a:rPr lang="en-US" dirty="0"/>
              <a:t>: Did any of these pictures surprise you?  What surprised you about them?</a:t>
            </a:r>
          </a:p>
          <a:p>
            <a:endParaRPr lang="en-US" dirty="0" smtClean="0"/>
          </a:p>
          <a:p>
            <a:r>
              <a:rPr lang="en-US" dirty="0" smtClean="0"/>
              <a:t>KEY:  </a:t>
            </a:r>
            <a:r>
              <a:rPr lang="en-US" dirty="0"/>
              <a:t>IT is more than nerdy programmers.  It is much broader than you may have thought and more fun.  IT may be a place where you could have a great future doing what you love.</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4</a:t>
            </a:fld>
            <a:endParaRPr lang="en-US"/>
          </a:p>
        </p:txBody>
      </p:sp>
    </p:spTree>
    <p:extLst>
      <p:ext uri="{BB962C8B-B14F-4D97-AF65-F5344CB8AC3E}">
        <p14:creationId xmlns:p14="http://schemas.microsoft.com/office/powerpoint/2010/main" val="37661135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Jody </a:t>
            </a:r>
            <a:r>
              <a:rPr lang="en-US" dirty="0" err="1"/>
              <a:t>Shincke</a:t>
            </a:r>
            <a:r>
              <a:rPr lang="en-US" dirty="0"/>
              <a:t>, IT Infrastructure Manager, REI</a:t>
            </a:r>
          </a:p>
          <a:p>
            <a:r>
              <a:rPr lang="en-US" dirty="0"/>
              <a:t>I got started in IT when I realized I loved technology in high school. I started off the way a lot of women did 20 years ago: at a helpdesk. From there, my career took off. At the helpdesk, I got a good understanding of engineering, which eventually evolved into IT management</a:t>
            </a:r>
            <a:r>
              <a:rPr lang="en-US" dirty="0" smtClean="0"/>
              <a:t>.</a:t>
            </a:r>
          </a:p>
          <a:p>
            <a:endParaRPr lang="en-US" dirty="0"/>
          </a:p>
          <a:p>
            <a:r>
              <a:rPr lang="en-US" dirty="0"/>
              <a:t>Today, I manage five separate teams, varying from database and middleware technologies to client and retail technologies. It’s hard not always having enough time to dedicate to individuals, but the best part of the job is working with my teams on a daily basis and interacting with my peers. I enjoy helping them clear obstacles and assisting them in their career development, goals and objectives, especially when I can see them receive accolades and rewards for a job well done. Those moments are a huge source of pride</a:t>
            </a:r>
            <a:r>
              <a:rPr lang="en-US" dirty="0" smtClean="0"/>
              <a:t>.</a:t>
            </a:r>
          </a:p>
          <a:p>
            <a:endParaRPr lang="en-US" dirty="0"/>
          </a:p>
          <a:p>
            <a:r>
              <a:rPr lang="en-US" dirty="0"/>
              <a:t>So many people believe they’ll learn everything they need when they graduate college, only to find out that’s just the beginning. Have realistic expectations and take advantage of entry-level jobs that provide you with experience and knowledge — like a helpdesk. </a:t>
            </a:r>
            <a:endParaRPr lang="en-US" dirty="0" smtClean="0"/>
          </a:p>
          <a:p>
            <a:endParaRPr lang="en-US" dirty="0"/>
          </a:p>
          <a:p>
            <a:r>
              <a:rPr lang="en-US" dirty="0"/>
              <a:t>There’s a perception that IT is a difficult field. While it’s not rocket science, it does have its challenges. IT provides a constant challenge that keeps you on your toes both mentally and professionally.</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40</a:t>
            </a:fld>
            <a:endParaRPr lang="en-US"/>
          </a:p>
        </p:txBody>
      </p:sp>
    </p:spTree>
    <p:extLst>
      <p:ext uri="{BB962C8B-B14F-4D97-AF65-F5344CB8AC3E}">
        <p14:creationId xmlns:p14="http://schemas.microsoft.com/office/powerpoint/2010/main" val="9940549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a:t>
            </a:r>
            <a:r>
              <a:rPr lang="en-US" dirty="0" err="1"/>
              <a:t>Ngina</a:t>
            </a:r>
            <a:r>
              <a:rPr lang="en-US" dirty="0"/>
              <a:t> </a:t>
            </a:r>
            <a:r>
              <a:rPr lang="en-US" dirty="0" err="1"/>
              <a:t>BaGGett</a:t>
            </a:r>
            <a:r>
              <a:rPr lang="en-US" dirty="0"/>
              <a:t>, IT-Ready </a:t>
            </a:r>
            <a:r>
              <a:rPr lang="en-US" dirty="0" smtClean="0"/>
              <a:t>Graduate</a:t>
            </a:r>
          </a:p>
          <a:p>
            <a:endParaRPr lang="en-US" dirty="0"/>
          </a:p>
          <a:p>
            <a:r>
              <a:rPr lang="en-US" dirty="0"/>
              <a:t>I was having trouble getting entry-level work in the field. (IT-Ready) has really opened up a lot of doors for me. I had multiple job offers. Now I'm working on a help-desk for one of the top companies in the country. I finally moved out on my own, and in a couple years I'll be able to look for a house to buy. </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41</a:t>
            </a:fld>
            <a:endParaRPr lang="en-US"/>
          </a:p>
        </p:txBody>
      </p:sp>
    </p:spTree>
    <p:extLst>
      <p:ext uri="{BB962C8B-B14F-4D97-AF65-F5344CB8AC3E}">
        <p14:creationId xmlns:p14="http://schemas.microsoft.com/office/powerpoint/2010/main" val="11088288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TC Culberson, Business Applications Manager, Northern California Presbyterian Homes and </a:t>
            </a:r>
            <a:r>
              <a:rPr lang="en-US" dirty="0" smtClean="0"/>
              <a:t>Services.</a:t>
            </a:r>
          </a:p>
          <a:p>
            <a:endParaRPr lang="en-US" dirty="0"/>
          </a:p>
          <a:p>
            <a:r>
              <a:rPr lang="en-US" dirty="0"/>
              <a:t>I am a double oddity in the geek world: a woman software developer with a degree in Asian history. My ability to translate between my geek team members and the end-users sets me apart and is a fundamental part of my career. </a:t>
            </a:r>
          </a:p>
          <a:p>
            <a:r>
              <a:rPr lang="en-US" dirty="0"/>
              <a:t>In administrative positions after college, I taught myself advanced word processing and database management, automating several offices before moving to coding when the opportunity arose</a:t>
            </a:r>
            <a:r>
              <a:rPr lang="en-US" dirty="0" smtClean="0"/>
              <a:t>.</a:t>
            </a:r>
          </a:p>
          <a:p>
            <a:endParaRPr lang="en-US" dirty="0"/>
          </a:p>
          <a:p>
            <a:r>
              <a:rPr lang="en-US" dirty="0"/>
              <a:t>After six years of implementing PeopleSoft as a road warrior for Fortune 500 companies, I took a job at Comcast, designing and implementing internal business use software, combining process automation, web portals and making complicated reporting requirements easy to read</a:t>
            </a:r>
            <a:r>
              <a:rPr lang="en-US" dirty="0" smtClean="0"/>
              <a:t>.</a:t>
            </a:r>
          </a:p>
          <a:p>
            <a:endParaRPr lang="en-US" dirty="0"/>
          </a:p>
          <a:p>
            <a:r>
              <a:rPr lang="en-US" dirty="0"/>
              <a:t>As a business applications manager, I’m in charge of all of the enterprise software for Northern California Presbyterian Homes and Services, a nonprofit that manages over $90 million annually to provide housing and services for the people we serve.</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42</a:t>
            </a:fld>
            <a:endParaRPr lang="en-US"/>
          </a:p>
        </p:txBody>
      </p:sp>
    </p:spTree>
    <p:extLst>
      <p:ext uri="{BB962C8B-B14F-4D97-AF65-F5344CB8AC3E}">
        <p14:creationId xmlns:p14="http://schemas.microsoft.com/office/powerpoint/2010/main" val="22243951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a:t>
            </a:r>
            <a:r>
              <a:rPr lang="en-US" dirty="0" smtClean="0"/>
              <a:t>Tracy Pound, Managing </a:t>
            </a:r>
            <a:r>
              <a:rPr lang="en-US" dirty="0" smtClean="0"/>
              <a:t>Director</a:t>
            </a:r>
            <a:r>
              <a:rPr lang="en-US" dirty="0" smtClean="0"/>
              <a:t>, </a:t>
            </a:r>
            <a:r>
              <a:rPr lang="en-US" dirty="0" err="1" smtClean="0"/>
              <a:t>MaximITy</a:t>
            </a:r>
            <a:r>
              <a:rPr lang="en-US" dirty="0" smtClean="0"/>
              <a:t>, Birmingham</a:t>
            </a:r>
            <a:endParaRPr lang="en-US" dirty="0"/>
          </a:p>
          <a:p>
            <a:r>
              <a:rPr lang="en-US" dirty="0" smtClean="0"/>
              <a:t>I have over 30 years in the IT industry and have been voted one of the top 50 women in technology in a survey by PCR, the UK trade magazine for the computer and IT industry. My career has taken me through many industries successfully deploying large scale IT infrastructures ranging from £10k to in excess of £1.4m.  </a:t>
            </a:r>
          </a:p>
          <a:p>
            <a:endParaRPr lang="en-US" dirty="0" smtClean="0"/>
          </a:p>
          <a:p>
            <a:r>
              <a:rPr lang="en-US" dirty="0" smtClean="0"/>
              <a:t>As a published author, I have also appeared on TV, most notably being featured with eminent UK inventor Sir Clive Sinclair. In April 2000 I was able to launch my own business, </a:t>
            </a:r>
            <a:r>
              <a:rPr lang="en-US" dirty="0" err="1" smtClean="0"/>
              <a:t>MaximITy</a:t>
            </a:r>
            <a:r>
              <a:rPr lang="en-US" dirty="0" smtClean="0"/>
              <a:t>, with the philosophy that IT should help facilitate business not hinder, and to translate business needs into technology solutions for businesses of all sizes. </a:t>
            </a:r>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43</a:t>
            </a:fld>
            <a:endParaRPr lang="en-US"/>
          </a:p>
        </p:txBody>
      </p:sp>
    </p:spTree>
    <p:extLst>
      <p:ext uri="{BB962C8B-B14F-4D97-AF65-F5344CB8AC3E}">
        <p14:creationId xmlns:p14="http://schemas.microsoft.com/office/powerpoint/2010/main" val="21283070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Melody </a:t>
            </a:r>
            <a:r>
              <a:rPr lang="en-US" dirty="0" err="1"/>
              <a:t>Culton</a:t>
            </a:r>
            <a:r>
              <a:rPr lang="en-US" dirty="0"/>
              <a:t>, Corporate Counsel, Brother International Corp.</a:t>
            </a:r>
          </a:p>
          <a:p>
            <a:r>
              <a:rPr lang="en-US" dirty="0"/>
              <a:t>As corporate counsel for Brother International, I provide all legal support for assigned business and operation divisions, including IT. I prepare, review and negotiate various contracts for such divisions, including contracts with IT distributors and resellers, plus service and product vendors, including SaaS. I research, advise and recommend actions to be taken to comply with applicable IT laws for such divisions, including environmental regulations and IT security standards. </a:t>
            </a:r>
            <a:endParaRPr lang="en-US" dirty="0" smtClean="0"/>
          </a:p>
          <a:p>
            <a:endParaRPr lang="en-US" dirty="0"/>
          </a:p>
          <a:p>
            <a:r>
              <a:rPr lang="en-US" dirty="0"/>
              <a:t>I work closely with the company’s IT business and operations personnel to achieve efficient and effective resolutions to any legal or business IT issues that arise. All the projects that I work on are different, so nothing is routine. Sometimes the line between a legal issue and business issue is unclear, and it’s difficult to balance the risks. At these times, it’s helpful for me to have that relationship with IT because it helps me be a part of the IT business discussion so that all risk factors can be considered. </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44</a:t>
            </a:fld>
            <a:endParaRPr lang="en-US"/>
          </a:p>
        </p:txBody>
      </p:sp>
    </p:spTree>
    <p:extLst>
      <p:ext uri="{BB962C8B-B14F-4D97-AF65-F5344CB8AC3E}">
        <p14:creationId xmlns:p14="http://schemas.microsoft.com/office/powerpoint/2010/main" val="20669574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Jessi Norris, Project Manager, </a:t>
            </a:r>
            <a:r>
              <a:rPr lang="en-US" dirty="0" err="1"/>
              <a:t>TekTegrity</a:t>
            </a:r>
            <a:endParaRPr lang="en-US" dirty="0"/>
          </a:p>
          <a:p>
            <a:r>
              <a:rPr lang="en-US" dirty="0"/>
              <a:t>As someone with a health care and service background, I did not have many technical skills to bring to the table at my first job interview. I did have great organizational skills, a strong work ethic and a desire to learn. As it turns out, that’s exactly what has made me successful</a:t>
            </a:r>
            <a:r>
              <a:rPr lang="en-US" dirty="0" smtClean="0"/>
              <a:t>.</a:t>
            </a:r>
          </a:p>
          <a:p>
            <a:endParaRPr lang="en-US" dirty="0"/>
          </a:p>
          <a:p>
            <a:r>
              <a:rPr lang="en-US" dirty="0"/>
              <a:t>I love my job because I can create processes and use them to find solutions to real problems — and get to see the benefits as they relate to my company and our clients. My advice to women interested in the IT industry: If you have tech skills, use them. It’s a no-brainer! If you don’t have the tech skills, don’t let that stop you. It’s a great field with something to offer everyone.</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45</a:t>
            </a:fld>
            <a:endParaRPr lang="en-US"/>
          </a:p>
        </p:txBody>
      </p:sp>
    </p:spTree>
    <p:extLst>
      <p:ext uri="{BB962C8B-B14F-4D97-AF65-F5344CB8AC3E}">
        <p14:creationId xmlns:p14="http://schemas.microsoft.com/office/powerpoint/2010/main" val="35778483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BACKGROUND: Barbra Smith, Americas Business Operations Manager for Care Packs, </a:t>
            </a:r>
            <a:r>
              <a:rPr lang="en-US" dirty="0" smtClean="0"/>
              <a:t>Hewlett-Packard</a:t>
            </a:r>
          </a:p>
          <a:p>
            <a:endParaRPr lang="en-US" dirty="0"/>
          </a:p>
          <a:p>
            <a:r>
              <a:rPr lang="en-US" dirty="0"/>
              <a:t>I moved into IT about 11 years ago, after starting my career at HP. I started in the quality assurance and testing of the system and architecture built for the HP Care Pack Services Business. My love of IT came early. I’ve spent years learning and advancing, and today I’m in a position to influence how system architecture and software applications are built. </a:t>
            </a:r>
            <a:endParaRPr lang="en-US" dirty="0" smtClean="0"/>
          </a:p>
          <a:p>
            <a:endParaRPr lang="en-US" dirty="0"/>
          </a:p>
          <a:p>
            <a:r>
              <a:rPr lang="en-US" dirty="0"/>
              <a:t>I am proud of what I’ve been able to accomplish without a college degree, and I enjoy being able to mentor other individuals in the IT environment. I know, though, that potential further advancement would be easier with more education.</a:t>
            </a:r>
          </a:p>
          <a:p>
            <a:r>
              <a:rPr lang="en-US" dirty="0"/>
              <a:t>There are a lot of inexperienced people placed in IT roles today, and I have to train a lot of people who come in without any real-world experience. A degree goes hand-in-hand with real-world experience. Keep in mind that you might need to start in an entry-level position in order to gain the necessary basics skills.</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46</a:t>
            </a:fld>
            <a:endParaRPr lang="en-US"/>
          </a:p>
        </p:txBody>
      </p:sp>
    </p:spTree>
    <p:extLst>
      <p:ext uri="{BB962C8B-B14F-4D97-AF65-F5344CB8AC3E}">
        <p14:creationId xmlns:p14="http://schemas.microsoft.com/office/powerpoint/2010/main" val="16395173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ASK: Do you know more about IT now than you did at the beginning</a:t>
            </a:r>
            <a:r>
              <a:rPr lang="en-US" dirty="0" smtClean="0"/>
              <a:t>?</a:t>
            </a:r>
          </a:p>
          <a:p>
            <a:endParaRPr lang="en-US" dirty="0"/>
          </a:p>
          <a:p>
            <a:r>
              <a:rPr lang="en-US" dirty="0"/>
              <a:t>ASK:  Did your ideas of IT change?  </a:t>
            </a:r>
            <a:endParaRPr lang="en-US" dirty="0" smtClean="0"/>
          </a:p>
          <a:p>
            <a:endParaRPr lang="en-US" dirty="0"/>
          </a:p>
          <a:p>
            <a:r>
              <a:rPr lang="en-US" dirty="0"/>
              <a:t>ASK: Did anything surprise you</a:t>
            </a:r>
            <a:r>
              <a:rPr lang="en-US" dirty="0" smtClean="0"/>
              <a:t>?</a:t>
            </a:r>
          </a:p>
          <a:p>
            <a:endParaRPr lang="en-US" dirty="0"/>
          </a:p>
          <a:p>
            <a:r>
              <a:rPr lang="en-US" dirty="0"/>
              <a:t>ASK: Could you see yourself in IT more now than before</a:t>
            </a:r>
            <a:r>
              <a:rPr lang="en-US" dirty="0" smtClean="0"/>
              <a:t>?</a:t>
            </a:r>
          </a:p>
          <a:p>
            <a:endParaRPr lang="en-US" dirty="0"/>
          </a:p>
          <a:p>
            <a:r>
              <a:rPr lang="en-US" dirty="0"/>
              <a:t>ASK: What kind of IT jobs or areas might be a good place for you given your interests and strengths</a:t>
            </a:r>
            <a:r>
              <a:rPr lang="en-US" dirty="0" smtClean="0"/>
              <a:t>?</a:t>
            </a:r>
          </a:p>
          <a:p>
            <a:endParaRPr lang="en-US" dirty="0"/>
          </a:p>
          <a:p>
            <a:r>
              <a:rPr lang="en-US" dirty="0"/>
              <a:t>Here are some ways to learn more about IT and IT careers.</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47</a:t>
            </a:fld>
            <a:endParaRPr lang="en-US"/>
          </a:p>
        </p:txBody>
      </p:sp>
    </p:spTree>
    <p:extLst>
      <p:ext uri="{BB962C8B-B14F-4D97-AF65-F5344CB8AC3E}">
        <p14:creationId xmlns:p14="http://schemas.microsoft.com/office/powerpoint/2010/main" val="12217872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NOTE: This is a placeholder for the presenter to list any local </a:t>
            </a:r>
            <a:r>
              <a:rPr lang="en-US" dirty="0" smtClean="0"/>
              <a:t>resources.</a:t>
            </a:r>
          </a:p>
          <a:p>
            <a:endParaRPr lang="en-US" dirty="0"/>
          </a:p>
          <a:p>
            <a:r>
              <a:rPr lang="en-US" dirty="0"/>
              <a:t>NOTE: This might be a place to offer them access to a local group, non-profit </a:t>
            </a:r>
            <a:r>
              <a:rPr lang="en-US" dirty="0" err="1" smtClean="0"/>
              <a:t>organisation</a:t>
            </a:r>
            <a:r>
              <a:rPr lang="en-US" dirty="0" smtClean="0"/>
              <a:t> for girls or women, educational institution, or let them know they can call on you.</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48</a:t>
            </a:fld>
            <a:endParaRPr lang="en-US"/>
          </a:p>
        </p:txBody>
      </p:sp>
    </p:spTree>
    <p:extLst>
      <p:ext uri="{BB962C8B-B14F-4D97-AF65-F5344CB8AC3E}">
        <p14:creationId xmlns:p14="http://schemas.microsoft.com/office/powerpoint/2010/main" val="22377740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NOTE:  This slide may be more appropriate for an older audience.  </a:t>
            </a:r>
          </a:p>
          <a:p>
            <a:endParaRPr lang="en-US" dirty="0"/>
          </a:p>
          <a:p>
            <a:r>
              <a:rPr lang="en-US" dirty="0"/>
              <a:t>Not all IT jobs require a </a:t>
            </a:r>
            <a:r>
              <a:rPr lang="en-US" dirty="0" smtClean="0"/>
              <a:t>university</a:t>
            </a:r>
            <a:r>
              <a:rPr lang="en-US" baseline="0" dirty="0" smtClean="0"/>
              <a:t> </a:t>
            </a:r>
            <a:r>
              <a:rPr lang="en-US" dirty="0" smtClean="0"/>
              <a:t>degree</a:t>
            </a:r>
            <a:r>
              <a:rPr lang="en-US" dirty="0"/>
              <a:t>.  Certification is one way to get started in IT and can lead to other career opportunities.</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49</a:t>
            </a:fld>
            <a:endParaRPr lang="en-US"/>
          </a:p>
        </p:txBody>
      </p:sp>
    </p:spTree>
    <p:extLst>
      <p:ext uri="{BB962C8B-B14F-4D97-AF65-F5344CB8AC3E}">
        <p14:creationId xmlns:p14="http://schemas.microsoft.com/office/powerpoint/2010/main" val="4084279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OPTIONAL: Insert your picture, job, title, and quote here.  </a:t>
            </a:r>
          </a:p>
          <a:p>
            <a:endParaRPr lang="en-US" dirty="0" smtClean="0"/>
          </a:p>
          <a:p>
            <a:r>
              <a:rPr lang="en-US" dirty="0" smtClean="0"/>
              <a:t>ASK</a:t>
            </a:r>
            <a:r>
              <a:rPr lang="en-US" dirty="0"/>
              <a:t>: Did anyone picture someone like me?</a:t>
            </a:r>
          </a:p>
          <a:p>
            <a:endParaRPr lang="en-US" dirty="0" smtClean="0"/>
          </a:p>
          <a:p>
            <a:r>
              <a:rPr lang="en-US" dirty="0" smtClean="0"/>
              <a:t>DO</a:t>
            </a:r>
            <a:r>
              <a:rPr lang="en-US" dirty="0"/>
              <a:t>: Position yourself as one of the “positive, surprising” images of a person in technology.</a:t>
            </a:r>
          </a:p>
          <a:p>
            <a:endParaRPr lang="en-US" dirty="0" smtClean="0"/>
          </a:p>
          <a:p>
            <a:r>
              <a:rPr lang="en-US" dirty="0" smtClean="0"/>
              <a:t>DO</a:t>
            </a:r>
            <a:r>
              <a:rPr lang="en-US" dirty="0"/>
              <a:t>: Tell a little of your story here.  Focus on things like not starting in technology, blending technology with another interest/skill area, or working with people to start to wear down those stereotypes.</a:t>
            </a:r>
          </a:p>
          <a:p>
            <a:endParaRPr lang="en-US" dirty="0" smtClean="0"/>
          </a:p>
          <a:p>
            <a:r>
              <a:rPr lang="en-US" dirty="0" smtClean="0"/>
              <a:t>NOTE</a:t>
            </a:r>
            <a:r>
              <a:rPr lang="en-US" dirty="0"/>
              <a:t>:  If you like, you can also add your picture to the testimonial section and tell a longer version of your story there.</a:t>
            </a:r>
          </a:p>
          <a:p>
            <a:endParaRPr lang="en-US" dirty="0" smtClean="0"/>
          </a:p>
          <a:p>
            <a:endParaRPr lang="en-US" dirty="0" smtClean="0"/>
          </a:p>
          <a:p>
            <a:r>
              <a:rPr lang="en-US" dirty="0" smtClean="0"/>
              <a:t>NOTE</a:t>
            </a:r>
            <a:r>
              <a:rPr lang="en-US" dirty="0"/>
              <a:t>: After this slide would be a good point to show the video </a:t>
            </a:r>
            <a:r>
              <a:rPr lang="en-US" i="1" dirty="0"/>
              <a:t>Consider Information Technology</a:t>
            </a:r>
            <a:r>
              <a:rPr lang="en-US" dirty="0"/>
              <a:t>.  It is a good overview/preview of the remainder of the presentation.</a:t>
            </a:r>
          </a:p>
          <a:p>
            <a:endParaRPr lang="en-US" dirty="0"/>
          </a:p>
          <a:p>
            <a:r>
              <a:rPr lang="en-US" dirty="0"/>
              <a:t>You will need access to the internet or will need to have the video file saved to your computer. </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5</a:t>
            </a:fld>
            <a:endParaRPr lang="en-US"/>
          </a:p>
        </p:txBody>
      </p:sp>
    </p:spTree>
    <p:extLst>
      <p:ext uri="{BB962C8B-B14F-4D97-AF65-F5344CB8AC3E}">
        <p14:creationId xmlns:p14="http://schemas.microsoft.com/office/powerpoint/2010/main" val="37277152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NOTE:  This slide may be more appropriate for an older audience.  </a:t>
            </a:r>
            <a:endParaRPr lang="en-US" dirty="0" smtClean="0"/>
          </a:p>
          <a:p>
            <a:endParaRPr lang="en-US" dirty="0"/>
          </a:p>
          <a:p>
            <a:r>
              <a:rPr lang="en-US" dirty="0"/>
              <a:t>NOTE:  </a:t>
            </a:r>
            <a:r>
              <a:rPr lang="en-US" dirty="0" smtClean="0"/>
              <a:t>The</a:t>
            </a:r>
            <a:r>
              <a:rPr lang="en-US" baseline="0" dirty="0" smtClean="0"/>
              <a:t> Tech Partnership</a:t>
            </a:r>
          </a:p>
          <a:p>
            <a:r>
              <a:rPr lang="en-US" baseline="0" dirty="0" smtClean="0"/>
              <a:t>Degree Apprenticeships – help employers tailor the skills of fresh, emerging talent to their business need and offer young people opportunities to pursue academic learning alongside real-life work experience. The first degree apprenticeships will launch September 2015.</a:t>
            </a:r>
          </a:p>
          <a:p>
            <a:r>
              <a:rPr lang="en-US" baseline="0" dirty="0" smtClean="0"/>
              <a:t>Graduate Trainee Scheme – a pilot between The Tech Partnership and local employers in East London to provide employers with the opportunity of taking on graduates at low cost, thanks to the generous support of J. P. Morgan. The </a:t>
            </a:r>
            <a:r>
              <a:rPr lang="en-US" baseline="0" dirty="0" err="1" smtClean="0"/>
              <a:t>programme</a:t>
            </a:r>
            <a:r>
              <a:rPr lang="en-US" baseline="0" dirty="0" smtClean="0"/>
              <a:t> gives companies an opportunity to enhance their teams with fresh talent, while helping computer science graduates accelerate their transition into work.</a:t>
            </a:r>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50</a:t>
            </a:fld>
            <a:endParaRPr lang="en-US"/>
          </a:p>
        </p:txBody>
      </p:sp>
    </p:spTree>
    <p:extLst>
      <p:ext uri="{BB962C8B-B14F-4D97-AF65-F5344CB8AC3E}">
        <p14:creationId xmlns:p14="http://schemas.microsoft.com/office/powerpoint/2010/main" val="35710072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KEY:  The AWIT Career Resource Center (CRC) is the primary post-presentation resource for this program.  It is open to anyone (female or male; students or adults) who wishes to learn more about IT careers.</a:t>
            </a:r>
          </a:p>
          <a:p>
            <a:endParaRPr lang="en-US" dirty="0"/>
          </a:p>
          <a:p>
            <a:r>
              <a:rPr lang="en-US" dirty="0"/>
              <a:t>NOTE: Based on the audience, you may wish to focus on different parts of the CRC.</a:t>
            </a:r>
          </a:p>
          <a:p>
            <a:endParaRPr lang="en-US" dirty="0"/>
          </a:p>
          <a:p>
            <a:r>
              <a:rPr lang="en-US" dirty="0"/>
              <a:t>BACKGROUND</a:t>
            </a:r>
            <a:r>
              <a:rPr lang="en-US" dirty="0" smtClean="0"/>
              <a:t>:</a:t>
            </a:r>
          </a:p>
          <a:p>
            <a:endParaRPr lang="en-US" dirty="0"/>
          </a:p>
          <a:p>
            <a:r>
              <a:rPr lang="en-US" dirty="0"/>
              <a:t>IT Career Areas</a:t>
            </a:r>
          </a:p>
          <a:p>
            <a:r>
              <a:rPr lang="en-US" dirty="0"/>
              <a:t>One of the benefits of information technology is that — whether you were born to write code or you work better managing a creative team — an IT career gives you loads of career options. Read about both core careers in IT — like database developers and chief security officers — and the nontraditional IT options in industries such as marketing and health care.  </a:t>
            </a:r>
            <a:endParaRPr lang="en-US" dirty="0" smtClean="0"/>
          </a:p>
          <a:p>
            <a:endParaRPr lang="en-US" dirty="0"/>
          </a:p>
          <a:p>
            <a:r>
              <a:rPr lang="en-US" dirty="0"/>
              <a:t>Career Testimonials</a:t>
            </a:r>
          </a:p>
          <a:p>
            <a:r>
              <a:rPr lang="en-US" dirty="0"/>
              <a:t>A career in IT doesn’t have to be stuffy or static. Many AWIT members hold interesting, flexible positions that keep them intellectually stimulated and involved in hands-on work. Through short testimonials, our members share their IT journeys and the pros and cons of their chosen fields. Read their stories here. </a:t>
            </a:r>
            <a:endParaRPr lang="en-US" dirty="0" smtClean="0"/>
          </a:p>
          <a:p>
            <a:endParaRPr lang="en-US" dirty="0"/>
          </a:p>
          <a:p>
            <a:r>
              <a:rPr lang="en-US" dirty="0"/>
              <a:t>IT Career Tips</a:t>
            </a:r>
          </a:p>
          <a:p>
            <a:r>
              <a:rPr lang="en-US" dirty="0"/>
              <a:t>IT is a fast-paced field, and if you want to be a part of it, your career skills need to be on point. Learn to translate your skills into IT positions and sharpen your soft skills by following these tips. </a:t>
            </a:r>
            <a:endParaRPr lang="en-US" dirty="0" smtClean="0"/>
          </a:p>
          <a:p>
            <a:endParaRPr lang="en-US" dirty="0"/>
          </a:p>
          <a:p>
            <a:r>
              <a:rPr lang="en-US" dirty="0"/>
              <a:t>IT Career Links</a:t>
            </a:r>
          </a:p>
          <a:p>
            <a:r>
              <a:rPr lang="en-US" dirty="0"/>
              <a:t>IT is growing, and groups around the nation and world are forming to give people the connections they need. Make your connections count with IT Career Links, covering everything from mentoring to STEM education. </a:t>
            </a:r>
            <a:endParaRPr lang="en-US" dirty="0" smtClean="0"/>
          </a:p>
          <a:p>
            <a:endParaRPr lang="en-US" dirty="0"/>
          </a:p>
          <a:p>
            <a:r>
              <a:rPr lang="en-US" dirty="0"/>
              <a:t>AWIT Community Resources </a:t>
            </a:r>
          </a:p>
          <a:p>
            <a:r>
              <a:rPr lang="en-US" dirty="0"/>
              <a:t>CompTIA’s AWIT Community offers a wealth of resources from our members and beyond. Learn the ins and outs of IT through related videos and webinars, and connect with us through our AWIT social media channels. </a:t>
            </a:r>
          </a:p>
          <a:p>
            <a:endParaRPr lang="en-US" dirty="0"/>
          </a:p>
          <a:p>
            <a:r>
              <a:rPr lang="en-US" dirty="0"/>
              <a:t>DO:  Point out the link at the bottom left of the screen.</a:t>
            </a:r>
          </a:p>
          <a:p>
            <a:endParaRPr lang="en-US" dirty="0"/>
          </a:p>
          <a:p>
            <a:r>
              <a:rPr lang="en-US" dirty="0"/>
              <a:t>ASK:  Are there any questions. DO:  Pass out the handout at this time.</a:t>
            </a:r>
          </a:p>
          <a:p>
            <a:endParaRPr lang="en-US" dirty="0"/>
          </a:p>
          <a:p>
            <a:r>
              <a:rPr lang="en-US" dirty="0"/>
              <a:t>DO:  Point out the AWIT Facebook page that is listed on the </a:t>
            </a:r>
            <a:r>
              <a:rPr lang="en-US" dirty="0" smtClean="0"/>
              <a:t>handout.</a:t>
            </a:r>
          </a:p>
          <a:p>
            <a:endParaRPr lang="en-US" dirty="0"/>
          </a:p>
          <a:p>
            <a:r>
              <a:rPr lang="en-US" dirty="0" smtClean="0"/>
              <a:t>Note</a:t>
            </a:r>
            <a:r>
              <a:rPr lang="en-US" dirty="0"/>
              <a:t>:  This would be a good place to demonstrate the AWIT Career Resource Center. </a:t>
            </a:r>
          </a:p>
          <a:p>
            <a:endParaRPr lang="en-US" dirty="0"/>
          </a:p>
          <a:p>
            <a:r>
              <a:rPr lang="en-US" dirty="0"/>
              <a:t>If you decide to show the website, you will need access to the internet.</a:t>
            </a:r>
          </a:p>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51</a:t>
            </a:fld>
            <a:endParaRPr lang="en-US"/>
          </a:p>
        </p:txBody>
      </p:sp>
    </p:spTree>
    <p:extLst>
      <p:ext uri="{BB962C8B-B14F-4D97-AF65-F5344CB8AC3E}">
        <p14:creationId xmlns:p14="http://schemas.microsoft.com/office/powerpoint/2010/main" val="79257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NOTE: This is your capstone slide.  </a:t>
            </a:r>
            <a:endParaRPr lang="en-US" dirty="0" smtClean="0"/>
          </a:p>
          <a:p>
            <a:endParaRPr lang="en-US" dirty="0"/>
          </a:p>
          <a:p>
            <a:r>
              <a:rPr lang="en-US" dirty="0"/>
              <a:t>DO: Only show it after all questions have stopped </a:t>
            </a:r>
            <a:endParaRPr lang="en-US" dirty="0" smtClean="0"/>
          </a:p>
          <a:p>
            <a:endParaRPr lang="en-US" dirty="0"/>
          </a:p>
          <a:p>
            <a:r>
              <a:rPr lang="en-US" dirty="0"/>
              <a:t>Thank you.  I’ve enjoyed being here with you today.  I hope that you have a better idea of what IT is all about and all the amazing career opportunities in IT.  </a:t>
            </a:r>
          </a:p>
          <a:p>
            <a:r>
              <a:rPr lang="en-US" dirty="0"/>
              <a:t>And I hope that you can see that there is a place for you in IT</a:t>
            </a:r>
            <a:r>
              <a:rPr lang="en-US" dirty="0" smtClean="0"/>
              <a:t>.</a:t>
            </a:r>
          </a:p>
          <a:p>
            <a:endParaRPr lang="en-US" dirty="0"/>
          </a:p>
          <a:p>
            <a:r>
              <a:rPr lang="en-US" dirty="0"/>
              <a:t>DO: click to reveal the words “Dream IT” as you say them.</a:t>
            </a:r>
          </a:p>
          <a:p>
            <a:r>
              <a:rPr lang="en-US" dirty="0"/>
              <a:t>So along with [name of organization where you are presenting], I invite you to Dream IT.</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52</a:t>
            </a:fld>
            <a:endParaRPr lang="en-US"/>
          </a:p>
        </p:txBody>
      </p:sp>
    </p:spTree>
    <p:extLst>
      <p:ext uri="{BB962C8B-B14F-4D97-AF65-F5344CB8AC3E}">
        <p14:creationId xmlns:p14="http://schemas.microsoft.com/office/powerpoint/2010/main" val="11478031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Thank you.</a:t>
            </a:r>
          </a:p>
        </p:txBody>
      </p:sp>
      <p:sp>
        <p:nvSpPr>
          <p:cNvPr id="4" name="Slide Number Placeholder 3"/>
          <p:cNvSpPr>
            <a:spLocks noGrp="1"/>
          </p:cNvSpPr>
          <p:nvPr>
            <p:ph type="sldNum" sz="quarter" idx="10"/>
          </p:nvPr>
        </p:nvSpPr>
        <p:spPr/>
        <p:txBody>
          <a:bodyPr/>
          <a:lstStyle/>
          <a:p>
            <a:fld id="{19FEF117-9047-2140-B3F1-EEF431365C76}" type="slidenum">
              <a:rPr lang="en-US" smtClean="0"/>
              <a:pPr/>
              <a:t>53</a:t>
            </a:fld>
            <a:endParaRPr lang="en-US"/>
          </a:p>
        </p:txBody>
      </p:sp>
    </p:spTree>
    <p:extLst>
      <p:ext uri="{BB962C8B-B14F-4D97-AF65-F5344CB8AC3E}">
        <p14:creationId xmlns:p14="http://schemas.microsoft.com/office/powerpoint/2010/main" val="4225760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Before we talk about having a great future in IT, we have to make sure we understand what information technology is.</a:t>
            </a:r>
          </a:p>
          <a:p>
            <a:endParaRPr lang="en-US" dirty="0" smtClean="0"/>
          </a:p>
          <a:p>
            <a:r>
              <a:rPr lang="en-US" dirty="0" smtClean="0"/>
              <a:t>DO</a:t>
            </a:r>
            <a:r>
              <a:rPr lang="en-US" dirty="0"/>
              <a:t>: Raise your hand as you ask the question, which will model for the audience that this is what you want them to do.</a:t>
            </a:r>
          </a:p>
          <a:p>
            <a:endParaRPr lang="en-US" dirty="0" smtClean="0"/>
          </a:p>
          <a:p>
            <a:r>
              <a:rPr lang="en-US" dirty="0" smtClean="0"/>
              <a:t>ASK</a:t>
            </a:r>
            <a:r>
              <a:rPr lang="en-US" dirty="0"/>
              <a:t>: How many people here think they have a really good understanding of information technology? Fairly good? A little? No clue? </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6</a:t>
            </a:fld>
            <a:endParaRPr lang="en-US"/>
          </a:p>
        </p:txBody>
      </p:sp>
    </p:spTree>
    <p:extLst>
      <p:ext uri="{BB962C8B-B14F-4D97-AF65-F5344CB8AC3E}">
        <p14:creationId xmlns:p14="http://schemas.microsoft.com/office/powerpoint/2010/main" val="3606553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DO: Review the slide and relate this to data systems with which they may be familiar.</a:t>
            </a:r>
          </a:p>
          <a:p>
            <a:endParaRPr lang="en-US" dirty="0" smtClean="0"/>
          </a:p>
          <a:p>
            <a:r>
              <a:rPr lang="en-US" dirty="0" smtClean="0"/>
              <a:t>DO</a:t>
            </a:r>
            <a:r>
              <a:rPr lang="en-US" dirty="0"/>
              <a:t>: Raise your hand as you ask the question. </a:t>
            </a:r>
          </a:p>
          <a:p>
            <a:endParaRPr lang="en-US" dirty="0" smtClean="0"/>
          </a:p>
          <a:p>
            <a:r>
              <a:rPr lang="en-US" dirty="0" smtClean="0"/>
              <a:t>ASK</a:t>
            </a:r>
            <a:r>
              <a:rPr lang="en-US" dirty="0"/>
              <a:t>:  How many of you use YouTube, buy things online, play online games, or watch computer generated movies?</a:t>
            </a:r>
          </a:p>
          <a:p>
            <a:endParaRPr lang="en-US" dirty="0" smtClean="0"/>
          </a:p>
          <a:p>
            <a:r>
              <a:rPr lang="en-US" dirty="0" smtClean="0"/>
              <a:t>NOTE</a:t>
            </a:r>
            <a:r>
              <a:rPr lang="en-US" dirty="0"/>
              <a:t>: This list may need to be adjusted based on the age of your audience.</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7</a:t>
            </a:fld>
            <a:endParaRPr lang="en-US"/>
          </a:p>
        </p:txBody>
      </p:sp>
    </p:spTree>
    <p:extLst>
      <p:ext uri="{BB962C8B-B14F-4D97-AF65-F5344CB8AC3E}">
        <p14:creationId xmlns:p14="http://schemas.microsoft.com/office/powerpoint/2010/main" val="3722792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DO: Review the slide and relate this to things they may own.</a:t>
            </a:r>
          </a:p>
          <a:p>
            <a:endParaRPr lang="en-US" dirty="0" smtClean="0"/>
          </a:p>
          <a:p>
            <a:r>
              <a:rPr lang="en-US" dirty="0" smtClean="0"/>
              <a:t>DO</a:t>
            </a:r>
            <a:r>
              <a:rPr lang="en-US" dirty="0"/>
              <a:t>: Raise your hand as you ask the question. </a:t>
            </a:r>
          </a:p>
          <a:p>
            <a:endParaRPr lang="en-US" dirty="0" smtClean="0"/>
          </a:p>
          <a:p>
            <a:r>
              <a:rPr lang="en-US" dirty="0" smtClean="0"/>
              <a:t>ASK</a:t>
            </a:r>
            <a:r>
              <a:rPr lang="en-US" dirty="0"/>
              <a:t>: Do you have a </a:t>
            </a:r>
            <a:r>
              <a:rPr lang="en-US" dirty="0" smtClean="0"/>
              <a:t>mobile, tablet</a:t>
            </a:r>
            <a:r>
              <a:rPr lang="en-US" baseline="0" dirty="0" smtClean="0"/>
              <a:t> or </a:t>
            </a:r>
            <a:r>
              <a:rPr lang="en-US" dirty="0" smtClean="0"/>
              <a:t>computer </a:t>
            </a:r>
            <a:r>
              <a:rPr lang="en-US" dirty="0"/>
              <a:t>at home or school, microwave that has buttons and options, television that can connect to the internet?</a:t>
            </a:r>
          </a:p>
          <a:p>
            <a:endParaRPr lang="en-US" dirty="0" smtClean="0"/>
          </a:p>
          <a:p>
            <a:r>
              <a:rPr lang="en-US" dirty="0" smtClean="0"/>
              <a:t>NOTE</a:t>
            </a:r>
            <a:r>
              <a:rPr lang="en-US" dirty="0"/>
              <a:t>: This list may need to be adjusted based on the age of your audience.</a:t>
            </a:r>
          </a:p>
          <a:p>
            <a:endParaRPr lang="en-US" dirty="0" smtClean="0"/>
          </a:p>
          <a:p>
            <a:r>
              <a:rPr lang="en-US" dirty="0" smtClean="0"/>
              <a:t>ASK</a:t>
            </a:r>
            <a:r>
              <a:rPr lang="en-US" dirty="0"/>
              <a:t>: What other technology do you use?  </a:t>
            </a:r>
          </a:p>
          <a:p>
            <a:endParaRPr lang="en-US" dirty="0" smtClean="0"/>
          </a:p>
          <a:p>
            <a:r>
              <a:rPr lang="en-US" dirty="0" smtClean="0"/>
              <a:t>DO</a:t>
            </a:r>
            <a:r>
              <a:rPr lang="en-US" dirty="0"/>
              <a:t>:  Listen for and reinforce excitement about technology devices.</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8</a:t>
            </a:fld>
            <a:endParaRPr lang="en-US"/>
          </a:p>
        </p:txBody>
      </p:sp>
    </p:spTree>
    <p:extLst>
      <p:ext uri="{BB962C8B-B14F-4D97-AF65-F5344CB8AC3E}">
        <p14:creationId xmlns:p14="http://schemas.microsoft.com/office/powerpoint/2010/main" val="3786813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DO: Pause on the opening picture.</a:t>
            </a:r>
          </a:p>
          <a:p>
            <a:endParaRPr lang="en-US" dirty="0" smtClean="0"/>
          </a:p>
          <a:p>
            <a:r>
              <a:rPr lang="en-US" dirty="0" smtClean="0"/>
              <a:t>ASK</a:t>
            </a:r>
            <a:r>
              <a:rPr lang="en-US" dirty="0"/>
              <a:t>: </a:t>
            </a:r>
            <a:r>
              <a:rPr lang="en-US" dirty="0" smtClean="0"/>
              <a:t>How </a:t>
            </a:r>
            <a:r>
              <a:rPr lang="en-US" dirty="0"/>
              <a:t>many of you like working with people?  </a:t>
            </a:r>
          </a:p>
          <a:p>
            <a:endParaRPr lang="en-US" dirty="0" smtClean="0"/>
          </a:p>
          <a:p>
            <a:r>
              <a:rPr lang="en-US" dirty="0" smtClean="0"/>
              <a:t>KEY</a:t>
            </a:r>
            <a:r>
              <a:rPr lang="en-US" dirty="0"/>
              <a:t>: We usually don’t think of IT as being people-focused, but in truth, a lot of IT is working with people.</a:t>
            </a:r>
          </a:p>
          <a:p>
            <a:endParaRPr lang="en-US" dirty="0" smtClean="0"/>
          </a:p>
          <a:p>
            <a:r>
              <a:rPr lang="en-US" dirty="0" smtClean="0"/>
              <a:t>DO</a:t>
            </a:r>
            <a:r>
              <a:rPr lang="en-US" dirty="0"/>
              <a:t>: Show the people in IT pictures slowly.</a:t>
            </a:r>
          </a:p>
          <a:p>
            <a:endParaRPr lang="en-US" dirty="0" smtClean="0"/>
          </a:p>
          <a:p>
            <a:r>
              <a:rPr lang="en-US" dirty="0" smtClean="0"/>
              <a:t>ASK</a:t>
            </a:r>
            <a:r>
              <a:rPr lang="en-US" dirty="0"/>
              <a:t>: Did any of these pictures surprise you?  What surprised you about them?</a:t>
            </a:r>
          </a:p>
          <a:p>
            <a:endParaRPr lang="en-US" dirty="0" smtClean="0"/>
          </a:p>
          <a:p>
            <a:r>
              <a:rPr lang="en-US" dirty="0" smtClean="0"/>
              <a:t>KEY:  </a:t>
            </a:r>
            <a:r>
              <a:rPr lang="en-US" dirty="0"/>
              <a:t>IT is more than nerdy programmers.  It is much broader than you may have thought and more fun.  IT may be a place where you could have a great future doing what you love.</a:t>
            </a:r>
          </a:p>
          <a:p>
            <a:endParaRPr lang="en-US" dirty="0"/>
          </a:p>
        </p:txBody>
      </p:sp>
      <p:sp>
        <p:nvSpPr>
          <p:cNvPr id="4" name="Slide Number Placeholder 3"/>
          <p:cNvSpPr>
            <a:spLocks noGrp="1"/>
          </p:cNvSpPr>
          <p:nvPr>
            <p:ph type="sldNum" sz="quarter" idx="10"/>
          </p:nvPr>
        </p:nvSpPr>
        <p:spPr/>
        <p:txBody>
          <a:bodyPr/>
          <a:lstStyle/>
          <a:p>
            <a:fld id="{19FEF117-9047-2140-B3F1-EEF431365C76}" type="slidenum">
              <a:rPr lang="en-US" smtClean="0"/>
              <a:pPr/>
              <a:t>9</a:t>
            </a:fld>
            <a:endParaRPr lang="en-US"/>
          </a:p>
        </p:txBody>
      </p:sp>
    </p:spTree>
    <p:extLst>
      <p:ext uri="{BB962C8B-B14F-4D97-AF65-F5344CB8AC3E}">
        <p14:creationId xmlns:p14="http://schemas.microsoft.com/office/powerpoint/2010/main" val="3537260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for Icon">
    <p:spTree>
      <p:nvGrpSpPr>
        <p:cNvPr id="1" name=""/>
        <p:cNvGrpSpPr/>
        <p:nvPr/>
      </p:nvGrpSpPr>
      <p:grpSpPr>
        <a:xfrm>
          <a:off x="0" y="0"/>
          <a:ext cx="0" cy="0"/>
          <a:chOff x="0" y="0"/>
          <a:chExt cx="0" cy="0"/>
        </a:xfrm>
      </p:grpSpPr>
      <p:sp>
        <p:nvSpPr>
          <p:cNvPr id="7" name="Round Diagonal Corner Rectangle 6"/>
          <p:cNvSpPr/>
          <p:nvPr userDrawn="1"/>
        </p:nvSpPr>
        <p:spPr>
          <a:xfrm>
            <a:off x="457200" y="442148"/>
            <a:ext cx="8229600" cy="3659489"/>
          </a:xfrm>
          <a:prstGeom prst="round2DiagRect">
            <a:avLst>
              <a:gd name="adj1" fmla="val 0"/>
              <a:gd name="adj2" fmla="val 1486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4148672"/>
            <a:ext cx="8229600" cy="884289"/>
          </a:xfrm>
        </p:spPr>
        <p:txBody>
          <a:bodyPr lIns="0" rIns="0" anchor="b"/>
          <a:lstStyle>
            <a:lvl1pPr algn="l">
              <a:defRPr>
                <a:solidFill>
                  <a:srgbClr val="69727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5042368"/>
            <a:ext cx="6400800" cy="652874"/>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97111" y="5853986"/>
            <a:ext cx="1749778" cy="374330"/>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r>
              <a:rPr lang="en-US" dirty="0" err="1" smtClean="0"/>
              <a:t>levelc</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424862" y="6356350"/>
            <a:ext cx="261937" cy="365125"/>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6356350"/>
            <a:ext cx="5156692"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smtClean="0"/>
          </a:p>
        </p:txBody>
      </p:sp>
      <p:pic>
        <p:nvPicPr>
          <p:cNvPr id="8" name="Picture 7"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126059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7" name="Slide Number Placeholder 6"/>
          <p:cNvSpPr>
            <a:spLocks noGrp="1"/>
          </p:cNvSpPr>
          <p:nvPr>
            <p:ph type="sldNum" sz="quarter" idx="12"/>
          </p:nvPr>
        </p:nvSpPr>
        <p:spPr>
          <a:xfrm>
            <a:off x="8424862" y="6356350"/>
            <a:ext cx="261937" cy="365125"/>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2690914" y="6356350"/>
            <a:ext cx="5733949"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smtClean="0"/>
          </a:p>
        </p:txBody>
      </p:sp>
      <p:pic>
        <p:nvPicPr>
          <p:cNvPr id="8" name="Picture 7"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3860829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6686"/>
            <a:ext cx="8229600" cy="598904"/>
          </a:xfrm>
        </p:spPr>
        <p:txBody>
          <a:bodyPr>
            <a:noAutofit/>
          </a:bodyPr>
          <a:lstStyle/>
          <a:p>
            <a:r>
              <a:rPr lang="en-US" dirty="0" smtClean="0"/>
              <a:t>Click to edit Master title style</a:t>
            </a:r>
            <a:endParaRPr lang="en-US" dirty="0"/>
          </a:p>
        </p:txBody>
      </p:sp>
      <p:sp>
        <p:nvSpPr>
          <p:cNvPr id="3" name="Content Placeholder 2"/>
          <p:cNvSpPr>
            <a:spLocks noGrp="1"/>
          </p:cNvSpPr>
          <p:nvPr>
            <p:ph sz="half" idx="1"/>
          </p:nvPr>
        </p:nvSpPr>
        <p:spPr>
          <a:xfrm>
            <a:off x="457199" y="1146176"/>
            <a:ext cx="8229599" cy="454024"/>
          </a:xfrm>
        </p:spPr>
        <p:txBody>
          <a:bodyPr>
            <a:noAutofit/>
          </a:bodyPr>
          <a:lstStyle>
            <a:lvl1pPr marL="0" indent="0">
              <a:spcBef>
                <a:spcPts val="600"/>
              </a:spcBef>
              <a:buNone/>
              <a:defRPr sz="1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4" name="Content Placeholder 3"/>
          <p:cNvSpPr>
            <a:spLocks noGrp="1"/>
          </p:cNvSpPr>
          <p:nvPr>
            <p:ph sz="half" idx="2"/>
          </p:nvPr>
        </p:nvSpPr>
        <p:spPr>
          <a:xfrm>
            <a:off x="457200" y="5745712"/>
            <a:ext cx="8229600" cy="460376"/>
          </a:xfrm>
        </p:spPr>
        <p:txBody>
          <a:bodyPr anchor="b" anchorCtr="0">
            <a:noAutofit/>
          </a:bodyPr>
          <a:lstStyle>
            <a:lvl1pPr marL="0" indent="0">
              <a:spcBef>
                <a:spcPts val="0"/>
              </a:spcBef>
              <a:buNone/>
              <a:defRPr sz="900"/>
            </a:lvl1pPr>
            <a:lvl2pPr marL="457200" indent="0">
              <a:buNone/>
              <a:defRPr sz="1000"/>
            </a:lvl2pPr>
            <a:lvl3pPr marL="914400" indent="0">
              <a:buNone/>
              <a:defRPr sz="1000"/>
            </a:lvl3pPr>
            <a:lvl4pPr marL="1371600" indent="0">
              <a:buNone/>
              <a:defRPr sz="1000"/>
            </a:lvl4pPr>
            <a:lvl5pPr marL="1828800" indent="0">
              <a:buNone/>
              <a:defRPr sz="10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Slide Number Placeholder 6"/>
          <p:cNvSpPr>
            <a:spLocks noGrp="1"/>
          </p:cNvSpPr>
          <p:nvPr>
            <p:ph type="sldNum" sz="quarter" idx="12"/>
          </p:nvPr>
        </p:nvSpPr>
        <p:spPr>
          <a:xfrm>
            <a:off x="8424862" y="6356350"/>
            <a:ext cx="261937" cy="365125"/>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6356350"/>
            <a:ext cx="5156692"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smtClean="0"/>
          </a:p>
        </p:txBody>
      </p:sp>
      <p:pic>
        <p:nvPicPr>
          <p:cNvPr id="8" name="Picture 7"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1243016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a:xfrm>
            <a:off x="457199" y="1600200"/>
            <a:ext cx="4255911" cy="4525963"/>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424862" y="6356350"/>
            <a:ext cx="261937" cy="365125"/>
          </a:xfrm>
        </p:spPr>
        <p:txBody>
          <a:bodyPr>
            <a:noAutofit/>
          </a:bodyPr>
          <a:lstStyle/>
          <a:p>
            <a:fld id="{2066355A-084C-D24E-9AD2-7E4FC41EA627}" type="slidenum">
              <a:rPr lang="en-US" smtClean="0"/>
              <a:pPr/>
              <a:t>‹#›</a:t>
            </a:fld>
            <a:endParaRPr lang="en-US"/>
          </a:p>
        </p:txBody>
      </p:sp>
      <p:sp>
        <p:nvSpPr>
          <p:cNvPr id="5" name="Slide Number Placeholder 5"/>
          <p:cNvSpPr txBox="1">
            <a:spLocks/>
          </p:cNvSpPr>
          <p:nvPr userDrawn="1"/>
        </p:nvSpPr>
        <p:spPr>
          <a:xfrm>
            <a:off x="2957341" y="6356350"/>
            <a:ext cx="5467522"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a:p>
        </p:txBody>
      </p:sp>
      <p:sp>
        <p:nvSpPr>
          <p:cNvPr id="7" name="Picture Placeholder 6"/>
          <p:cNvSpPr>
            <a:spLocks noGrp="1"/>
          </p:cNvSpPr>
          <p:nvPr>
            <p:ph type="pic" sz="quarter" idx="13" hasCustomPrompt="1"/>
          </p:nvPr>
        </p:nvSpPr>
        <p:spPr>
          <a:xfrm>
            <a:off x="5187950" y="1600200"/>
            <a:ext cx="3498850" cy="4260615"/>
          </a:xfrm>
          <a:prstGeom prst="round1Rect">
            <a:avLst>
              <a:gd name="adj" fmla="val 18280"/>
            </a:avLst>
          </a:prstGeom>
        </p:spPr>
        <p:txBody>
          <a:bodyPr>
            <a:noAutofit/>
          </a:bodyPr>
          <a:lstStyle>
            <a:lvl1pPr marL="0" indent="0">
              <a:buNone/>
              <a:defRPr/>
            </a:lvl1pPr>
          </a:lstStyle>
          <a:p>
            <a:r>
              <a:rPr lang="en-US" dirty="0" smtClean="0"/>
              <a:t>Click to insert picture</a:t>
            </a:r>
            <a:endParaRPr lang="en-US" dirty="0"/>
          </a:p>
        </p:txBody>
      </p:sp>
      <p:pic>
        <p:nvPicPr>
          <p:cNvPr id="8" name="Picture 7"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2154989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0" y="1649479"/>
            <a:ext cx="5945657" cy="42095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insert picture</a:t>
            </a:r>
            <a:endParaRPr lang="en-US" dirty="0"/>
          </a:p>
        </p:txBody>
      </p:sp>
      <p:sp>
        <p:nvSpPr>
          <p:cNvPr id="7" name="Slide Number Placeholder 6"/>
          <p:cNvSpPr>
            <a:spLocks noGrp="1"/>
          </p:cNvSpPr>
          <p:nvPr>
            <p:ph type="sldNum" sz="quarter" idx="12"/>
          </p:nvPr>
        </p:nvSpPr>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7" y="1651158"/>
            <a:ext cx="2283943" cy="4206240"/>
          </a:xfrm>
          <a:prstGeom prst="round1Rect">
            <a:avLst>
              <a:gd name="adj" fmla="val 3647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74320"/>
            <a:ext cx="8229600" cy="1143000"/>
          </a:xfrm>
        </p:spPr>
        <p:txBody>
          <a:bodyPr vert="horz" lIns="0" tIns="45720" rIns="91440" bIns="45720" rtlCol="0" anchor="ctr">
            <a:noAutofit/>
          </a:bodyPr>
          <a:lstStyle>
            <a:lvl1pPr>
              <a:defRPr lang="en-US"/>
            </a:lvl1pPr>
          </a:lstStyle>
          <a:p>
            <a:pPr lvl="0"/>
            <a:r>
              <a:rPr lang="en-US" dirty="0" smtClean="0"/>
              <a:t>Click to edit Master title style</a:t>
            </a:r>
            <a:endParaRPr lang="en-US" dirty="0"/>
          </a:p>
        </p:txBody>
      </p:sp>
      <p:sp>
        <p:nvSpPr>
          <p:cNvPr id="4" name="Text Placeholder 3"/>
          <p:cNvSpPr>
            <a:spLocks noGrp="1"/>
          </p:cNvSpPr>
          <p:nvPr>
            <p:ph type="body" sz="half" idx="2"/>
          </p:nvPr>
        </p:nvSpPr>
        <p:spPr>
          <a:xfrm>
            <a:off x="6553964" y="3197870"/>
            <a:ext cx="1990696" cy="2521832"/>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txBox="1">
            <a:spLocks/>
          </p:cNvSpPr>
          <p:nvPr userDrawn="1"/>
        </p:nvSpPr>
        <p:spPr>
          <a:xfrm>
            <a:off x="2708675" y="6356350"/>
            <a:ext cx="5716188"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smtClean="0"/>
          </a:p>
        </p:txBody>
      </p:sp>
      <p:pic>
        <p:nvPicPr>
          <p:cNvPr id="10" name="Picture 9"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36159831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0" y="1649479"/>
            <a:ext cx="5945657" cy="42095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insert picture</a:t>
            </a:r>
            <a:endParaRPr lang="en-US" dirty="0"/>
          </a:p>
        </p:txBody>
      </p:sp>
      <p:sp>
        <p:nvSpPr>
          <p:cNvPr id="7" name="Slide Number Placeholder 6"/>
          <p:cNvSpPr>
            <a:spLocks noGrp="1"/>
          </p:cNvSpPr>
          <p:nvPr>
            <p:ph type="sldNum" sz="quarter" idx="12"/>
          </p:nvPr>
        </p:nvSpPr>
        <p:spPr>
          <a:xfrm>
            <a:off x="8424862" y="6356350"/>
            <a:ext cx="261937" cy="365125"/>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7" y="1651158"/>
            <a:ext cx="2283943" cy="4206240"/>
          </a:xfrm>
          <a:prstGeom prst="round1Rect">
            <a:avLst>
              <a:gd name="adj" fmla="val 3647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74320"/>
            <a:ext cx="8229600" cy="1143000"/>
          </a:xfrm>
        </p:spPr>
        <p:txBody>
          <a:bodyPr vert="horz" lIns="0" tIns="45720" rIns="91440" bIns="45720" rtlCol="0" anchor="ctr">
            <a:noAutofit/>
          </a:bodyPr>
          <a:lstStyle>
            <a:lvl1pPr>
              <a:defRPr lang="en-US"/>
            </a:lvl1pPr>
          </a:lstStyle>
          <a:p>
            <a:pPr lvl="0"/>
            <a:r>
              <a:rPr lang="en-US" dirty="0" smtClean="0"/>
              <a:t>Click to edit Master title style</a:t>
            </a:r>
            <a:endParaRPr lang="en-US" dirty="0"/>
          </a:p>
        </p:txBody>
      </p:sp>
      <p:sp>
        <p:nvSpPr>
          <p:cNvPr id="4" name="Text Placeholder 3"/>
          <p:cNvSpPr>
            <a:spLocks noGrp="1"/>
          </p:cNvSpPr>
          <p:nvPr>
            <p:ph type="body" sz="half" idx="2"/>
          </p:nvPr>
        </p:nvSpPr>
        <p:spPr>
          <a:xfrm>
            <a:off x="6553964" y="3197870"/>
            <a:ext cx="1990696" cy="2521832"/>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txBox="1">
            <a:spLocks/>
          </p:cNvSpPr>
          <p:nvPr userDrawn="1"/>
        </p:nvSpPr>
        <p:spPr>
          <a:xfrm>
            <a:off x="2664271" y="6356350"/>
            <a:ext cx="5760591"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smtClean="0"/>
          </a:p>
        </p:txBody>
      </p:sp>
      <p:pic>
        <p:nvPicPr>
          <p:cNvPr id="10" name="Picture 9"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34412043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3">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0" y="1649479"/>
            <a:ext cx="5945657" cy="42095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insert picture</a:t>
            </a:r>
            <a:endParaRPr lang="en-US" dirty="0"/>
          </a:p>
        </p:txBody>
      </p:sp>
      <p:sp>
        <p:nvSpPr>
          <p:cNvPr id="7" name="Slide Number Placeholder 6"/>
          <p:cNvSpPr>
            <a:spLocks noGrp="1"/>
          </p:cNvSpPr>
          <p:nvPr>
            <p:ph type="sldNum" sz="quarter" idx="12"/>
          </p:nvPr>
        </p:nvSpPr>
        <p:spPr>
          <a:xfrm>
            <a:off x="8424862" y="6356350"/>
            <a:ext cx="261937" cy="365125"/>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7" y="1651158"/>
            <a:ext cx="2283943" cy="4206240"/>
          </a:xfrm>
          <a:prstGeom prst="round1Rect">
            <a:avLst>
              <a:gd name="adj" fmla="val 3647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74320"/>
            <a:ext cx="8229600" cy="1143000"/>
          </a:xfrm>
        </p:spPr>
        <p:txBody>
          <a:bodyPr vert="horz" lIns="0" tIns="45720" rIns="91440" bIns="45720" rtlCol="0" anchor="ctr">
            <a:noAutofit/>
          </a:bodyPr>
          <a:lstStyle>
            <a:lvl1pPr>
              <a:defRPr lang="en-US"/>
            </a:lvl1pPr>
          </a:lstStyle>
          <a:p>
            <a:pPr lvl="0"/>
            <a:r>
              <a:rPr lang="en-US" dirty="0" smtClean="0"/>
              <a:t>Click to edit Master title style</a:t>
            </a:r>
            <a:endParaRPr lang="en-US" dirty="0"/>
          </a:p>
        </p:txBody>
      </p:sp>
      <p:sp>
        <p:nvSpPr>
          <p:cNvPr id="4" name="Text Placeholder 3"/>
          <p:cNvSpPr>
            <a:spLocks noGrp="1"/>
          </p:cNvSpPr>
          <p:nvPr>
            <p:ph type="body" sz="half" idx="2"/>
          </p:nvPr>
        </p:nvSpPr>
        <p:spPr>
          <a:xfrm>
            <a:off x="6553964" y="3197870"/>
            <a:ext cx="1990696" cy="2521832"/>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txBox="1">
            <a:spLocks/>
          </p:cNvSpPr>
          <p:nvPr userDrawn="1"/>
        </p:nvSpPr>
        <p:spPr>
          <a:xfrm>
            <a:off x="2326797" y="6356350"/>
            <a:ext cx="6098065"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smtClean="0"/>
          </a:p>
        </p:txBody>
      </p:sp>
      <p:pic>
        <p:nvPicPr>
          <p:cNvPr id="10" name="Picture 9"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4239024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3">
    <p:spTree>
      <p:nvGrpSpPr>
        <p:cNvPr id="1" name=""/>
        <p:cNvGrpSpPr/>
        <p:nvPr/>
      </p:nvGrpSpPr>
      <p:grpSpPr>
        <a:xfrm>
          <a:off x="0" y="0"/>
          <a:ext cx="0" cy="0"/>
          <a:chOff x="0" y="0"/>
          <a:chExt cx="0" cy="0"/>
        </a:xfrm>
      </p:grpSpPr>
      <p:sp>
        <p:nvSpPr>
          <p:cNvPr id="9" name="Slide Number Placeholder 5"/>
          <p:cNvSpPr txBox="1">
            <a:spLocks/>
          </p:cNvSpPr>
          <p:nvPr userDrawn="1"/>
        </p:nvSpPr>
        <p:spPr>
          <a:xfrm>
            <a:off x="2326797" y="6356350"/>
            <a:ext cx="6098065"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smtClean="0"/>
          </a:p>
        </p:txBody>
      </p:sp>
      <p:pic>
        <p:nvPicPr>
          <p:cNvPr id="10" name="Picture 9"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
        <p:nvSpPr>
          <p:cNvPr id="19" name="Title 6"/>
          <p:cNvSpPr>
            <a:spLocks noGrp="1"/>
          </p:cNvSpPr>
          <p:nvPr>
            <p:ph type="title"/>
          </p:nvPr>
        </p:nvSpPr>
        <p:spPr>
          <a:xfrm>
            <a:off x="457200" y="274638"/>
            <a:ext cx="5688883" cy="1143000"/>
          </a:xfrm>
        </p:spPr>
        <p:txBody>
          <a:bodyPr/>
          <a:lstStyle/>
          <a:p>
            <a:r>
              <a:rPr lang="en-US" dirty="0">
                <a:ea typeface="ＭＳ Ｐゴシック" charset="0"/>
                <a:cs typeface="Arial" charset="0"/>
              </a:rPr>
              <a:t>Picture Yourself </a:t>
            </a:r>
            <a:r>
              <a:rPr lang="en-US" dirty="0" smtClean="0">
                <a:ea typeface="ＭＳ Ｐゴシック" charset="0"/>
                <a:cs typeface="Arial" charset="0"/>
              </a:rPr>
              <a:t>Here </a:t>
            </a:r>
            <a:endParaRPr lang="en-US" dirty="0">
              <a:solidFill>
                <a:schemeClr val="accent1"/>
              </a:solidFill>
            </a:endParaRPr>
          </a:p>
        </p:txBody>
      </p:sp>
      <p:sp>
        <p:nvSpPr>
          <p:cNvPr id="21" name="Slide Number Placeholder 4"/>
          <p:cNvSpPr>
            <a:spLocks noGrp="1"/>
          </p:cNvSpPr>
          <p:nvPr>
            <p:ph type="sldNum" sz="quarter" idx="12"/>
          </p:nvPr>
        </p:nvSpPr>
        <p:spPr>
          <a:xfrm>
            <a:off x="8424862" y="6356350"/>
            <a:ext cx="261937" cy="365125"/>
          </a:xfrm>
        </p:spPr>
        <p:txBody>
          <a:bodyPr/>
          <a:lstStyle/>
          <a:p>
            <a:fld id="{2066355A-084C-D24E-9AD2-7E4FC41EA627}" type="slidenum">
              <a:rPr lang="en-US" smtClean="0"/>
              <a:pPr/>
              <a:t>‹#›</a:t>
            </a:fld>
            <a:endParaRPr lang="en-US"/>
          </a:p>
        </p:txBody>
      </p:sp>
      <p:sp>
        <p:nvSpPr>
          <p:cNvPr id="31" name="Picture Placeholder 5"/>
          <p:cNvSpPr>
            <a:spLocks noGrp="1"/>
          </p:cNvSpPr>
          <p:nvPr>
            <p:ph type="pic" sz="quarter" idx="14"/>
          </p:nvPr>
        </p:nvSpPr>
        <p:spPr>
          <a:xfrm>
            <a:off x="457200" y="1651159"/>
            <a:ext cx="2819955" cy="3279730"/>
          </a:xfrm>
        </p:spPr>
        <p:txBody>
          <a:bodyPr/>
          <a:lstStyle/>
          <a:p>
            <a:endParaRPr lang="en-US" dirty="0"/>
          </a:p>
        </p:txBody>
      </p:sp>
    </p:spTree>
    <p:extLst>
      <p:ext uri="{BB962C8B-B14F-4D97-AF65-F5344CB8AC3E}">
        <p14:creationId xmlns:p14="http://schemas.microsoft.com/office/powerpoint/2010/main" val="1480524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Round Diagonal Corner Rectangle 2"/>
          <p:cNvSpPr/>
          <p:nvPr userDrawn="1"/>
        </p:nvSpPr>
        <p:spPr>
          <a:xfrm>
            <a:off x="457200" y="442147"/>
            <a:ext cx="8229600" cy="5907853"/>
          </a:xfrm>
          <a:prstGeom prst="round2DiagRect">
            <a:avLst>
              <a:gd name="adj1" fmla="val 0"/>
              <a:gd name="adj2" fmla="val 941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722313" y="2606858"/>
            <a:ext cx="7772400" cy="1362075"/>
          </a:xfrm>
        </p:spPr>
        <p:txBody>
          <a:bodyPr anchor="ctr">
            <a:noAutofit/>
          </a:bodyPr>
          <a:lstStyle>
            <a:lvl1pPr algn="l">
              <a:defRPr sz="4000" b="1" cap="all">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6745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4771" y="2510428"/>
            <a:ext cx="3694458" cy="400208"/>
          </a:xfrm>
        </p:spPr>
        <p:txBody>
          <a:bodyPr lIns="0" rIns="0" anchor="b">
            <a:noAutofit/>
          </a:bodyPr>
          <a:lstStyle>
            <a:lvl1pPr algn="l">
              <a:defRPr sz="1800">
                <a:solidFill>
                  <a:srgbClr val="F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24770" y="2920043"/>
            <a:ext cx="3694459" cy="1464180"/>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txBox="1">
            <a:spLocks/>
          </p:cNvSpPr>
          <p:nvPr userDrawn="1"/>
        </p:nvSpPr>
        <p:spPr>
          <a:xfrm>
            <a:off x="457200" y="274638"/>
            <a:ext cx="8229600" cy="114300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smtClean="0"/>
              <a:t>For more information contact:</a:t>
            </a:r>
            <a:endParaRPr lang="en-US" dirty="0"/>
          </a:p>
        </p:txBody>
      </p:sp>
      <p:sp>
        <p:nvSpPr>
          <p:cNvPr id="7" name="Slide Number Placeholder 6"/>
          <p:cNvSpPr>
            <a:spLocks noGrp="1"/>
          </p:cNvSpPr>
          <p:nvPr>
            <p:ph type="sldNum" sz="quarter" idx="12"/>
          </p:nvPr>
        </p:nvSpPr>
        <p:spPr>
          <a:xfrm>
            <a:off x="8424862" y="6356350"/>
            <a:ext cx="261937" cy="365125"/>
          </a:xfrm>
        </p:spPr>
        <p:txBody>
          <a:bodyPr>
            <a:noAutofit/>
          </a:bodyPr>
          <a:lstStyle/>
          <a:p>
            <a:fld id="{2066355A-084C-D24E-9AD2-7E4FC41EA627}" type="slidenum">
              <a:rPr lang="en-US" smtClean="0"/>
              <a:pPr/>
              <a:t>‹#›</a:t>
            </a:fld>
            <a:endParaRPr lang="en-US"/>
          </a:p>
        </p:txBody>
      </p:sp>
      <p:sp>
        <p:nvSpPr>
          <p:cNvPr id="8" name="Slide Number Placeholder 5"/>
          <p:cNvSpPr txBox="1">
            <a:spLocks/>
          </p:cNvSpPr>
          <p:nvPr userDrawn="1"/>
        </p:nvSpPr>
        <p:spPr>
          <a:xfrm>
            <a:off x="2326797" y="6356350"/>
            <a:ext cx="6098065"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smtClean="0"/>
          </a:p>
        </p:txBody>
      </p:sp>
      <p:pic>
        <p:nvPicPr>
          <p:cNvPr id="9" name="Picture 8"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34556186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436858" y="6356350"/>
            <a:ext cx="249942" cy="365125"/>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6356350"/>
            <a:ext cx="4999948"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a:p>
        </p:txBody>
      </p:sp>
      <p:pic>
        <p:nvPicPr>
          <p:cNvPr id="8" name="Picture 7"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1807098" y="2483558"/>
            <a:ext cx="1896238" cy="1900664"/>
          </a:xfrm>
          <a:prstGeom prst="round2DiagRect">
            <a:avLst>
              <a:gd name="adj1" fmla="val 0"/>
              <a:gd name="adj2" fmla="val 14654"/>
            </a:avLst>
          </a:prstGeom>
          <a:solidFill>
            <a:schemeClr val="bg1">
              <a:lumMod val="85000"/>
            </a:schemeClr>
          </a:solidFill>
          <a:ln>
            <a:noFill/>
          </a:ln>
        </p:spPr>
        <p:txBody>
          <a:bodyPr/>
          <a:lstStyle>
            <a:lvl1pPr marL="0" indent="0">
              <a:buNone/>
              <a:defRPr/>
            </a:lvl1pPr>
          </a:lstStyle>
          <a:p>
            <a:r>
              <a:rPr lang="en-US" dirty="0" smtClean="0"/>
              <a:t>Click to insert picture</a:t>
            </a:r>
            <a:endParaRPr lang="en-US" dirty="0"/>
          </a:p>
        </p:txBody>
      </p:sp>
      <p:sp>
        <p:nvSpPr>
          <p:cNvPr id="2" name="Title 1"/>
          <p:cNvSpPr>
            <a:spLocks noGrp="1"/>
          </p:cNvSpPr>
          <p:nvPr>
            <p:ph type="ctrTitle" hasCustomPrompt="1"/>
          </p:nvPr>
        </p:nvSpPr>
        <p:spPr>
          <a:xfrm>
            <a:off x="3854309" y="2510428"/>
            <a:ext cx="3694458" cy="400208"/>
          </a:xfrm>
        </p:spPr>
        <p:txBody>
          <a:bodyPr lIns="0" rIns="0" anchor="b">
            <a:noAutofit/>
          </a:bodyPr>
          <a:lstStyle>
            <a:lvl1pPr algn="l">
              <a:defRPr sz="1800">
                <a:solidFill>
                  <a:srgbClr val="F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54308" y="2920043"/>
            <a:ext cx="3694459" cy="1464180"/>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6"/>
          <p:cNvSpPr>
            <a:spLocks noGrp="1"/>
          </p:cNvSpPr>
          <p:nvPr>
            <p:ph type="sldNum" sz="quarter" idx="12"/>
          </p:nvPr>
        </p:nvSpPr>
        <p:spPr>
          <a:xfrm>
            <a:off x="8424862" y="6356350"/>
            <a:ext cx="261937" cy="365125"/>
          </a:xfrm>
        </p:spPr>
        <p:txBody>
          <a:bodyPr>
            <a:noAutofit/>
          </a:bodyPr>
          <a:lstStyle/>
          <a:p>
            <a:fld id="{2066355A-084C-D24E-9AD2-7E4FC41EA627}" type="slidenum">
              <a:rPr lang="en-US" smtClean="0"/>
              <a:pPr/>
              <a:t>‹#›</a:t>
            </a:fld>
            <a:endParaRPr lang="en-US"/>
          </a:p>
        </p:txBody>
      </p:sp>
      <p:sp>
        <p:nvSpPr>
          <p:cNvPr id="7" name="Slide Number Placeholder 5"/>
          <p:cNvSpPr txBox="1">
            <a:spLocks/>
          </p:cNvSpPr>
          <p:nvPr userDrawn="1"/>
        </p:nvSpPr>
        <p:spPr>
          <a:xfrm>
            <a:off x="2326797" y="6356350"/>
            <a:ext cx="6098065"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smtClean="0"/>
          </a:p>
        </p:txBody>
      </p:sp>
      <p:pic>
        <p:nvPicPr>
          <p:cNvPr id="8" name="Picture 7"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
        <p:nvSpPr>
          <p:cNvPr id="10" name="Title 1"/>
          <p:cNvSpPr txBox="1">
            <a:spLocks/>
          </p:cNvSpPr>
          <p:nvPr userDrawn="1"/>
        </p:nvSpPr>
        <p:spPr>
          <a:xfrm>
            <a:off x="457200" y="274638"/>
            <a:ext cx="8229600" cy="114300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smtClean="0"/>
              <a:t>For more information contact:</a:t>
            </a:r>
            <a:endParaRPr lang="en-US" dirty="0"/>
          </a:p>
        </p:txBody>
      </p:sp>
    </p:spTree>
    <p:extLst>
      <p:ext uri="{BB962C8B-B14F-4D97-AF65-F5344CB8AC3E}">
        <p14:creationId xmlns:p14="http://schemas.microsoft.com/office/powerpoint/2010/main" val="42016811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33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Slide Number Placeholder 5"/>
          <p:cNvSpPr>
            <a:spLocks noGrp="1"/>
          </p:cNvSpPr>
          <p:nvPr>
            <p:ph type="sldNum" sz="quarter" idx="12"/>
          </p:nvPr>
        </p:nvSpPr>
        <p:spPr>
          <a:xfrm>
            <a:off x="8436858" y="6356350"/>
            <a:ext cx="249942" cy="365125"/>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6356350"/>
            <a:ext cx="4999948" cy="365125"/>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smtClean="0"/>
              <a:t>Copyright (c) 2014 </a:t>
            </a:r>
            <a:r>
              <a:rPr lang="en-US" sz="900" dirty="0" err="1" smtClean="0"/>
              <a:t>CompTIA</a:t>
            </a:r>
            <a:r>
              <a:rPr lang="en-US" sz="900" dirty="0" smtClean="0"/>
              <a:t> Properties, LLC.  All Rights Reserved.  |  </a:t>
            </a:r>
            <a:r>
              <a:rPr lang="en-US" sz="900" dirty="0" err="1" smtClean="0"/>
              <a:t>www.comptia.org</a:t>
            </a:r>
            <a:endParaRPr lang="en-US" sz="900" dirty="0"/>
          </a:p>
        </p:txBody>
      </p:sp>
      <p:pic>
        <p:nvPicPr>
          <p:cNvPr id="8" name="Picture 7"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296428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57200" y="442913"/>
            <a:ext cx="8229600" cy="3659187"/>
          </a:xfrm>
          <a:prstGeom prst="round2DiagRect">
            <a:avLst>
              <a:gd name="adj1" fmla="val 0"/>
              <a:gd name="adj2" fmla="val 14654"/>
            </a:avLst>
          </a:prstGeom>
        </p:spPr>
        <p:txBody>
          <a:bodyPr/>
          <a:lstStyle>
            <a:lvl1pPr marL="0" indent="0">
              <a:buNone/>
              <a:defRPr/>
            </a:lvl1pPr>
          </a:lstStyle>
          <a:p>
            <a:r>
              <a:rPr lang="en-US" dirty="0" smtClean="0"/>
              <a:t>Click to insert picture</a:t>
            </a:r>
            <a:endParaRPr lang="en-US" dirty="0"/>
          </a:p>
        </p:txBody>
      </p:sp>
      <p:sp>
        <p:nvSpPr>
          <p:cNvPr id="2" name="Title 1"/>
          <p:cNvSpPr>
            <a:spLocks noGrp="1"/>
          </p:cNvSpPr>
          <p:nvPr>
            <p:ph type="ctrTitle"/>
          </p:nvPr>
        </p:nvSpPr>
        <p:spPr>
          <a:xfrm>
            <a:off x="457200" y="4148672"/>
            <a:ext cx="8229600" cy="884289"/>
          </a:xfrm>
        </p:spPr>
        <p:txBody>
          <a:bodyPr lIns="0" rIns="0" anchor="b">
            <a:noAutofit/>
          </a:bodyPr>
          <a:lstStyle>
            <a:lvl1pPr algn="l">
              <a:defRPr>
                <a:solidFill>
                  <a:srgbClr val="69727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5042368"/>
            <a:ext cx="6400800" cy="652874"/>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8" name="Picture 7"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97111" y="5853986"/>
            <a:ext cx="1749778" cy="374330"/>
          </a:xfrm>
          <a:prstGeom prst="rect">
            <a:avLst/>
          </a:prstGeom>
        </p:spPr>
      </p:pic>
    </p:spTree>
    <p:extLst>
      <p:ext uri="{BB962C8B-B14F-4D97-AF65-F5344CB8AC3E}">
        <p14:creationId xmlns:p14="http://schemas.microsoft.com/office/powerpoint/2010/main" val="50004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No Image or Icon">
    <p:spTree>
      <p:nvGrpSpPr>
        <p:cNvPr id="1" name=""/>
        <p:cNvGrpSpPr/>
        <p:nvPr/>
      </p:nvGrpSpPr>
      <p:grpSpPr>
        <a:xfrm>
          <a:off x="0" y="0"/>
          <a:ext cx="0" cy="0"/>
          <a:chOff x="0" y="0"/>
          <a:chExt cx="0" cy="0"/>
        </a:xfrm>
      </p:grpSpPr>
      <p:sp>
        <p:nvSpPr>
          <p:cNvPr id="7" name="Round Diagonal Corner Rectangle 6"/>
          <p:cNvSpPr/>
          <p:nvPr userDrawn="1"/>
        </p:nvSpPr>
        <p:spPr>
          <a:xfrm>
            <a:off x="457200" y="442148"/>
            <a:ext cx="8229600" cy="4590813"/>
          </a:xfrm>
          <a:prstGeom prst="round2DiagRect">
            <a:avLst>
              <a:gd name="adj1" fmla="val 0"/>
              <a:gd name="adj2" fmla="val 1179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0366" y="1401704"/>
            <a:ext cx="7981244" cy="1467565"/>
          </a:xfrm>
        </p:spPr>
        <p:txBody>
          <a:bodyPr lIns="0" rIns="0" anchor="b">
            <a:noAutofit/>
          </a:bodyPr>
          <a:lstStyle>
            <a:lvl1pPr algn="l">
              <a:defRPr sz="36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50366" y="2878676"/>
            <a:ext cx="6207634" cy="652874"/>
          </a:xfrm>
        </p:spPr>
        <p:txBody>
          <a:bodyPr lIns="0" rIns="0">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97111" y="5853986"/>
            <a:ext cx="1749778" cy="374330"/>
          </a:xfrm>
          <a:prstGeom prst="rect">
            <a:avLst/>
          </a:prstGeom>
        </p:spPr>
      </p:pic>
    </p:spTree>
    <p:extLst>
      <p:ext uri="{BB962C8B-B14F-4D97-AF65-F5344CB8AC3E}">
        <p14:creationId xmlns:p14="http://schemas.microsoft.com/office/powerpoint/2010/main" val="388689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spTree>
      <p:nvGrpSpPr>
        <p:cNvPr id="1" name=""/>
        <p:cNvGrpSpPr/>
        <p:nvPr/>
      </p:nvGrpSpPr>
      <p:grpSpPr>
        <a:xfrm>
          <a:off x="0" y="0"/>
          <a:ext cx="0" cy="0"/>
          <a:chOff x="0" y="0"/>
          <a:chExt cx="0" cy="0"/>
        </a:xfrm>
      </p:grpSpPr>
      <p:sp>
        <p:nvSpPr>
          <p:cNvPr id="5" name="Round Diagonal Corner Rectangle 4"/>
          <p:cNvSpPr/>
          <p:nvPr userDrawn="1"/>
        </p:nvSpPr>
        <p:spPr>
          <a:xfrm>
            <a:off x="457200" y="442147"/>
            <a:ext cx="8229600" cy="5766741"/>
          </a:xfrm>
          <a:prstGeom prst="round2DiagRect">
            <a:avLst>
              <a:gd name="adj1" fmla="val 0"/>
              <a:gd name="adj2" fmla="val 941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2606858"/>
            <a:ext cx="7772400" cy="1362075"/>
          </a:xfrm>
        </p:spPr>
        <p:txBody>
          <a:bodyPr anchor="ctr">
            <a:noAutofit/>
          </a:bodyPr>
          <a:lstStyle>
            <a:lvl1pPr algn="l">
              <a:defRPr sz="4000" b="1" cap="all">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969923"/>
            <a:ext cx="7772400" cy="512233"/>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dirty="0"/>
          </a:p>
        </p:txBody>
      </p:sp>
      <p:pic>
        <p:nvPicPr>
          <p:cNvPr id="7" name="Picture 6"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112239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Green">
    <p:spTree>
      <p:nvGrpSpPr>
        <p:cNvPr id="1" name=""/>
        <p:cNvGrpSpPr/>
        <p:nvPr/>
      </p:nvGrpSpPr>
      <p:grpSpPr>
        <a:xfrm>
          <a:off x="0" y="0"/>
          <a:ext cx="0" cy="0"/>
          <a:chOff x="0" y="0"/>
          <a:chExt cx="0" cy="0"/>
        </a:xfrm>
      </p:grpSpPr>
      <p:sp>
        <p:nvSpPr>
          <p:cNvPr id="5" name="Round Diagonal Corner Rectangle 4"/>
          <p:cNvSpPr/>
          <p:nvPr userDrawn="1"/>
        </p:nvSpPr>
        <p:spPr>
          <a:xfrm>
            <a:off x="457200" y="442147"/>
            <a:ext cx="8229600" cy="5766741"/>
          </a:xfrm>
          <a:prstGeom prst="round2DiagRect">
            <a:avLst>
              <a:gd name="adj1" fmla="val 0"/>
              <a:gd name="adj2" fmla="val 941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2606858"/>
            <a:ext cx="7772400" cy="1362075"/>
          </a:xfrm>
        </p:spPr>
        <p:txBody>
          <a:bodyPr anchor="ctr">
            <a:noAutofit/>
          </a:bodyPr>
          <a:lstStyle>
            <a:lvl1pPr algn="l">
              <a:defRPr sz="4000" b="1" cap="all">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969923"/>
            <a:ext cx="7772400" cy="512233"/>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7" name="Picture 6"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18187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p:spTree>
      <p:nvGrpSpPr>
        <p:cNvPr id="1" name=""/>
        <p:cNvGrpSpPr/>
        <p:nvPr/>
      </p:nvGrpSpPr>
      <p:grpSpPr>
        <a:xfrm>
          <a:off x="0" y="0"/>
          <a:ext cx="0" cy="0"/>
          <a:chOff x="0" y="0"/>
          <a:chExt cx="0" cy="0"/>
        </a:xfrm>
      </p:grpSpPr>
      <p:sp>
        <p:nvSpPr>
          <p:cNvPr id="5" name="Round Diagonal Corner Rectangle 4"/>
          <p:cNvSpPr/>
          <p:nvPr userDrawn="1"/>
        </p:nvSpPr>
        <p:spPr>
          <a:xfrm>
            <a:off x="457200" y="442147"/>
            <a:ext cx="8229600" cy="5766741"/>
          </a:xfrm>
          <a:prstGeom prst="round2DiagRect">
            <a:avLst>
              <a:gd name="adj1" fmla="val 0"/>
              <a:gd name="adj2" fmla="val 941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2606858"/>
            <a:ext cx="7772400" cy="1362075"/>
          </a:xfrm>
        </p:spPr>
        <p:txBody>
          <a:bodyPr anchor="ctr">
            <a:noAutofit/>
          </a:bodyPr>
          <a:lstStyle>
            <a:lvl1pPr algn="l">
              <a:defRPr sz="4000" b="1" cap="all">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969923"/>
            <a:ext cx="7772400" cy="512233"/>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7" name="Picture 6"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203359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urple">
    <p:spTree>
      <p:nvGrpSpPr>
        <p:cNvPr id="1" name=""/>
        <p:cNvGrpSpPr/>
        <p:nvPr/>
      </p:nvGrpSpPr>
      <p:grpSpPr>
        <a:xfrm>
          <a:off x="0" y="0"/>
          <a:ext cx="0" cy="0"/>
          <a:chOff x="0" y="0"/>
          <a:chExt cx="0" cy="0"/>
        </a:xfrm>
      </p:grpSpPr>
      <p:sp>
        <p:nvSpPr>
          <p:cNvPr id="5" name="Round Diagonal Corner Rectangle 4"/>
          <p:cNvSpPr/>
          <p:nvPr userDrawn="1"/>
        </p:nvSpPr>
        <p:spPr>
          <a:xfrm>
            <a:off x="457200" y="442147"/>
            <a:ext cx="8229600" cy="5766741"/>
          </a:xfrm>
          <a:prstGeom prst="round2DiagRect">
            <a:avLst>
              <a:gd name="adj1" fmla="val 0"/>
              <a:gd name="adj2" fmla="val 941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2606858"/>
            <a:ext cx="7772400" cy="1362075"/>
          </a:xfrm>
        </p:spPr>
        <p:txBody>
          <a:bodyPr anchor="ctr">
            <a:noAutofit/>
          </a:bodyPr>
          <a:lstStyle>
            <a:lvl1pPr algn="l">
              <a:defRPr sz="4000" b="1" cap="all">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969923"/>
            <a:ext cx="7772400" cy="512233"/>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7" name="Picture 6" descr="CompTIA_logo.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72060"/>
            <a:ext cx="624994" cy="133704"/>
          </a:xfrm>
          <a:prstGeom prst="rect">
            <a:avLst/>
          </a:prstGeom>
        </p:spPr>
      </p:pic>
    </p:spTree>
    <p:extLst>
      <p:ext uri="{BB962C8B-B14F-4D97-AF65-F5344CB8AC3E}">
        <p14:creationId xmlns:p14="http://schemas.microsoft.com/office/powerpoint/2010/main" val="322212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424862" y="6356350"/>
            <a:ext cx="261937" cy="365125"/>
          </a:xfrm>
          <a:prstGeom prst="rect">
            <a:avLst/>
          </a:prstGeom>
        </p:spPr>
        <p:txBody>
          <a:bodyPr vert="horz" lIns="91440" tIns="45720" rIns="0" bIns="45720" rtlCol="0" anchor="ctr"/>
          <a:lstStyle>
            <a:lvl1pPr algn="r">
              <a:defRPr sz="900">
                <a:solidFill>
                  <a:srgbClr val="69727B"/>
                </a:solidFill>
              </a:defRPr>
            </a:lvl1pPr>
          </a:lstStyle>
          <a:p>
            <a:fld id="{2066355A-084C-D24E-9AD2-7E4FC41EA627}" type="slidenum">
              <a:rPr lang="en-US" smtClean="0"/>
              <a:pPr/>
              <a:t>‹#›</a:t>
            </a:fld>
            <a:endParaRPr lang="en-US" dirty="0"/>
          </a:p>
        </p:txBody>
      </p:sp>
      <p:cxnSp>
        <p:nvCxnSpPr>
          <p:cNvPr id="8" name="Straight Connector 7"/>
          <p:cNvCxnSpPr/>
          <p:nvPr/>
        </p:nvCxnSpPr>
        <p:spPr>
          <a:xfrm>
            <a:off x="457200" y="6356350"/>
            <a:ext cx="8229600" cy="0"/>
          </a:xfrm>
          <a:prstGeom prst="line">
            <a:avLst/>
          </a:prstGeom>
          <a:ln w="12700" cmpd="sng">
            <a:solidFill>
              <a:srgbClr val="6972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79" r:id="rId3"/>
    <p:sldLayoutId id="2147493471" r:id="rId4"/>
    <p:sldLayoutId id="2147493472" r:id="rId5"/>
    <p:sldLayoutId id="2147493458" r:id="rId6"/>
    <p:sldLayoutId id="2147493467" r:id="rId7"/>
    <p:sldLayoutId id="2147493468" r:id="rId8"/>
    <p:sldLayoutId id="2147493469" r:id="rId9"/>
    <p:sldLayoutId id="2147493459" r:id="rId10"/>
    <p:sldLayoutId id="2147493474" r:id="rId11"/>
    <p:sldLayoutId id="2147493478" r:id="rId12"/>
    <p:sldLayoutId id="2147493473" r:id="rId13"/>
    <p:sldLayoutId id="2147493464" r:id="rId14"/>
    <p:sldLayoutId id="2147493465" r:id="rId15"/>
    <p:sldLayoutId id="2147493466" r:id="rId16"/>
    <p:sldLayoutId id="2147493480" r:id="rId17"/>
    <p:sldLayoutId id="2147493470" r:id="rId18"/>
    <p:sldLayoutId id="2147493475" r:id="rId19"/>
    <p:sldLayoutId id="2147493477" r:id="rId20"/>
    <p:sldLayoutId id="2147493481" r:id="rId21"/>
  </p:sldLayoutIdLst>
  <p:timing>
    <p:tnLst>
      <p:par>
        <p:cTn id="1" dur="indefinite" restart="never" nodeType="tmRoot"/>
      </p:par>
    </p:tnLst>
  </p:timing>
  <p:hf hdr="0" dt="0"/>
  <p:txStyles>
    <p:titleStyle>
      <a:lvl1pPr algn="l" defTabSz="457200" rtl="0" eaLnBrk="1" latinLnBrk="0" hangingPunct="1">
        <a:spcBef>
          <a:spcPct val="0"/>
        </a:spcBef>
        <a:buNone/>
        <a:defRPr sz="2800" b="1" kern="1200">
          <a:solidFill>
            <a:schemeClr val="accent1"/>
          </a:solidFill>
          <a:latin typeface="+mj-lt"/>
          <a:ea typeface="+mj-ea"/>
          <a:cs typeface="+mj-cs"/>
        </a:defRPr>
      </a:lvl1pPr>
    </p:titleStyle>
    <p:body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5.xml"/><Relationship Id="rId1" Type="http://schemas.openxmlformats.org/officeDocument/2006/relationships/slideLayout" Target="../slideLayouts/slideLayout17.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9.xml"/><Relationship Id="rId1" Type="http://schemas.openxmlformats.org/officeDocument/2006/relationships/slideLayout" Target="../slideLayouts/slideLayout17.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2.xml"/><Relationship Id="rId1" Type="http://schemas.openxmlformats.org/officeDocument/2006/relationships/slideLayout" Target="../slideLayouts/slideLayout17.xml"/><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image" Target="../media/image49.jpg"/></Relationships>
</file>

<file path=ppt/slides/_rels/slide4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4.xml"/><Relationship Id="rId1" Type="http://schemas.openxmlformats.org/officeDocument/2006/relationships/slideLayout" Target="../slideLayouts/slideLayout17.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5.xml"/><Relationship Id="rId1" Type="http://schemas.openxmlformats.org/officeDocument/2006/relationships/slideLayout" Target="../slideLayouts/slideLayout17.xml"/><Relationship Id="rId4" Type="http://schemas.openxmlformats.org/officeDocument/2006/relationships/image" Target="../media/image51.jpeg"/></Relationships>
</file>

<file path=ppt/slides/_rels/slide4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6.xml"/><Relationship Id="rId1" Type="http://schemas.openxmlformats.org/officeDocument/2006/relationships/slideLayout" Target="../slideLayouts/slideLayout17.xml"/><Relationship Id="rId4" Type="http://schemas.openxmlformats.org/officeDocument/2006/relationships/image" Target="../media/image5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98015151.jpg"/>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 y="455741"/>
            <a:ext cx="8229600" cy="4085259"/>
          </a:xfrm>
        </p:spPr>
      </p:pic>
      <p:sp>
        <p:nvSpPr>
          <p:cNvPr id="5" name="Title 4"/>
          <p:cNvSpPr>
            <a:spLocks noGrp="1"/>
          </p:cNvSpPr>
          <p:nvPr>
            <p:ph type="ctrTitle"/>
          </p:nvPr>
        </p:nvSpPr>
        <p:spPr>
          <a:xfrm>
            <a:off x="457200" y="5022766"/>
            <a:ext cx="8229600" cy="884289"/>
          </a:xfrm>
        </p:spPr>
        <p:txBody>
          <a:bodyPr/>
          <a:lstStyle/>
          <a:p>
            <a:r>
              <a:rPr lang="en-US" dirty="0" smtClean="0">
                <a:ea typeface="ＭＳ Ｐゴシック" charset="0"/>
                <a:cs typeface="Arial" charset="0"/>
              </a:rPr>
              <a:t>Envisioning </a:t>
            </a:r>
            <a:r>
              <a:rPr lang="en-US" dirty="0">
                <a:ea typeface="ＭＳ Ｐゴシック" charset="0"/>
                <a:cs typeface="Arial" charset="0"/>
              </a:rPr>
              <a:t>Endless Possibilities </a:t>
            </a:r>
            <a:r>
              <a:rPr lang="en-US" dirty="0" smtClean="0">
                <a:ea typeface="ＭＳ Ｐゴシック" charset="0"/>
                <a:cs typeface="Arial" charset="0"/>
              </a:rPr>
              <a:t>for </a:t>
            </a:r>
            <a:r>
              <a:rPr lang="en-US" dirty="0">
                <a:ea typeface="ＭＳ Ｐゴシック" charset="0"/>
                <a:cs typeface="Arial" charset="0"/>
              </a:rPr>
              <a:t>Your </a:t>
            </a:r>
            <a:r>
              <a:rPr lang="en-US" dirty="0" smtClean="0">
                <a:ea typeface="ＭＳ Ｐゴシック" charset="0"/>
                <a:cs typeface="Arial" charset="0"/>
              </a:rPr>
              <a:t>Future</a:t>
            </a:r>
            <a:br>
              <a:rPr lang="en-US" dirty="0" smtClean="0">
                <a:ea typeface="ＭＳ Ｐゴシック" charset="0"/>
                <a:cs typeface="Arial" charset="0"/>
              </a:rPr>
            </a:br>
            <a:endParaRPr lang="en-US" dirty="0"/>
          </a:p>
        </p:txBody>
      </p:sp>
    </p:spTree>
    <p:extLst>
      <p:ext uri="{BB962C8B-B14F-4D97-AF65-F5344CB8AC3E}">
        <p14:creationId xmlns:p14="http://schemas.microsoft.com/office/powerpoint/2010/main" val="783645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10</a:t>
            </a:fld>
            <a:endParaRPr lang="en-US" dirty="0"/>
          </a:p>
        </p:txBody>
      </p:sp>
      <p:sp>
        <p:nvSpPr>
          <p:cNvPr id="2" name="Title 1"/>
          <p:cNvSpPr>
            <a:spLocks noGrp="1"/>
          </p:cNvSpPr>
          <p:nvPr>
            <p:ph type="title"/>
          </p:nvPr>
        </p:nvSpPr>
        <p:spPr/>
        <p:txBody>
          <a:bodyPr/>
          <a:lstStyle/>
          <a:p>
            <a:r>
              <a:rPr lang="en-GB" altLang="en-US" dirty="0">
                <a:ea typeface="ＭＳ Ｐゴシック" pitchFamily="34" charset="-128"/>
                <a:cs typeface="Arial" charset="0"/>
              </a:rPr>
              <a:t>IT is the </a:t>
            </a:r>
            <a:r>
              <a:rPr lang="en-GB" altLang="en-US" dirty="0" smtClean="0">
                <a:ea typeface="ＭＳ Ｐゴシック" pitchFamily="34" charset="-128"/>
                <a:cs typeface="Arial" charset="0"/>
              </a:rPr>
              <a:t>Future</a:t>
            </a:r>
            <a:endParaRPr lang="en-US" dirty="0"/>
          </a:p>
        </p:txBody>
      </p:sp>
      <p:sp>
        <p:nvSpPr>
          <p:cNvPr id="8" name="Content Placeholder 2"/>
          <p:cNvSpPr>
            <a:spLocks noGrp="1"/>
          </p:cNvSpPr>
          <p:nvPr>
            <p:ph type="body" sz="half" idx="2"/>
          </p:nvPr>
        </p:nvSpPr>
        <p:spPr>
          <a:xfrm>
            <a:off x="6553964" y="2143302"/>
            <a:ext cx="1990696" cy="3576400"/>
          </a:xfrm>
        </p:spPr>
        <p:txBody>
          <a:bodyPr/>
          <a:lstStyle/>
          <a:p>
            <a:r>
              <a:rPr lang="en-US" sz="2300" dirty="0" smtClean="0">
                <a:cs typeface="Arial" charset="0"/>
              </a:rPr>
              <a:t>IT </a:t>
            </a:r>
            <a:r>
              <a:rPr lang="en-US" sz="2300" dirty="0">
                <a:cs typeface="Arial" charset="0"/>
              </a:rPr>
              <a:t>is </a:t>
            </a:r>
            <a:r>
              <a:rPr lang="en-US" sz="2300" dirty="0" smtClean="0">
                <a:cs typeface="Arial" charset="0"/>
              </a:rPr>
              <a:t>about </a:t>
            </a:r>
            <a:r>
              <a:rPr lang="en-US" sz="2300" dirty="0">
                <a:cs typeface="Arial" charset="0"/>
              </a:rPr>
              <a:t/>
            </a:r>
            <a:br>
              <a:rPr lang="en-US" sz="2300" dirty="0">
                <a:cs typeface="Arial" charset="0"/>
              </a:rPr>
            </a:br>
            <a:r>
              <a:rPr lang="en-US" sz="2300" dirty="0">
                <a:cs typeface="Arial" charset="0"/>
              </a:rPr>
              <a:t>the </a:t>
            </a:r>
            <a:r>
              <a:rPr lang="en-US" sz="2300" b="1" dirty="0" smtClean="0">
                <a:cs typeface="Arial" charset="0"/>
              </a:rPr>
              <a:t>future.  </a:t>
            </a:r>
            <a:r>
              <a:rPr lang="en-US" sz="2300" dirty="0" smtClean="0">
                <a:cs typeface="Arial" charset="0"/>
              </a:rPr>
              <a:t>Things are changing quickly, and IT is driving the change.</a:t>
            </a:r>
            <a:endParaRPr lang="en-US" sz="2300" dirty="0">
              <a:cs typeface="Arial" charset="0"/>
            </a:endParaRPr>
          </a:p>
        </p:txBody>
      </p:sp>
      <p:pic>
        <p:nvPicPr>
          <p:cNvPr id="5" name="Picture Placeholder 4" descr="shutterstock_126066362.jpg"/>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698469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has Jobs available</a:t>
            </a:r>
            <a:endParaRPr lang="en-US" dirty="0"/>
          </a:p>
        </p:txBody>
      </p:sp>
      <p:sp>
        <p:nvSpPr>
          <p:cNvPr id="7" name="Text Placeholder 6"/>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91AF2B4D-6B12-4EDF-87BB-2B55CECB6611}" type="slidenum">
              <a:rPr lang="en-US" smtClean="0"/>
              <a:pPr/>
              <a:t>11</a:t>
            </a:fld>
            <a:endParaRPr lang="en-US"/>
          </a:p>
        </p:txBody>
      </p:sp>
    </p:spTree>
    <p:extLst>
      <p:ext uri="{BB962C8B-B14F-4D97-AF65-F5344CB8AC3E}">
        <p14:creationId xmlns:p14="http://schemas.microsoft.com/office/powerpoint/2010/main" val="3703051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5"/>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l="8319" t="425" r="8319" b="15104"/>
          <a:stretch/>
        </p:blipFill>
        <p:spPr/>
      </p:pic>
      <p:sp>
        <p:nvSpPr>
          <p:cNvPr id="4" name="Slide Number Placeholder 3"/>
          <p:cNvSpPr>
            <a:spLocks noGrp="1"/>
          </p:cNvSpPr>
          <p:nvPr>
            <p:ph type="sldNum" sz="quarter" idx="12"/>
          </p:nvPr>
        </p:nvSpPr>
        <p:spPr/>
        <p:txBody>
          <a:bodyPr/>
          <a:lstStyle/>
          <a:p>
            <a:fld id="{2066355A-084C-D24E-9AD2-7E4FC41EA627}" type="slidenum">
              <a:rPr lang="en-US" smtClean="0"/>
              <a:pPr/>
              <a:t>12</a:t>
            </a:fld>
            <a:endParaRPr lang="en-US" dirty="0"/>
          </a:p>
        </p:txBody>
      </p:sp>
      <p:sp>
        <p:nvSpPr>
          <p:cNvPr id="2" name="Title 1"/>
          <p:cNvSpPr>
            <a:spLocks noGrp="1"/>
          </p:cNvSpPr>
          <p:nvPr>
            <p:ph type="title"/>
          </p:nvPr>
        </p:nvSpPr>
        <p:spPr>
          <a:xfrm>
            <a:off x="457200" y="417195"/>
            <a:ext cx="8229600" cy="1143000"/>
          </a:xfrm>
        </p:spPr>
        <p:txBody>
          <a:bodyPr/>
          <a:lstStyle/>
          <a:p>
            <a:r>
              <a:rPr lang="en-US" dirty="0" smtClean="0">
                <a:latin typeface="Arial" charset="0"/>
                <a:ea typeface="ＭＳ Ｐゴシック" charset="0"/>
                <a:cs typeface="Arial" charset="0"/>
              </a:rPr>
              <a:t/>
            </a:r>
            <a:br>
              <a:rPr lang="en-US" dirty="0" smtClean="0">
                <a:latin typeface="Arial" charset="0"/>
                <a:ea typeface="ＭＳ Ｐゴシック" charset="0"/>
                <a:cs typeface="Arial" charset="0"/>
              </a:rPr>
            </a:br>
            <a:r>
              <a:rPr lang="en-US" dirty="0" smtClean="0">
                <a:latin typeface="Arial" charset="0"/>
                <a:ea typeface="ＭＳ Ｐゴシック" charset="0"/>
                <a:cs typeface="Arial" charset="0"/>
              </a:rPr>
              <a:t>Jobs Waiting to be Filled </a:t>
            </a:r>
            <a:br>
              <a:rPr lang="en-US" dirty="0" smtClean="0">
                <a:latin typeface="Arial" charset="0"/>
                <a:ea typeface="ＭＳ Ｐゴシック" charset="0"/>
                <a:cs typeface="Arial" charset="0"/>
              </a:rPr>
            </a:br>
            <a:endParaRPr lang="en-US" dirty="0"/>
          </a:p>
        </p:txBody>
      </p:sp>
      <p:sp>
        <p:nvSpPr>
          <p:cNvPr id="12" name="Text Placeholder 4"/>
          <p:cNvSpPr>
            <a:spLocks noGrp="1"/>
          </p:cNvSpPr>
          <p:nvPr>
            <p:ph type="body" sz="half" idx="2"/>
          </p:nvPr>
        </p:nvSpPr>
        <p:spPr>
          <a:xfrm>
            <a:off x="6553964" y="2159000"/>
            <a:ext cx="1990696" cy="3560702"/>
          </a:xfrm>
        </p:spPr>
        <p:txBody>
          <a:bodyPr/>
          <a:lstStyle/>
          <a:p>
            <a:r>
              <a:rPr lang="en-US" sz="1800" dirty="0" smtClean="0"/>
              <a:t>90% of Chief Information Officers are challenged in hiring skilled IT professionals</a:t>
            </a:r>
            <a:r>
              <a:rPr lang="en-US" sz="2300" dirty="0" smtClean="0"/>
              <a:t>.</a:t>
            </a:r>
          </a:p>
          <a:p>
            <a:r>
              <a:rPr lang="en-US" sz="1800" dirty="0" smtClean="0"/>
              <a:t>IT employment is predicted to grow at 2.19% a year – that’s five times faster than the UK average.</a:t>
            </a:r>
            <a:endParaRPr lang="en-US" sz="1800" dirty="0"/>
          </a:p>
        </p:txBody>
      </p:sp>
      <p:sp>
        <p:nvSpPr>
          <p:cNvPr id="3" name="TextBox 2"/>
          <p:cNvSpPr txBox="1"/>
          <p:nvPr/>
        </p:nvSpPr>
        <p:spPr>
          <a:xfrm>
            <a:off x="552261" y="6011501"/>
            <a:ext cx="6274052" cy="307777"/>
          </a:xfrm>
          <a:prstGeom prst="rect">
            <a:avLst/>
          </a:prstGeom>
          <a:noFill/>
        </p:spPr>
        <p:txBody>
          <a:bodyPr wrap="square" rtlCol="0">
            <a:spAutoFit/>
          </a:bodyPr>
          <a:lstStyle/>
          <a:p>
            <a:r>
              <a:rPr lang="en-GB" sz="1400" dirty="0" smtClean="0"/>
              <a:t>Source: Robert Half 2015 Salary Guide</a:t>
            </a:r>
            <a:endParaRPr lang="en-GB" sz="1400" dirty="0"/>
          </a:p>
        </p:txBody>
      </p:sp>
    </p:spTree>
    <p:extLst>
      <p:ext uri="{BB962C8B-B14F-4D97-AF65-F5344CB8AC3E}">
        <p14:creationId xmlns:p14="http://schemas.microsoft.com/office/powerpoint/2010/main" val="3774959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Arial" charset="0"/>
              </a:rPr>
              <a:t>Jobs with Potential</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13</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9150" y="1225636"/>
            <a:ext cx="6972749" cy="4900527"/>
          </a:xfrm>
        </p:spPr>
      </p:pic>
    </p:spTree>
    <p:extLst>
      <p:ext uri="{BB962C8B-B14F-4D97-AF65-F5344CB8AC3E}">
        <p14:creationId xmlns:p14="http://schemas.microsoft.com/office/powerpoint/2010/main" val="3260718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14</a:t>
            </a:fld>
            <a:endParaRPr lang="en-US" dirty="0"/>
          </a:p>
        </p:txBody>
      </p:sp>
      <p:sp>
        <p:nvSpPr>
          <p:cNvPr id="2" name="Title 1"/>
          <p:cNvSpPr>
            <a:spLocks noGrp="1"/>
          </p:cNvSpPr>
          <p:nvPr>
            <p:ph type="title"/>
          </p:nvPr>
        </p:nvSpPr>
        <p:spPr/>
        <p:txBody>
          <a:bodyPr/>
          <a:lstStyle/>
          <a:p>
            <a:r>
              <a:rPr lang="en-US" dirty="0" smtClean="0">
                <a:latin typeface="Arial" charset="0"/>
                <a:ea typeface="ＭＳ Ｐゴシック" charset="0"/>
                <a:cs typeface="Arial" charset="0"/>
              </a:rPr>
              <a:t/>
            </a:r>
            <a:br>
              <a:rPr lang="en-US" dirty="0" smtClean="0">
                <a:latin typeface="Arial" charset="0"/>
                <a:ea typeface="ＭＳ Ｐゴシック" charset="0"/>
                <a:cs typeface="Arial" charset="0"/>
              </a:rPr>
            </a:br>
            <a:r>
              <a:rPr lang="en-US" dirty="0">
                <a:latin typeface="Arial" charset="0"/>
                <a:ea typeface="ＭＳ Ｐゴシック" charset="0"/>
                <a:cs typeface="Arial" charset="0"/>
              </a:rPr>
              <a:t/>
            </a:r>
            <a:br>
              <a:rPr lang="en-US" dirty="0">
                <a:latin typeface="Arial" charset="0"/>
                <a:ea typeface="ＭＳ Ｐゴシック" charset="0"/>
                <a:cs typeface="Arial" charset="0"/>
              </a:rPr>
            </a:br>
            <a:r>
              <a:rPr lang="en-US" dirty="0" smtClean="0">
                <a:latin typeface="Arial" charset="0"/>
                <a:ea typeface="ＭＳ Ｐゴシック" charset="0"/>
                <a:cs typeface="Arial" charset="0"/>
              </a:rPr>
              <a:t>IT </a:t>
            </a:r>
            <a:r>
              <a:rPr lang="en-US" dirty="0">
                <a:latin typeface="Arial" charset="0"/>
                <a:ea typeface="ＭＳ Ｐゴシック" charset="0"/>
                <a:cs typeface="Arial" charset="0"/>
              </a:rPr>
              <a:t>Needs More People</a:t>
            </a:r>
            <a:br>
              <a:rPr lang="en-US" dirty="0">
                <a:latin typeface="Arial" charset="0"/>
                <a:ea typeface="ＭＳ Ｐゴシック" charset="0"/>
                <a:cs typeface="Arial" charset="0"/>
              </a:rPr>
            </a:br>
            <a:endParaRPr lang="en-US" dirty="0"/>
          </a:p>
        </p:txBody>
      </p:sp>
      <p:sp>
        <p:nvSpPr>
          <p:cNvPr id="12" name="Text Placeholder 4"/>
          <p:cNvSpPr>
            <a:spLocks noGrp="1"/>
          </p:cNvSpPr>
          <p:nvPr>
            <p:ph type="body" sz="half" idx="2"/>
          </p:nvPr>
        </p:nvSpPr>
        <p:spPr>
          <a:xfrm>
            <a:off x="6553964" y="2286000"/>
            <a:ext cx="1990696" cy="3433702"/>
          </a:xfrm>
        </p:spPr>
        <p:txBody>
          <a:bodyPr/>
          <a:lstStyle/>
          <a:p>
            <a:r>
              <a:rPr lang="en-US" sz="2300" dirty="0" smtClean="0"/>
              <a:t>37,000 unfilled IT vacancies in UK in June 2015.</a:t>
            </a:r>
            <a:endParaRPr lang="en-US" sz="2300" dirty="0"/>
          </a:p>
          <a:p>
            <a:r>
              <a:rPr lang="en-US" sz="1800" dirty="0" smtClean="0"/>
              <a:t>According </a:t>
            </a:r>
            <a:r>
              <a:rPr lang="en-US" sz="1800" dirty="0"/>
              <a:t>to </a:t>
            </a:r>
            <a:r>
              <a:rPr lang="en-US" sz="1800" dirty="0" smtClean="0"/>
              <a:t/>
            </a:r>
            <a:br>
              <a:rPr lang="en-US" sz="1800" dirty="0" smtClean="0"/>
            </a:br>
            <a:r>
              <a:rPr lang="en-US" sz="1800" dirty="0" smtClean="0"/>
              <a:t>UK </a:t>
            </a:r>
            <a:r>
              <a:rPr lang="en-US" sz="1800" dirty="0" err="1" smtClean="0"/>
              <a:t>Labour</a:t>
            </a:r>
            <a:r>
              <a:rPr lang="en-US" sz="1800" dirty="0" smtClean="0"/>
              <a:t> Market Statistical Bulletin, June 2015 (Office for National Statistics)</a:t>
            </a:r>
            <a:endParaRPr lang="en-US" sz="1800" dirty="0"/>
          </a:p>
          <a:p>
            <a:endParaRPr lang="en-US" dirty="0"/>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l="32" r="32"/>
          <a:stretch>
            <a:fillRect/>
          </a:stretch>
        </p:blipFill>
        <p:spPr/>
      </p:pic>
    </p:spTree>
    <p:extLst>
      <p:ext uri="{BB962C8B-B14F-4D97-AF65-F5344CB8AC3E}">
        <p14:creationId xmlns:p14="http://schemas.microsoft.com/office/powerpoint/2010/main" val="1557519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charset="0"/>
                <a:ea typeface="ＭＳ Ｐゴシック" charset="0"/>
                <a:cs typeface="Arial" charset="0"/>
              </a:rPr>
              <a:t>There’s a </a:t>
            </a:r>
            <a:r>
              <a:rPr lang="en-US" dirty="0" smtClean="0">
                <a:latin typeface="Arial" charset="0"/>
                <a:ea typeface="ＭＳ Ｐゴシック" charset="0"/>
                <a:cs typeface="Arial" charset="0"/>
              </a:rPr>
              <a:t>Place for </a:t>
            </a:r>
            <a:br>
              <a:rPr lang="en-US" dirty="0" smtClean="0">
                <a:latin typeface="Arial" charset="0"/>
                <a:ea typeface="ＭＳ Ｐゴシック" charset="0"/>
                <a:cs typeface="Arial" charset="0"/>
              </a:rPr>
            </a:br>
            <a:r>
              <a:rPr lang="en-US" dirty="0" smtClean="0">
                <a:latin typeface="Arial" charset="0"/>
                <a:ea typeface="ＭＳ Ｐゴシック" charset="0"/>
                <a:cs typeface="Arial" charset="0"/>
              </a:rPr>
              <a:t>you </a:t>
            </a:r>
            <a:r>
              <a:rPr lang="en-US" dirty="0">
                <a:latin typeface="Arial" charset="0"/>
                <a:ea typeface="ＭＳ Ｐゴシック" charset="0"/>
                <a:cs typeface="Arial" charset="0"/>
              </a:rPr>
              <a:t>in </a:t>
            </a:r>
            <a:r>
              <a:rPr lang="en-US" dirty="0" smtClean="0">
                <a:latin typeface="Arial" charset="0"/>
                <a:ea typeface="ＭＳ Ｐゴシック" charset="0"/>
                <a:cs typeface="Arial" charset="0"/>
              </a:rPr>
              <a:t>IT</a:t>
            </a:r>
            <a:endParaRPr lang="en-US" dirty="0"/>
          </a:p>
        </p:txBody>
      </p:sp>
    </p:spTree>
    <p:extLst>
      <p:ext uri="{BB962C8B-B14F-4D97-AF65-F5344CB8AC3E}">
        <p14:creationId xmlns:p14="http://schemas.microsoft.com/office/powerpoint/2010/main" val="534124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defRPr/>
            </a:pPr>
            <a:r>
              <a:rPr lang="en-US" altLang="en-US" dirty="0" smtClean="0">
                <a:ea typeface="ＭＳ Ｐゴシック" pitchFamily="34" charset="-128"/>
              </a:rPr>
              <a:t>With a Career </a:t>
            </a:r>
            <a:r>
              <a:rPr lang="en-US" altLang="en-US" dirty="0">
                <a:ea typeface="ＭＳ Ｐゴシック" pitchFamily="34" charset="-128"/>
              </a:rPr>
              <a:t>in IT you </a:t>
            </a:r>
            <a:r>
              <a:rPr lang="en-US" altLang="en-US" dirty="0" smtClean="0">
                <a:ea typeface="ＭＳ Ｐゴシック" pitchFamily="34" charset="-128"/>
              </a:rPr>
              <a:t>can...</a:t>
            </a:r>
            <a:endParaRPr lang="en-US" altLang="en-US" dirty="0">
              <a:ea typeface="ＭＳ Ｐゴシック" pitchFamily="34" charset="-128"/>
            </a:endParaRPr>
          </a:p>
        </p:txBody>
      </p:sp>
      <p:sp>
        <p:nvSpPr>
          <p:cNvPr id="3" name="Content Placeholder 2"/>
          <p:cNvSpPr>
            <a:spLocks noGrp="1"/>
          </p:cNvSpPr>
          <p:nvPr>
            <p:ph idx="1"/>
          </p:nvPr>
        </p:nvSpPr>
        <p:spPr/>
        <p:txBody>
          <a:bodyPr/>
          <a:lstStyle/>
          <a:p>
            <a:pPr>
              <a:buFont typeface="Arial"/>
              <a:buChar char="•"/>
              <a:defRPr/>
            </a:pPr>
            <a:r>
              <a:rPr lang="en-US" altLang="en-US" dirty="0" smtClean="0">
                <a:latin typeface="+mj-lt"/>
                <a:ea typeface="ＭＳ Ｐゴシック" pitchFamily="34" charset="-128"/>
              </a:rPr>
              <a:t>Make </a:t>
            </a:r>
            <a:r>
              <a:rPr lang="en-US" altLang="en-US" dirty="0">
                <a:latin typeface="+mj-lt"/>
                <a:ea typeface="ＭＳ Ｐゴシック" pitchFamily="34" charset="-128"/>
              </a:rPr>
              <a:t>a difference</a:t>
            </a:r>
          </a:p>
          <a:p>
            <a:pPr>
              <a:buFont typeface="Arial"/>
              <a:buChar char="•"/>
              <a:defRPr/>
            </a:pPr>
            <a:r>
              <a:rPr lang="en-US" altLang="en-US" dirty="0">
                <a:latin typeface="+mj-lt"/>
                <a:ea typeface="ＭＳ Ｐゴシック" pitchFamily="34" charset="-128"/>
              </a:rPr>
              <a:t>Play with the latest toys</a:t>
            </a:r>
          </a:p>
          <a:p>
            <a:pPr>
              <a:buFont typeface="Arial"/>
              <a:buChar char="•"/>
              <a:defRPr/>
            </a:pPr>
            <a:r>
              <a:rPr lang="en-US" dirty="0">
                <a:latin typeface="+mj-lt"/>
                <a:cs typeface="Arial" charset="0"/>
              </a:rPr>
              <a:t>Work with technology </a:t>
            </a:r>
            <a:r>
              <a:rPr lang="en-US" dirty="0" smtClean="0">
                <a:solidFill>
                  <a:schemeClr val="tx1">
                    <a:lumMod val="65000"/>
                    <a:lumOff val="35000"/>
                  </a:schemeClr>
                </a:solidFill>
                <a:latin typeface="+mj-lt"/>
                <a:cs typeface="Arial" charset="0"/>
              </a:rPr>
              <a:t>and </a:t>
            </a:r>
            <a:r>
              <a:rPr lang="en-US" dirty="0">
                <a:latin typeface="+mj-lt"/>
                <a:cs typeface="Arial" charset="0"/>
              </a:rPr>
              <a:t>people</a:t>
            </a:r>
          </a:p>
          <a:p>
            <a:pPr>
              <a:buFont typeface="Arial"/>
              <a:buChar char="•"/>
              <a:defRPr/>
            </a:pPr>
            <a:r>
              <a:rPr lang="en-US" dirty="0">
                <a:latin typeface="+mj-lt"/>
                <a:cs typeface="Arial" charset="0"/>
              </a:rPr>
              <a:t>Earn good money</a:t>
            </a:r>
          </a:p>
          <a:p>
            <a:pPr>
              <a:buFont typeface="Arial"/>
              <a:buChar char="•"/>
              <a:defRPr/>
            </a:pPr>
            <a:r>
              <a:rPr lang="en-US" dirty="0">
                <a:latin typeface="+mj-lt"/>
                <a:cs typeface="Arial" charset="0"/>
              </a:rPr>
              <a:t>Work where and when you want</a:t>
            </a:r>
          </a:p>
          <a:p>
            <a:pPr>
              <a:buFont typeface="Arial"/>
              <a:buChar char="•"/>
              <a:defRPr/>
            </a:pPr>
            <a:r>
              <a:rPr lang="en-US" dirty="0">
                <a:latin typeface="+mj-lt"/>
                <a:cs typeface="Arial" charset="0"/>
              </a:rPr>
              <a:t>Do challenging </a:t>
            </a:r>
            <a:r>
              <a:rPr lang="en-US" dirty="0" smtClean="0">
                <a:latin typeface="+mj-lt"/>
                <a:cs typeface="Arial" charset="0"/>
              </a:rPr>
              <a:t>work</a:t>
            </a:r>
          </a:p>
          <a:p>
            <a:pPr>
              <a:buFont typeface="Arial"/>
              <a:buChar char="•"/>
              <a:defRPr/>
            </a:pPr>
            <a:r>
              <a:rPr lang="en-US" dirty="0" smtClean="0">
                <a:latin typeface="+mj-lt"/>
                <a:cs typeface="Arial" charset="0"/>
              </a:rPr>
              <a:t>Work in any industry</a:t>
            </a:r>
          </a:p>
          <a:p>
            <a:pPr>
              <a:buFont typeface="Arial"/>
              <a:buChar char="•"/>
              <a:defRPr/>
            </a:pPr>
            <a:endParaRPr lang="en-US" dirty="0">
              <a:latin typeface="+mj-lt"/>
              <a:cs typeface="Arial" charset="0"/>
            </a:endParaRPr>
          </a:p>
          <a:p>
            <a:pPr marL="0" indent="0">
              <a:buNone/>
              <a:defRPr/>
            </a:pPr>
            <a:r>
              <a:rPr lang="en-US" altLang="en-US" sz="1800" b="1" dirty="0" smtClean="0">
                <a:solidFill>
                  <a:schemeClr val="accent1"/>
                </a:solidFill>
              </a:rPr>
              <a:t> C</a:t>
            </a:r>
            <a:r>
              <a:rPr lang="en-US" altLang="en-US" b="1" dirty="0" smtClean="0">
                <a:solidFill>
                  <a:schemeClr val="accent1"/>
                </a:solidFill>
              </a:rPr>
              <a:t>onsider </a:t>
            </a:r>
            <a:r>
              <a:rPr lang="en-US" altLang="en-US" b="1" dirty="0">
                <a:solidFill>
                  <a:schemeClr val="accent1"/>
                </a:solidFill>
              </a:rPr>
              <a:t>Information Technology</a:t>
            </a:r>
            <a:endParaRPr lang="en-US" b="1" dirty="0">
              <a:solidFill>
                <a:schemeClr val="accent1"/>
              </a:solidFill>
              <a:latin typeface="+mj-lt"/>
              <a:cs typeface="Arial" charset="0"/>
            </a:endParaRPr>
          </a:p>
          <a:p>
            <a:endParaRPr lang="en-US" dirty="0">
              <a:latin typeface="+mj-lt"/>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pPr/>
              <a:t>16</a:t>
            </a:fld>
            <a:endParaRPr lang="en-US" dirty="0"/>
          </a:p>
        </p:txBody>
      </p:sp>
      <p:pic>
        <p:nvPicPr>
          <p:cNvPr id="6" name="Picture Placeholder 5" descr="160537274.jpg"/>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6977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defRPr/>
            </a:pPr>
            <a:r>
              <a:rPr lang="en-US" altLang="en-US" dirty="0">
                <a:latin typeface="Arial" charset="0"/>
              </a:rPr>
              <a:t>Do you like to…</a:t>
            </a:r>
            <a:endParaRPr lang="en-US" altLang="en-US" dirty="0">
              <a:ea typeface="ＭＳ Ｐゴシック" pitchFamily="34" charset="-128"/>
            </a:endParaRPr>
          </a:p>
        </p:txBody>
      </p:sp>
      <p:sp>
        <p:nvSpPr>
          <p:cNvPr id="3" name="Content Placeholder 2"/>
          <p:cNvSpPr>
            <a:spLocks noGrp="1"/>
          </p:cNvSpPr>
          <p:nvPr>
            <p:ph idx="1"/>
          </p:nvPr>
        </p:nvSpPr>
        <p:spPr/>
        <p:txBody>
          <a:bodyPr/>
          <a:lstStyle/>
          <a:p>
            <a:pPr marL="228600" indent="-228600"/>
            <a:r>
              <a:rPr lang="en-US" altLang="en-US" dirty="0"/>
              <a:t>Make discoveries</a:t>
            </a:r>
          </a:p>
          <a:p>
            <a:pPr marL="228600" indent="-228600"/>
            <a:r>
              <a:rPr lang="en-US" altLang="en-US" dirty="0"/>
              <a:t>Learn how things work</a:t>
            </a:r>
          </a:p>
          <a:p>
            <a:pPr marL="228600" indent="-228600"/>
            <a:r>
              <a:rPr lang="en-US" altLang="en-US" dirty="0"/>
              <a:t>Fix things </a:t>
            </a:r>
          </a:p>
          <a:p>
            <a:pPr marL="228600" indent="-228600"/>
            <a:r>
              <a:rPr lang="en-US" altLang="en-US" dirty="0"/>
              <a:t>Solve puzzles and problems</a:t>
            </a:r>
          </a:p>
          <a:p>
            <a:pPr marL="228600" indent="-228600"/>
            <a:r>
              <a:rPr lang="en-US" altLang="en-US" dirty="0"/>
              <a:t>Find faster, easier ways to do things</a:t>
            </a:r>
          </a:p>
          <a:p>
            <a:pPr marL="228600" indent="-228600"/>
            <a:r>
              <a:rPr lang="en-US" altLang="en-US" dirty="0"/>
              <a:t>Be creative</a:t>
            </a:r>
          </a:p>
          <a:p>
            <a:pPr marL="228600" indent="-228600"/>
            <a:r>
              <a:rPr lang="en-US" altLang="en-US" dirty="0"/>
              <a:t>Work with people</a:t>
            </a:r>
            <a:br>
              <a:rPr lang="en-US" altLang="en-US" dirty="0"/>
            </a:br>
            <a:endParaRPr lang="en-US" altLang="en-US" dirty="0"/>
          </a:p>
          <a:p>
            <a:pPr marL="228600" indent="-228600">
              <a:buFontTx/>
              <a:buNone/>
            </a:pPr>
            <a:r>
              <a:rPr lang="en-US" altLang="en-US" b="1" dirty="0" smtClean="0">
                <a:solidFill>
                  <a:schemeClr val="accent1"/>
                </a:solidFill>
              </a:rPr>
              <a:t>Consider </a:t>
            </a:r>
            <a:r>
              <a:rPr lang="en-US" altLang="en-US" b="1" dirty="0">
                <a:solidFill>
                  <a:schemeClr val="accent1"/>
                </a:solidFill>
              </a:rPr>
              <a:t>Information Technology</a:t>
            </a:r>
          </a:p>
          <a:p>
            <a:endParaRPr lang="en-US" dirty="0">
              <a:latin typeface="+mj-lt"/>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pPr/>
              <a:t>17</a:t>
            </a:fld>
            <a:endParaRPr lang="en-US" dirty="0"/>
          </a:p>
        </p:txBody>
      </p:sp>
      <p:sp>
        <p:nvSpPr>
          <p:cNvPr id="5" name="Picture Placeholder 4"/>
          <p:cNvSpPr>
            <a:spLocks noGrp="1"/>
          </p:cNvSpPr>
          <p:nvPr>
            <p:ph type="pic" sz="quarter" idx="13"/>
          </p:nvPr>
        </p:nvSpPr>
        <p:spPr/>
      </p:sp>
      <p:pic>
        <p:nvPicPr>
          <p:cNvPr id="7" name="Picture Placeholder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95685" y="1531937"/>
            <a:ext cx="3705225" cy="4328877"/>
          </a:xfrm>
          <a:prstGeom prst="round1Rect">
            <a:avLst>
              <a:gd name="adj" fmla="val 17377"/>
            </a:avLst>
          </a:prstGeom>
        </p:spPr>
      </p:pic>
    </p:spTree>
    <p:extLst>
      <p:ext uri="{BB962C8B-B14F-4D97-AF65-F5344CB8AC3E}">
        <p14:creationId xmlns:p14="http://schemas.microsoft.com/office/powerpoint/2010/main" val="54692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a Place for You in IT</a:t>
            </a:r>
            <a:endParaRPr lang="en-US" dirty="0"/>
          </a:p>
        </p:txBody>
      </p:sp>
      <p:sp>
        <p:nvSpPr>
          <p:cNvPr id="17411" name="Content Placeholder 2"/>
          <p:cNvSpPr>
            <a:spLocks noGrp="1"/>
          </p:cNvSpPr>
          <p:nvPr>
            <p:ph idx="1"/>
          </p:nvPr>
        </p:nvSpPr>
        <p:spPr/>
        <p:txBody>
          <a:bodyPr>
            <a:noAutofit/>
          </a:bodyPr>
          <a:lstStyle/>
          <a:p>
            <a:pPr marL="0" indent="0" algn="ctr">
              <a:buNone/>
              <a:defRPr/>
            </a:pPr>
            <a:r>
              <a:rPr lang="en-US" altLang="en-US" sz="3100" b="1" dirty="0" smtClean="0">
                <a:solidFill>
                  <a:schemeClr val="tx1">
                    <a:lumMod val="50000"/>
                    <a:lumOff val="50000"/>
                  </a:schemeClr>
                </a:solidFill>
              </a:rPr>
              <a:t>Start with your interests and strengths</a:t>
            </a:r>
            <a:endParaRPr lang="en-US" altLang="en-US" sz="3100" b="1" dirty="0">
              <a:solidFill>
                <a:schemeClr val="tx1">
                  <a:lumMod val="50000"/>
                  <a:lumOff val="50000"/>
                </a:schemeClr>
              </a:solidFill>
            </a:endParaRPr>
          </a:p>
          <a:p>
            <a:pPr marL="0" indent="0" algn="ctr">
              <a:lnSpc>
                <a:spcPct val="90000"/>
              </a:lnSpc>
              <a:buNone/>
              <a:defRPr/>
            </a:pPr>
            <a:r>
              <a:rPr lang="en-US" altLang="en-US" sz="4000" b="1" dirty="0" smtClean="0">
                <a:solidFill>
                  <a:srgbClr val="69727B"/>
                </a:solidFill>
              </a:rPr>
              <a:t>+</a:t>
            </a:r>
            <a:endParaRPr lang="en-US" altLang="en-US" sz="1200" b="1" dirty="0">
              <a:solidFill>
                <a:schemeClr val="tx1">
                  <a:lumMod val="50000"/>
                  <a:lumOff val="50000"/>
                </a:schemeClr>
              </a:solidFill>
            </a:endParaRPr>
          </a:p>
          <a:p>
            <a:pPr marL="0" indent="0">
              <a:lnSpc>
                <a:spcPct val="80000"/>
              </a:lnSpc>
              <a:buNone/>
              <a:defRPr/>
            </a:pPr>
            <a:r>
              <a:rPr lang="en-US" altLang="en-US" sz="3100" b="1" dirty="0" smtClean="0">
                <a:solidFill>
                  <a:schemeClr val="tx1">
                    <a:lumMod val="50000"/>
                    <a:lumOff val="50000"/>
                  </a:schemeClr>
                </a:solidFill>
              </a:rPr>
              <a:t>Information  Technology</a:t>
            </a:r>
          </a:p>
          <a:p>
            <a:pPr marL="0" indent="0" algn="ctr">
              <a:lnSpc>
                <a:spcPct val="90000"/>
              </a:lnSpc>
              <a:buNone/>
              <a:defRPr/>
            </a:pPr>
            <a:r>
              <a:rPr lang="en-US" altLang="en-US" sz="4400" b="1" dirty="0" smtClean="0">
                <a:solidFill>
                  <a:srgbClr val="69727B"/>
                </a:solidFill>
              </a:rPr>
              <a:t>=</a:t>
            </a:r>
          </a:p>
          <a:p>
            <a:pPr marL="0" indent="0" algn="ctr">
              <a:lnSpc>
                <a:spcPct val="90000"/>
              </a:lnSpc>
              <a:buNone/>
              <a:defRPr/>
            </a:pPr>
            <a:r>
              <a:rPr lang="en-US" altLang="en-US" sz="3100" b="1" dirty="0" smtClean="0">
                <a:solidFill>
                  <a:schemeClr val="tx1">
                    <a:lumMod val="50000"/>
                    <a:lumOff val="50000"/>
                  </a:schemeClr>
                </a:solidFill>
              </a:rPr>
              <a:t>Discover exciting </a:t>
            </a:r>
            <a:r>
              <a:rPr lang="en-US" altLang="en-US" sz="3100" b="1" dirty="0">
                <a:solidFill>
                  <a:schemeClr val="tx1">
                    <a:lumMod val="50000"/>
                    <a:lumOff val="50000"/>
                  </a:schemeClr>
                </a:solidFill>
              </a:rPr>
              <a:t>career possibilities</a:t>
            </a:r>
            <a:r>
              <a:rPr lang="en-US" altLang="en-US" sz="3100" b="1" dirty="0" smtClean="0">
                <a:solidFill>
                  <a:schemeClr val="tx1">
                    <a:lumMod val="50000"/>
                    <a:lumOff val="50000"/>
                  </a:schemeClr>
                </a:solidFill>
              </a:rPr>
              <a:t>!</a:t>
            </a:r>
            <a:endParaRPr lang="en-US" altLang="en-US" sz="3100" dirty="0">
              <a:solidFill>
                <a:schemeClr val="tx1">
                  <a:lumMod val="50000"/>
                  <a:lumOff val="50000"/>
                </a:schemeClr>
              </a:solidFill>
              <a:latin typeface="Arial" charset="0"/>
              <a:ea typeface="ＭＳ Ｐゴシック" pitchFamily="34" charset="-128"/>
            </a:endParaRPr>
          </a:p>
        </p:txBody>
      </p:sp>
      <p:pic>
        <p:nvPicPr>
          <p:cNvPr id="8" name="Picture Placeholder 7" descr="86515815.jpg"/>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prstGeom prst="round1Rect">
            <a:avLst/>
          </a:prstGeom>
        </p:spPr>
      </p:pic>
      <p:sp>
        <p:nvSpPr>
          <p:cNvPr id="6" name="Content Placeholder 2"/>
          <p:cNvSpPr txBox="1">
            <a:spLocks/>
          </p:cNvSpPr>
          <p:nvPr/>
        </p:nvSpPr>
        <p:spPr>
          <a:xfrm>
            <a:off x="6054905" y="4716986"/>
            <a:ext cx="2181225" cy="9355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endParaRPr lang="en-US" altLang="en-US" sz="1600" dirty="0">
              <a:latin typeface="Arial" charset="0"/>
              <a:ea typeface="ＭＳ Ｐゴシック" pitchFamily="34" charset="-128"/>
            </a:endParaRPr>
          </a:p>
        </p:txBody>
      </p:sp>
      <p:sp>
        <p:nvSpPr>
          <p:cNvPr id="7" name="Content Placeholder 2"/>
          <p:cNvSpPr txBox="1">
            <a:spLocks/>
          </p:cNvSpPr>
          <p:nvPr/>
        </p:nvSpPr>
        <p:spPr>
          <a:xfrm>
            <a:off x="513644" y="1600200"/>
            <a:ext cx="4000500" cy="1009649"/>
          </a:xfrm>
          <a:prstGeom prst="rect">
            <a:avLst/>
          </a:prstGeom>
        </p:spPr>
        <p:txBody>
          <a:bodyPr vert="horz" lIns="0" tIns="45720" rIns="91440" bIns="45720" rtlCol="0">
            <a:normAutofit fontScale="62500" lnSpcReduction="20000"/>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altLang="en-US" sz="6400" dirty="0" smtClean="0">
              <a:solidFill>
                <a:schemeClr val="tx1"/>
              </a:solidFill>
              <a:latin typeface="Arial" charset="0"/>
              <a:ea typeface="ＭＳ Ｐゴシック" pitchFamily="34" charset="-128"/>
            </a:endParaRPr>
          </a:p>
          <a:p>
            <a:pPr marL="0" indent="0" algn="ctr">
              <a:buFont typeface="Arial" charset="0"/>
              <a:buNone/>
            </a:pPr>
            <a:r>
              <a:rPr lang="en-US" altLang="en-US" sz="1600" dirty="0" smtClean="0">
                <a:solidFill>
                  <a:schemeClr val="tx1"/>
                </a:solidFill>
                <a:latin typeface="Arial" charset="0"/>
                <a:ea typeface="ＭＳ Ｐゴシック" pitchFamily="34" charset="-128"/>
              </a:rPr>
              <a:t/>
            </a:r>
            <a:br>
              <a:rPr lang="en-US" altLang="en-US" sz="1600" dirty="0" smtClean="0">
                <a:solidFill>
                  <a:schemeClr val="tx1"/>
                </a:solidFill>
                <a:latin typeface="Arial" charset="0"/>
                <a:ea typeface="ＭＳ Ｐゴシック" pitchFamily="34" charset="-128"/>
              </a:rPr>
            </a:br>
            <a:endParaRPr lang="en-US" altLang="en-US" sz="1600" dirty="0" smtClean="0">
              <a:solidFill>
                <a:schemeClr val="tx1"/>
              </a:solidFill>
              <a:latin typeface="Arial" charset="0"/>
              <a:ea typeface="ＭＳ Ｐゴシック" pitchFamily="34" charset="-128"/>
            </a:endParaRPr>
          </a:p>
        </p:txBody>
      </p:sp>
      <p:sp>
        <p:nvSpPr>
          <p:cNvPr id="11" name="Content Placeholder 2"/>
          <p:cNvSpPr txBox="1">
            <a:spLocks/>
          </p:cNvSpPr>
          <p:nvPr/>
        </p:nvSpPr>
        <p:spPr>
          <a:xfrm>
            <a:off x="2754720" y="4557178"/>
            <a:ext cx="1910534" cy="15049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endParaRPr lang="en-US" altLang="en-US" sz="1600" dirty="0">
              <a:latin typeface="Arial" charset="0"/>
              <a:ea typeface="ＭＳ Ｐゴシック" pitchFamily="34" charset="-128"/>
            </a:endParaRPr>
          </a:p>
        </p:txBody>
      </p:sp>
      <p:sp>
        <p:nvSpPr>
          <p:cNvPr id="13" name="Picture Placeholder 6"/>
          <p:cNvSpPr txBox="1">
            <a:spLocks/>
          </p:cNvSpPr>
          <p:nvPr/>
        </p:nvSpPr>
        <p:spPr>
          <a:xfrm>
            <a:off x="5187950" y="1600200"/>
            <a:ext cx="3498850" cy="4260615"/>
          </a:xfrm>
          <a:prstGeom prst="round1Rect">
            <a:avLst>
              <a:gd name="adj" fmla="val 18280"/>
            </a:avLst>
          </a:prstGeom>
        </p:spPr>
        <p:txBody>
          <a:bodyPr>
            <a:noAutofit/>
          </a:bodyPr>
          <a:lstStyle>
            <a:lvl1pPr marL="0" indent="0" algn="l" defTabSz="457200" rtl="0" eaLnBrk="1" latinLnBrk="0" hangingPunct="1">
              <a:spcBef>
                <a:spcPts val="1200"/>
              </a:spcBef>
              <a:buSzPct val="80000"/>
              <a:buFont typeface="Wingdings" charset="2"/>
              <a:buNone/>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966846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Effect transition="in" filter="fade">
                                      <p:cBhvr>
                                        <p:cTn id="15" dur="500"/>
                                        <p:tgtEl>
                                          <p:spTgt spid="174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11">
                                            <p:txEl>
                                              <p:pRg st="3" end="3"/>
                                            </p:txEl>
                                          </p:spTgt>
                                        </p:tgtEl>
                                        <p:attrNameLst>
                                          <p:attrName>style.visibility</p:attrName>
                                        </p:attrNameLst>
                                      </p:cBhvr>
                                      <p:to>
                                        <p:strVal val="visible"/>
                                      </p:to>
                                    </p:set>
                                    <p:animEffect transition="in" filter="fade">
                                      <p:cBhvr>
                                        <p:cTn id="20" dur="500"/>
                                        <p:tgtEl>
                                          <p:spTgt spid="17411">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animEffect transition="in" filter="fade">
                                      <p:cBhvr>
                                        <p:cTn id="23"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a Place for You in IT</a:t>
            </a:r>
            <a:endParaRPr lang="en-US" dirty="0"/>
          </a:p>
        </p:txBody>
      </p:sp>
      <p:sp>
        <p:nvSpPr>
          <p:cNvPr id="6" name="Content Placeholder 2"/>
          <p:cNvSpPr txBox="1">
            <a:spLocks/>
          </p:cNvSpPr>
          <p:nvPr/>
        </p:nvSpPr>
        <p:spPr>
          <a:xfrm>
            <a:off x="6972300" y="6709130"/>
            <a:ext cx="3357563" cy="9355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endParaRPr lang="en-US" altLang="en-US" sz="3100" b="1" dirty="0" smtClean="0">
              <a:solidFill>
                <a:srgbClr val="576068"/>
              </a:solidFill>
            </a:endParaRPr>
          </a:p>
        </p:txBody>
      </p:sp>
      <p:sp>
        <p:nvSpPr>
          <p:cNvPr id="9" name="Content Placeholder 2"/>
          <p:cNvSpPr txBox="1">
            <a:spLocks/>
          </p:cNvSpPr>
          <p:nvPr/>
        </p:nvSpPr>
        <p:spPr>
          <a:xfrm>
            <a:off x="513644" y="1600200"/>
            <a:ext cx="4453467" cy="4751388"/>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defRPr/>
            </a:pPr>
            <a:r>
              <a:rPr lang="en-US" altLang="en-US" sz="2900" b="1" dirty="0">
                <a:solidFill>
                  <a:schemeClr val="tx1">
                    <a:lumMod val="50000"/>
                    <a:lumOff val="50000"/>
                  </a:schemeClr>
                </a:solidFill>
              </a:rPr>
              <a:t>If you </a:t>
            </a:r>
            <a:r>
              <a:rPr lang="en-US" altLang="en-US" sz="2900" b="1" dirty="0" smtClean="0">
                <a:solidFill>
                  <a:schemeClr val="tx1">
                    <a:lumMod val="50000"/>
                    <a:lumOff val="50000"/>
                  </a:schemeClr>
                </a:solidFill>
              </a:rPr>
              <a:t>like helping people</a:t>
            </a:r>
          </a:p>
          <a:p>
            <a:pPr marL="0" indent="0" algn="ctr">
              <a:lnSpc>
                <a:spcPct val="80000"/>
              </a:lnSpc>
              <a:buNone/>
              <a:defRPr/>
            </a:pPr>
            <a:endParaRPr lang="en-US" altLang="en-US" sz="1800" b="1" dirty="0">
              <a:solidFill>
                <a:schemeClr val="tx1">
                  <a:lumMod val="50000"/>
                  <a:lumOff val="50000"/>
                </a:schemeClr>
              </a:solidFill>
            </a:endParaRPr>
          </a:p>
          <a:p>
            <a:pPr marL="0" indent="0" algn="ctr">
              <a:lnSpc>
                <a:spcPct val="50000"/>
              </a:lnSpc>
              <a:buNone/>
              <a:defRPr/>
            </a:pPr>
            <a:r>
              <a:rPr lang="en-US" altLang="en-US" sz="4300" b="1" dirty="0">
                <a:solidFill>
                  <a:schemeClr val="tx1">
                    <a:lumMod val="50000"/>
                    <a:lumOff val="50000"/>
                  </a:schemeClr>
                </a:solidFill>
              </a:rPr>
              <a:t>+ IT </a:t>
            </a:r>
            <a:r>
              <a:rPr lang="en-US" altLang="en-US" sz="4300" b="1" dirty="0" smtClean="0">
                <a:solidFill>
                  <a:schemeClr val="tx1">
                    <a:lumMod val="50000"/>
                    <a:lumOff val="50000"/>
                  </a:schemeClr>
                </a:solidFill>
              </a:rPr>
              <a:t>=</a:t>
            </a:r>
          </a:p>
          <a:p>
            <a:pPr marL="0" indent="0" algn="ctr">
              <a:lnSpc>
                <a:spcPct val="50000"/>
              </a:lnSpc>
              <a:buNone/>
              <a:defRPr/>
            </a:pPr>
            <a:endParaRPr lang="en-US" altLang="en-US" sz="1800" b="1" dirty="0">
              <a:solidFill>
                <a:schemeClr val="tx1">
                  <a:lumMod val="50000"/>
                  <a:lumOff val="50000"/>
                </a:schemeClr>
              </a:solidFill>
            </a:endParaRPr>
          </a:p>
          <a:p>
            <a:pPr marL="0" indent="0" algn="ctr">
              <a:lnSpc>
                <a:spcPct val="80000"/>
              </a:lnSpc>
              <a:buNone/>
            </a:pPr>
            <a:r>
              <a:rPr lang="en-US" sz="2900" b="1" dirty="0" smtClean="0">
                <a:solidFill>
                  <a:schemeClr val="tx1">
                    <a:lumMod val="50000"/>
                    <a:lumOff val="50000"/>
                  </a:schemeClr>
                </a:solidFill>
              </a:rPr>
              <a:t>Health Informatics</a:t>
            </a:r>
          </a:p>
          <a:p>
            <a:pPr marL="0" indent="0" algn="ctr">
              <a:lnSpc>
                <a:spcPct val="90000"/>
              </a:lnSpc>
              <a:buNone/>
            </a:pPr>
            <a:r>
              <a:rPr lang="en-US" sz="2900" b="1" dirty="0" smtClean="0">
                <a:solidFill>
                  <a:schemeClr val="tx1">
                    <a:lumMod val="50000"/>
                    <a:lumOff val="50000"/>
                  </a:schemeClr>
                </a:solidFill>
              </a:rPr>
              <a:t>User </a:t>
            </a:r>
            <a:r>
              <a:rPr lang="en-US" sz="2900" b="1" dirty="0">
                <a:solidFill>
                  <a:schemeClr val="tx1">
                    <a:lumMod val="50000"/>
                    <a:lumOff val="50000"/>
                  </a:schemeClr>
                </a:solidFill>
              </a:rPr>
              <a:t>Experience </a:t>
            </a:r>
            <a:r>
              <a:rPr lang="en-US" sz="2900" b="1" dirty="0" smtClean="0">
                <a:solidFill>
                  <a:schemeClr val="tx1">
                    <a:lumMod val="50000"/>
                    <a:lumOff val="50000"/>
                  </a:schemeClr>
                </a:solidFill>
              </a:rPr>
              <a:t>Designer</a:t>
            </a:r>
          </a:p>
          <a:p>
            <a:pPr marL="0" indent="0" algn="ctr">
              <a:lnSpc>
                <a:spcPct val="90000"/>
              </a:lnSpc>
              <a:buNone/>
            </a:pPr>
            <a:r>
              <a:rPr lang="en-US" sz="2900" b="1" dirty="0" smtClean="0">
                <a:solidFill>
                  <a:schemeClr val="tx1">
                    <a:lumMod val="50000"/>
                    <a:lumOff val="50000"/>
                  </a:schemeClr>
                </a:solidFill>
              </a:rPr>
              <a:t>IT </a:t>
            </a:r>
            <a:r>
              <a:rPr lang="en-US" sz="2900" b="1" dirty="0">
                <a:solidFill>
                  <a:schemeClr val="tx1">
                    <a:lumMod val="50000"/>
                    <a:lumOff val="50000"/>
                  </a:schemeClr>
                </a:solidFill>
              </a:rPr>
              <a:t>Recruiter</a:t>
            </a:r>
            <a:endParaRPr lang="en-US" altLang="en-US" sz="2900" b="1" dirty="0">
              <a:solidFill>
                <a:schemeClr val="tx1">
                  <a:lumMod val="50000"/>
                  <a:lumOff val="50000"/>
                </a:schemeClr>
              </a:solidFill>
            </a:endParaRPr>
          </a:p>
        </p:txBody>
      </p:sp>
      <p:pic>
        <p:nvPicPr>
          <p:cNvPr id="8" name="Picture Placeholder 8" descr="160945489.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87950" y="1600200"/>
            <a:ext cx="3527072" cy="4260850"/>
          </a:xfrm>
          <a:prstGeom prst="round1Rect">
            <a:avLst/>
          </a:prstGeom>
        </p:spPr>
      </p:pic>
    </p:spTree>
    <p:extLst>
      <p:ext uri="{BB962C8B-B14F-4D97-AF65-F5344CB8AC3E}">
        <p14:creationId xmlns:p14="http://schemas.microsoft.com/office/powerpoint/2010/main" val="157574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Effect transition="in" filter="fade">
                                      <p:cBhvr>
                                        <p:cTn id="20" dur="500"/>
                                        <p:tgtEl>
                                          <p:spTgt spid="9">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Effect transition="in" filter="fade">
                                      <p:cBhvr>
                                        <p:cTn id="23" dur="500"/>
                                        <p:tgtEl>
                                          <p:spTgt spid="9">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xEl>
                                              <p:pRg st="6" end="6"/>
                                            </p:txEl>
                                          </p:spTgt>
                                        </p:tgtEl>
                                        <p:attrNameLst>
                                          <p:attrName>style.visibility</p:attrName>
                                        </p:attrNameLst>
                                      </p:cBhvr>
                                      <p:to>
                                        <p:strVal val="visible"/>
                                      </p:to>
                                    </p:set>
                                    <p:animEffect transition="in" filter="fade">
                                      <p:cBhvr>
                                        <p:cTn id="26"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80046" y="2084187"/>
            <a:ext cx="3999297" cy="2487813"/>
          </a:xfrm>
        </p:spPr>
        <p:txBody>
          <a:bodyPr/>
          <a:lstStyle/>
          <a:p>
            <a:r>
              <a:rPr lang="en-US" dirty="0">
                <a:solidFill>
                  <a:schemeClr val="bg1"/>
                </a:solidFill>
              </a:rPr>
              <a:t>Close your eyes and picture a technology </a:t>
            </a:r>
            <a:r>
              <a:rPr lang="en-US" dirty="0" smtClean="0">
                <a:solidFill>
                  <a:schemeClr val="bg1"/>
                </a:solidFill>
              </a:rPr>
              <a:t>worker.</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2066355A-084C-D24E-9AD2-7E4FC41EA627}" type="slidenum">
              <a:rPr lang="en-US" smtClean="0"/>
              <a:pPr/>
              <a:t>2</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8417"/>
          <a:stretch/>
        </p:blipFill>
        <p:spPr>
          <a:xfrm>
            <a:off x="457200" y="1651159"/>
            <a:ext cx="3439934" cy="4209599"/>
          </a:xfrm>
          <a:prstGeom prst="rect">
            <a:avLst/>
          </a:prstGeom>
        </p:spPr>
      </p:pic>
      <p:sp>
        <p:nvSpPr>
          <p:cNvPr id="7" name="Round Single Corner Rectangle 6"/>
          <p:cNvSpPr/>
          <p:nvPr/>
        </p:nvSpPr>
        <p:spPr>
          <a:xfrm>
            <a:off x="3897134" y="1654518"/>
            <a:ext cx="4789665" cy="4206240"/>
          </a:xfrm>
          <a:prstGeom prst="round1Rect">
            <a:avLst>
              <a:gd name="adj" fmla="val 13024"/>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C00000"/>
              </a:solidFill>
            </a:endParaRPr>
          </a:p>
        </p:txBody>
      </p:sp>
      <p:sp>
        <p:nvSpPr>
          <p:cNvPr id="9" name="Title 6"/>
          <p:cNvSpPr txBox="1">
            <a:spLocks/>
          </p:cNvSpPr>
          <p:nvPr/>
        </p:nvSpPr>
        <p:spPr>
          <a:xfrm>
            <a:off x="4442437" y="2334634"/>
            <a:ext cx="3699057" cy="2649099"/>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chemeClr val="accent1"/>
                </a:solidFill>
                <a:latin typeface="+mj-lt"/>
                <a:ea typeface="+mj-ea"/>
                <a:cs typeface="+mj-cs"/>
              </a:defRPr>
            </a:lvl1pPr>
          </a:lstStyle>
          <a:p>
            <a:r>
              <a:rPr lang="en-US" dirty="0" smtClean="0">
                <a:solidFill>
                  <a:schemeClr val="bg1"/>
                </a:solidFill>
              </a:rPr>
              <a:t>Close your eyes and picture a technology worker.</a:t>
            </a:r>
            <a:endParaRPr lang="en-US" dirty="0">
              <a:solidFill>
                <a:schemeClr val="bg1"/>
              </a:solidFill>
            </a:endParaRPr>
          </a:p>
        </p:txBody>
      </p:sp>
    </p:spTree>
    <p:extLst>
      <p:ext uri="{BB962C8B-B14F-4D97-AF65-F5344CB8AC3E}">
        <p14:creationId xmlns:p14="http://schemas.microsoft.com/office/powerpoint/2010/main" val="1933471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a Place for You in IT</a:t>
            </a:r>
            <a:endParaRPr lang="en-US" dirty="0"/>
          </a:p>
        </p:txBody>
      </p:sp>
      <p:sp>
        <p:nvSpPr>
          <p:cNvPr id="17411" name="Content Placeholder 2"/>
          <p:cNvSpPr>
            <a:spLocks noGrp="1"/>
          </p:cNvSpPr>
          <p:nvPr>
            <p:ph idx="1"/>
          </p:nvPr>
        </p:nvSpPr>
        <p:spPr/>
        <p:txBody>
          <a:bodyPr>
            <a:noAutofit/>
          </a:bodyPr>
          <a:lstStyle/>
          <a:p>
            <a:pPr marL="0" indent="0" algn="ctr">
              <a:lnSpc>
                <a:spcPct val="80000"/>
              </a:lnSpc>
              <a:buFont typeface="Arial" charset="0"/>
              <a:buNone/>
            </a:pPr>
            <a:endParaRPr lang="en-US" altLang="en-US" sz="3100" dirty="0" smtClean="0">
              <a:solidFill>
                <a:schemeClr val="tx1"/>
              </a:solidFill>
              <a:latin typeface="Arial" charset="0"/>
              <a:ea typeface="ＭＳ Ｐゴシック" pitchFamily="34" charset="-128"/>
            </a:endParaRPr>
          </a:p>
          <a:p>
            <a:pPr marL="0" indent="0" algn="ctr">
              <a:lnSpc>
                <a:spcPct val="80000"/>
              </a:lnSpc>
              <a:buFont typeface="Arial" charset="0"/>
              <a:buNone/>
            </a:pPr>
            <a:r>
              <a:rPr lang="en-US" altLang="en-US" sz="3100" dirty="0" smtClean="0">
                <a:solidFill>
                  <a:schemeClr val="tx1"/>
                </a:solidFill>
                <a:latin typeface="Arial" charset="0"/>
                <a:ea typeface="ＭＳ Ｐゴシック" pitchFamily="34" charset="-128"/>
              </a:rPr>
              <a:t/>
            </a:r>
            <a:br>
              <a:rPr lang="en-US" altLang="en-US" sz="3100" dirty="0" smtClean="0">
                <a:solidFill>
                  <a:schemeClr val="tx1"/>
                </a:solidFill>
                <a:latin typeface="Arial" charset="0"/>
                <a:ea typeface="ＭＳ Ｐゴシック" pitchFamily="34" charset="-128"/>
              </a:rPr>
            </a:br>
            <a:endParaRPr lang="en-US" altLang="en-US" sz="3100" dirty="0" smtClean="0">
              <a:solidFill>
                <a:schemeClr val="tx1"/>
              </a:solidFill>
              <a:latin typeface="Arial" charset="0"/>
              <a:ea typeface="ＭＳ Ｐゴシック" pitchFamily="34" charset="-128"/>
            </a:endParaRPr>
          </a:p>
        </p:txBody>
      </p:sp>
      <p:pic>
        <p:nvPicPr>
          <p:cNvPr id="4" name="Picture Placeholder 3" descr="shutterstock_182934644.jpg"/>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p:pic>
      <p:sp>
        <p:nvSpPr>
          <p:cNvPr id="10" name="Content Placeholder 2"/>
          <p:cNvSpPr txBox="1">
            <a:spLocks/>
          </p:cNvSpPr>
          <p:nvPr/>
        </p:nvSpPr>
        <p:spPr>
          <a:xfrm>
            <a:off x="513644" y="1600199"/>
            <a:ext cx="4674306" cy="4751388"/>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defRPr/>
            </a:pPr>
            <a:r>
              <a:rPr lang="en-US" altLang="en-US" sz="2900" b="1" dirty="0">
                <a:solidFill>
                  <a:srgbClr val="69727B"/>
                </a:solidFill>
              </a:rPr>
              <a:t>If you like art and music</a:t>
            </a:r>
          </a:p>
          <a:p>
            <a:pPr marL="0" indent="0" algn="ctr">
              <a:lnSpc>
                <a:spcPct val="90000"/>
              </a:lnSpc>
              <a:buNone/>
              <a:defRPr/>
            </a:pPr>
            <a:endParaRPr lang="en-US" altLang="en-US" sz="1800" b="1" dirty="0" smtClean="0">
              <a:solidFill>
                <a:srgbClr val="69727B"/>
              </a:solidFill>
            </a:endParaRPr>
          </a:p>
          <a:p>
            <a:pPr marL="0" indent="0" algn="ctr">
              <a:lnSpc>
                <a:spcPct val="50000"/>
              </a:lnSpc>
              <a:buNone/>
              <a:defRPr/>
            </a:pPr>
            <a:r>
              <a:rPr lang="en-US" altLang="en-US" sz="4300" b="1" dirty="0" smtClean="0">
                <a:solidFill>
                  <a:srgbClr val="69727B"/>
                </a:solidFill>
              </a:rPr>
              <a:t>+ </a:t>
            </a:r>
            <a:r>
              <a:rPr lang="en-US" altLang="en-US" sz="4300" b="1" dirty="0">
                <a:solidFill>
                  <a:srgbClr val="69727B"/>
                </a:solidFill>
              </a:rPr>
              <a:t>IT </a:t>
            </a:r>
            <a:r>
              <a:rPr lang="en-US" altLang="en-US" sz="4300" b="1" dirty="0" smtClean="0">
                <a:solidFill>
                  <a:srgbClr val="69727B"/>
                </a:solidFill>
              </a:rPr>
              <a:t>=</a:t>
            </a:r>
          </a:p>
          <a:p>
            <a:pPr marL="0" indent="0" algn="ctr">
              <a:lnSpc>
                <a:spcPct val="50000"/>
              </a:lnSpc>
              <a:buNone/>
              <a:defRPr/>
            </a:pPr>
            <a:endParaRPr lang="en-US" altLang="en-US" sz="1800" b="1" dirty="0">
              <a:solidFill>
                <a:srgbClr val="69727B"/>
              </a:solidFill>
            </a:endParaRPr>
          </a:p>
          <a:p>
            <a:pPr marL="0" indent="0" algn="ctr">
              <a:lnSpc>
                <a:spcPct val="90000"/>
              </a:lnSpc>
              <a:buFont typeface="Arial" panose="020B0604020202020204" pitchFamily="34" charset="0"/>
              <a:buNone/>
              <a:defRPr/>
            </a:pPr>
            <a:r>
              <a:rPr lang="en-US" altLang="en-US" sz="2900" b="1" dirty="0" smtClean="0">
                <a:solidFill>
                  <a:srgbClr val="69727B"/>
                </a:solidFill>
              </a:rPr>
              <a:t>Wearable </a:t>
            </a:r>
            <a:r>
              <a:rPr lang="en-US" altLang="en-US" sz="2900" b="1" dirty="0">
                <a:solidFill>
                  <a:srgbClr val="69727B"/>
                </a:solidFill>
              </a:rPr>
              <a:t>Technology Designer</a:t>
            </a:r>
          </a:p>
          <a:p>
            <a:pPr marL="0" indent="0" algn="ctr">
              <a:lnSpc>
                <a:spcPct val="90000"/>
              </a:lnSpc>
              <a:buFont typeface="Arial" panose="020B0604020202020204" pitchFamily="34" charset="0"/>
              <a:buNone/>
              <a:defRPr/>
            </a:pPr>
            <a:r>
              <a:rPr lang="en-US" altLang="en-US" sz="2900" b="1" dirty="0">
                <a:solidFill>
                  <a:srgbClr val="69727B"/>
                </a:solidFill>
              </a:rPr>
              <a:t>Web Developer</a:t>
            </a:r>
          </a:p>
          <a:p>
            <a:pPr marL="0" indent="0" algn="ctr">
              <a:lnSpc>
                <a:spcPct val="90000"/>
              </a:lnSpc>
              <a:buFont typeface="Arial" panose="020B0604020202020204" pitchFamily="34" charset="0"/>
              <a:buNone/>
              <a:defRPr/>
            </a:pPr>
            <a:r>
              <a:rPr lang="en-US" altLang="en-US" sz="2900" b="1" dirty="0">
                <a:solidFill>
                  <a:srgbClr val="69727B"/>
                </a:solidFill>
              </a:rPr>
              <a:t>Computer Generated Imagery</a:t>
            </a:r>
          </a:p>
        </p:txBody>
      </p:sp>
    </p:spTree>
    <p:extLst>
      <p:ext uri="{BB962C8B-B14F-4D97-AF65-F5344CB8AC3E}">
        <p14:creationId xmlns:p14="http://schemas.microsoft.com/office/powerpoint/2010/main" val="2153420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xEl>
                                              <p:pRg st="5" end="5"/>
                                            </p:txEl>
                                          </p:spTgt>
                                        </p:tgtEl>
                                        <p:attrNameLst>
                                          <p:attrName>style.visibility</p:attrName>
                                        </p:attrNameLst>
                                      </p:cBhvr>
                                      <p:to>
                                        <p:strVal val="visible"/>
                                      </p:to>
                                    </p:set>
                                    <p:animEffect transition="in" filter="fade">
                                      <p:cBhvr>
                                        <p:cTn id="20" dur="500"/>
                                        <p:tgtEl>
                                          <p:spTgt spid="10">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fade">
                                      <p:cBhvr>
                                        <p:cTn id="2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a Place for You in IT</a:t>
            </a:r>
            <a:endParaRPr lang="en-US" dirty="0"/>
          </a:p>
        </p:txBody>
      </p:sp>
      <p:sp>
        <p:nvSpPr>
          <p:cNvPr id="17411" name="Content Placeholder 2"/>
          <p:cNvSpPr>
            <a:spLocks noGrp="1"/>
          </p:cNvSpPr>
          <p:nvPr>
            <p:ph idx="1"/>
          </p:nvPr>
        </p:nvSpPr>
        <p:spPr/>
        <p:txBody>
          <a:bodyPr>
            <a:normAutofit/>
          </a:bodyPr>
          <a:lstStyle/>
          <a:p>
            <a:pPr marL="0" indent="0" algn="ctr">
              <a:buFont typeface="Arial" charset="0"/>
              <a:buNone/>
            </a:pPr>
            <a:endParaRPr lang="en-US" altLang="en-US" sz="3100" dirty="0" smtClean="0">
              <a:solidFill>
                <a:schemeClr val="tx1"/>
              </a:solidFill>
              <a:latin typeface="Arial" charset="0"/>
              <a:ea typeface="ＭＳ Ｐゴシック" pitchFamily="34" charset="-128"/>
            </a:endParaRPr>
          </a:p>
          <a:p>
            <a:pPr marL="0" indent="0" algn="ctr">
              <a:buFont typeface="Arial" charset="0"/>
              <a:buNone/>
            </a:pPr>
            <a:r>
              <a:rPr lang="en-US" altLang="en-US" sz="3100" dirty="0" smtClean="0">
                <a:solidFill>
                  <a:schemeClr val="tx1"/>
                </a:solidFill>
                <a:latin typeface="Arial" charset="0"/>
                <a:ea typeface="ＭＳ Ｐゴシック" pitchFamily="34" charset="-128"/>
              </a:rPr>
              <a:t/>
            </a:r>
            <a:br>
              <a:rPr lang="en-US" altLang="en-US" sz="3100" dirty="0" smtClean="0">
                <a:solidFill>
                  <a:schemeClr val="tx1"/>
                </a:solidFill>
                <a:latin typeface="Arial" charset="0"/>
                <a:ea typeface="ＭＳ Ｐゴシック" pitchFamily="34" charset="-128"/>
              </a:rPr>
            </a:br>
            <a:endParaRPr lang="en-US" altLang="en-US" sz="3100" dirty="0" smtClean="0">
              <a:solidFill>
                <a:schemeClr val="tx1"/>
              </a:solidFill>
              <a:latin typeface="Arial" charset="0"/>
              <a:ea typeface="ＭＳ Ｐゴシック" pitchFamily="34" charset="-128"/>
            </a:endParaRPr>
          </a:p>
        </p:txBody>
      </p:sp>
      <p:sp>
        <p:nvSpPr>
          <p:cNvPr id="3" name="Picture Placeholder 2"/>
          <p:cNvSpPr>
            <a:spLocks noGrp="1"/>
          </p:cNvSpPr>
          <p:nvPr>
            <p:ph type="pic" sz="quarter" idx="13"/>
          </p:nvPr>
        </p:nvSpPr>
        <p:spPr/>
      </p:sp>
      <p:sp>
        <p:nvSpPr>
          <p:cNvPr id="6" name="Content Placeholder 2"/>
          <p:cNvSpPr txBox="1">
            <a:spLocks/>
          </p:cNvSpPr>
          <p:nvPr/>
        </p:nvSpPr>
        <p:spPr>
          <a:xfrm>
            <a:off x="-4066822" y="1241778"/>
            <a:ext cx="3587044" cy="47095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defRPr/>
            </a:pPr>
            <a:endParaRPr lang="en-US" altLang="en-US" sz="3100" dirty="0" smtClean="0"/>
          </a:p>
          <a:p>
            <a:pPr>
              <a:buFont typeface="Arial" panose="020B0604020202020204" pitchFamily="34" charset="0"/>
              <a:buNone/>
              <a:defRPr/>
            </a:pPr>
            <a:endParaRPr lang="en-US" altLang="en-US" sz="3100" dirty="0" smtClean="0"/>
          </a:p>
          <a:p>
            <a:pPr marL="0" indent="0">
              <a:buFont typeface="Arial" charset="0"/>
              <a:buNone/>
            </a:pPr>
            <a:endParaRPr lang="en-US" altLang="en-US" sz="3100" dirty="0" smtClean="0">
              <a:latin typeface="Arial" charset="0"/>
              <a:ea typeface="ＭＳ Ｐゴシック" pitchFamily="34" charset="-128"/>
            </a:endParaRPr>
          </a:p>
          <a:p>
            <a:pPr marL="0" indent="0">
              <a:buFont typeface="Arial" charset="0"/>
              <a:buNone/>
            </a:pPr>
            <a:r>
              <a:rPr lang="en-US" altLang="en-US" sz="3100" dirty="0" smtClean="0">
                <a:latin typeface="Arial" charset="0"/>
                <a:ea typeface="ＭＳ Ｐゴシック" pitchFamily="34" charset="-128"/>
              </a:rPr>
              <a:t/>
            </a:r>
            <a:br>
              <a:rPr lang="en-US" altLang="en-US" sz="3100" dirty="0" smtClean="0">
                <a:latin typeface="Arial" charset="0"/>
                <a:ea typeface="ＭＳ Ｐゴシック" pitchFamily="34" charset="-128"/>
              </a:rPr>
            </a:br>
            <a:endParaRPr lang="en-US" altLang="en-US" sz="3100" dirty="0">
              <a:latin typeface="Arial" charset="0"/>
              <a:ea typeface="ＭＳ Ｐゴシック" pitchFamily="34" charset="-128"/>
            </a:endParaRPr>
          </a:p>
        </p:txBody>
      </p:sp>
      <p:sp>
        <p:nvSpPr>
          <p:cNvPr id="7" name="Content Placeholder 2"/>
          <p:cNvSpPr txBox="1">
            <a:spLocks/>
          </p:cNvSpPr>
          <p:nvPr/>
        </p:nvSpPr>
        <p:spPr>
          <a:xfrm>
            <a:off x="500815" y="1600199"/>
            <a:ext cx="4674306" cy="4751388"/>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defRPr/>
            </a:pPr>
            <a:r>
              <a:rPr lang="en-US" altLang="en-US" sz="2900" b="1" dirty="0">
                <a:solidFill>
                  <a:srgbClr val="69727B"/>
                </a:solidFill>
              </a:rPr>
              <a:t>If you </a:t>
            </a:r>
            <a:r>
              <a:rPr lang="en-US" altLang="en-US" sz="2900" b="1" dirty="0" smtClean="0">
                <a:solidFill>
                  <a:srgbClr val="69727B"/>
                </a:solidFill>
              </a:rPr>
              <a:t>like building </a:t>
            </a:r>
            <a:r>
              <a:rPr lang="en-US" altLang="en-US" sz="2900" b="1" dirty="0">
                <a:solidFill>
                  <a:srgbClr val="69727B"/>
                </a:solidFill>
              </a:rPr>
              <a:t>and </a:t>
            </a:r>
            <a:r>
              <a:rPr lang="en-US" altLang="en-US" sz="2900" b="1" dirty="0" smtClean="0">
                <a:solidFill>
                  <a:srgbClr val="69727B"/>
                </a:solidFill>
              </a:rPr>
              <a:t/>
            </a:r>
            <a:br>
              <a:rPr lang="en-US" altLang="en-US" sz="2900" b="1" dirty="0" smtClean="0">
                <a:solidFill>
                  <a:srgbClr val="69727B"/>
                </a:solidFill>
              </a:rPr>
            </a:br>
            <a:r>
              <a:rPr lang="en-US" altLang="en-US" sz="2900" b="1" dirty="0" smtClean="0">
                <a:solidFill>
                  <a:srgbClr val="69727B"/>
                </a:solidFill>
              </a:rPr>
              <a:t>fixing things</a:t>
            </a:r>
          </a:p>
          <a:p>
            <a:pPr marL="0" indent="0" algn="ctr">
              <a:lnSpc>
                <a:spcPct val="50000"/>
              </a:lnSpc>
              <a:buNone/>
              <a:defRPr/>
            </a:pPr>
            <a:endParaRPr lang="en-US" altLang="en-US" sz="1800" b="1" dirty="0">
              <a:solidFill>
                <a:srgbClr val="69727B"/>
              </a:solidFill>
            </a:endParaRPr>
          </a:p>
          <a:p>
            <a:pPr marL="0" indent="0" algn="ctr">
              <a:lnSpc>
                <a:spcPct val="50000"/>
              </a:lnSpc>
              <a:buFont typeface="Wingdings" charset="2"/>
              <a:buNone/>
              <a:defRPr/>
            </a:pPr>
            <a:r>
              <a:rPr lang="en-US" altLang="en-US" sz="4300" b="1" dirty="0" smtClean="0">
                <a:solidFill>
                  <a:srgbClr val="69727B"/>
                </a:solidFill>
              </a:rPr>
              <a:t>+ IT</a:t>
            </a:r>
            <a:r>
              <a:rPr lang="en-US" altLang="en-US" sz="4300" b="1" dirty="0">
                <a:solidFill>
                  <a:srgbClr val="69727B"/>
                </a:solidFill>
              </a:rPr>
              <a:t> </a:t>
            </a:r>
            <a:r>
              <a:rPr lang="en-US" altLang="en-US" sz="4300" b="1" dirty="0" smtClean="0">
                <a:solidFill>
                  <a:srgbClr val="69727B"/>
                </a:solidFill>
              </a:rPr>
              <a:t>=</a:t>
            </a:r>
          </a:p>
          <a:p>
            <a:pPr marL="0" indent="0" algn="ctr">
              <a:lnSpc>
                <a:spcPct val="50000"/>
              </a:lnSpc>
              <a:spcBef>
                <a:spcPts val="0"/>
              </a:spcBef>
              <a:buFont typeface="Wingdings" charset="2"/>
              <a:buNone/>
              <a:defRPr/>
            </a:pPr>
            <a:endParaRPr lang="en-US" altLang="en-US" sz="1800" b="1" dirty="0" smtClean="0">
              <a:solidFill>
                <a:srgbClr val="69727B"/>
              </a:solidFill>
            </a:endParaRPr>
          </a:p>
          <a:p>
            <a:pPr marL="0" indent="0" algn="ctr">
              <a:lnSpc>
                <a:spcPct val="50000"/>
              </a:lnSpc>
              <a:buNone/>
            </a:pPr>
            <a:r>
              <a:rPr lang="en-US" sz="2900" b="1" dirty="0">
                <a:solidFill>
                  <a:srgbClr val="69727B"/>
                </a:solidFill>
              </a:rPr>
              <a:t>Environmental Engineer </a:t>
            </a:r>
          </a:p>
          <a:p>
            <a:pPr marL="0" indent="0" algn="ctr">
              <a:lnSpc>
                <a:spcPct val="90000"/>
              </a:lnSpc>
              <a:buNone/>
            </a:pPr>
            <a:r>
              <a:rPr lang="en-US" sz="2900" b="1" dirty="0">
                <a:solidFill>
                  <a:srgbClr val="69727B"/>
                </a:solidFill>
              </a:rPr>
              <a:t>Computer Hardware Engineer</a:t>
            </a:r>
          </a:p>
          <a:p>
            <a:pPr marL="0" indent="0" algn="ctr">
              <a:lnSpc>
                <a:spcPct val="90000"/>
              </a:lnSpc>
              <a:buNone/>
            </a:pPr>
            <a:r>
              <a:rPr lang="en-US" sz="2900" b="1" dirty="0">
                <a:solidFill>
                  <a:srgbClr val="69727B"/>
                </a:solidFill>
              </a:rPr>
              <a:t>IT Computer </a:t>
            </a:r>
            <a:r>
              <a:rPr lang="en-US" sz="2900" b="1" dirty="0" smtClean="0">
                <a:solidFill>
                  <a:srgbClr val="69727B"/>
                </a:solidFill>
              </a:rPr>
              <a:t/>
            </a:r>
            <a:br>
              <a:rPr lang="en-US" sz="2900" b="1" dirty="0" smtClean="0">
                <a:solidFill>
                  <a:srgbClr val="69727B"/>
                </a:solidFill>
              </a:rPr>
            </a:br>
            <a:r>
              <a:rPr lang="en-US" sz="2900" b="1" dirty="0" smtClean="0">
                <a:solidFill>
                  <a:srgbClr val="69727B"/>
                </a:solidFill>
              </a:rPr>
              <a:t>Support </a:t>
            </a:r>
            <a:r>
              <a:rPr lang="en-US" sz="2900" b="1" dirty="0">
                <a:solidFill>
                  <a:srgbClr val="69727B"/>
                </a:solidFill>
              </a:rPr>
              <a:t>Specialist</a:t>
            </a:r>
            <a:endParaRPr lang="en-US" altLang="en-US" sz="2900" b="1" dirty="0">
              <a:solidFill>
                <a:srgbClr val="69727B"/>
              </a:solidFill>
            </a:endParaRPr>
          </a:p>
        </p:txBody>
      </p:sp>
      <p:pic>
        <p:nvPicPr>
          <p:cNvPr id="9" name="Picture Placeholder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75121" y="1600199"/>
            <a:ext cx="3555294" cy="4260615"/>
          </a:xfrm>
          <a:prstGeom prst="round1Rect">
            <a:avLst/>
          </a:prstGeom>
        </p:spPr>
      </p:pic>
    </p:spTree>
    <p:extLst>
      <p:ext uri="{BB962C8B-B14F-4D97-AF65-F5344CB8AC3E}">
        <p14:creationId xmlns:p14="http://schemas.microsoft.com/office/powerpoint/2010/main" val="3608673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a Place for You in IT</a:t>
            </a:r>
            <a:endParaRPr lang="en-US" dirty="0"/>
          </a:p>
        </p:txBody>
      </p:sp>
      <p:pic>
        <p:nvPicPr>
          <p:cNvPr id="5" name="Picture Placeholder 4" descr="shutterstock_142081327.jpg"/>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6" name="Content Placeholder 2"/>
          <p:cNvSpPr txBox="1">
            <a:spLocks/>
          </p:cNvSpPr>
          <p:nvPr/>
        </p:nvSpPr>
        <p:spPr>
          <a:xfrm>
            <a:off x="-3812822" y="2997907"/>
            <a:ext cx="3357563" cy="9355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endParaRPr lang="en-US" altLang="en-US" sz="2900" b="1" dirty="0" smtClean="0">
              <a:solidFill>
                <a:srgbClr val="576068"/>
              </a:solidFill>
            </a:endParaRPr>
          </a:p>
        </p:txBody>
      </p:sp>
      <p:sp>
        <p:nvSpPr>
          <p:cNvPr id="8" name="Content Placeholder 2"/>
          <p:cNvSpPr txBox="1">
            <a:spLocks/>
          </p:cNvSpPr>
          <p:nvPr/>
        </p:nvSpPr>
        <p:spPr>
          <a:xfrm>
            <a:off x="513644" y="1600200"/>
            <a:ext cx="4552245" cy="4751388"/>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defRPr/>
            </a:pPr>
            <a:r>
              <a:rPr lang="en-US" altLang="en-US" sz="2900" b="1" dirty="0">
                <a:solidFill>
                  <a:srgbClr val="69727B"/>
                </a:solidFill>
              </a:rPr>
              <a:t>If you </a:t>
            </a:r>
            <a:r>
              <a:rPr lang="en-US" altLang="en-US" sz="2900" b="1" dirty="0" smtClean="0">
                <a:solidFill>
                  <a:srgbClr val="69727B"/>
                </a:solidFill>
              </a:rPr>
              <a:t>like selling </a:t>
            </a:r>
            <a:r>
              <a:rPr lang="en-US" altLang="en-US" sz="2900" b="1" dirty="0">
                <a:solidFill>
                  <a:srgbClr val="69727B"/>
                </a:solidFill>
              </a:rPr>
              <a:t>ideas </a:t>
            </a:r>
            <a:r>
              <a:rPr lang="en-US" altLang="en-US" sz="2900" b="1" dirty="0" smtClean="0">
                <a:solidFill>
                  <a:srgbClr val="69727B"/>
                </a:solidFill>
              </a:rPr>
              <a:t/>
            </a:r>
            <a:br>
              <a:rPr lang="en-US" altLang="en-US" sz="2900" b="1" dirty="0" smtClean="0">
                <a:solidFill>
                  <a:srgbClr val="69727B"/>
                </a:solidFill>
              </a:rPr>
            </a:br>
            <a:r>
              <a:rPr lang="en-US" altLang="en-US" sz="2900" b="1" dirty="0" smtClean="0">
                <a:solidFill>
                  <a:srgbClr val="69727B"/>
                </a:solidFill>
              </a:rPr>
              <a:t>and products</a:t>
            </a:r>
          </a:p>
          <a:p>
            <a:pPr marL="0" indent="0" algn="ctr">
              <a:lnSpc>
                <a:spcPct val="90000"/>
              </a:lnSpc>
              <a:buNone/>
              <a:defRPr/>
            </a:pPr>
            <a:endParaRPr lang="en-US" altLang="en-US" sz="1800" b="1" dirty="0">
              <a:solidFill>
                <a:srgbClr val="69727B"/>
              </a:solidFill>
            </a:endParaRPr>
          </a:p>
          <a:p>
            <a:pPr marL="0" indent="0" algn="ctr">
              <a:lnSpc>
                <a:spcPct val="50000"/>
              </a:lnSpc>
              <a:buFont typeface="Arial" charset="0"/>
              <a:buNone/>
            </a:pPr>
            <a:r>
              <a:rPr lang="en-US" altLang="en-US" sz="4300" b="1" dirty="0" smtClean="0">
                <a:solidFill>
                  <a:srgbClr val="69727B"/>
                </a:solidFill>
              </a:rPr>
              <a:t>+ IT</a:t>
            </a:r>
            <a:r>
              <a:rPr lang="en-US" altLang="en-US" sz="4300" b="1" dirty="0">
                <a:solidFill>
                  <a:srgbClr val="69727B"/>
                </a:solidFill>
              </a:rPr>
              <a:t> </a:t>
            </a:r>
            <a:r>
              <a:rPr lang="en-US" altLang="en-US" sz="4300" b="1" dirty="0" smtClean="0">
                <a:solidFill>
                  <a:srgbClr val="69727B"/>
                </a:solidFill>
              </a:rPr>
              <a:t>=</a:t>
            </a:r>
          </a:p>
          <a:p>
            <a:pPr marL="0" indent="0" algn="ctr">
              <a:lnSpc>
                <a:spcPct val="50000"/>
              </a:lnSpc>
              <a:buFont typeface="Arial" charset="0"/>
              <a:buNone/>
            </a:pPr>
            <a:endParaRPr lang="en-US" altLang="en-US" sz="1800" b="1" dirty="0" smtClean="0">
              <a:solidFill>
                <a:srgbClr val="69727B"/>
              </a:solidFill>
            </a:endParaRPr>
          </a:p>
          <a:p>
            <a:pPr marL="0" indent="0" algn="ctr">
              <a:lnSpc>
                <a:spcPct val="50000"/>
              </a:lnSpc>
              <a:buNone/>
            </a:pPr>
            <a:r>
              <a:rPr lang="en-US" sz="2900" b="1" dirty="0">
                <a:solidFill>
                  <a:srgbClr val="69727B"/>
                </a:solidFill>
              </a:rPr>
              <a:t>IT Marketing</a:t>
            </a:r>
          </a:p>
          <a:p>
            <a:pPr marL="0" indent="0" algn="ctr">
              <a:lnSpc>
                <a:spcPct val="90000"/>
              </a:lnSpc>
              <a:buNone/>
            </a:pPr>
            <a:r>
              <a:rPr lang="en-US" sz="2900" b="1" dirty="0">
                <a:solidFill>
                  <a:srgbClr val="69727B"/>
                </a:solidFill>
              </a:rPr>
              <a:t>Social </a:t>
            </a:r>
            <a:r>
              <a:rPr lang="en-US" sz="2900" b="1">
                <a:solidFill>
                  <a:srgbClr val="69727B"/>
                </a:solidFill>
              </a:rPr>
              <a:t>Media </a:t>
            </a:r>
            <a:r>
              <a:rPr lang="en-US" sz="2900" b="1" smtClean="0">
                <a:solidFill>
                  <a:srgbClr val="69727B"/>
                </a:solidFill>
              </a:rPr>
              <a:t>Manager </a:t>
            </a:r>
            <a:endParaRPr lang="en-US" sz="2900" b="1" dirty="0">
              <a:solidFill>
                <a:srgbClr val="69727B"/>
              </a:solidFill>
            </a:endParaRPr>
          </a:p>
          <a:p>
            <a:pPr marL="0" indent="0" algn="ctr">
              <a:lnSpc>
                <a:spcPct val="90000"/>
              </a:lnSpc>
              <a:buNone/>
            </a:pPr>
            <a:r>
              <a:rPr lang="en-US" sz="2900" b="1" dirty="0">
                <a:solidFill>
                  <a:srgbClr val="69727B"/>
                </a:solidFill>
              </a:rPr>
              <a:t>IT Teacher or Trainer</a:t>
            </a:r>
            <a:endParaRPr lang="en-US" altLang="en-US" sz="2900" b="1" dirty="0">
              <a:solidFill>
                <a:srgbClr val="69727B"/>
              </a:solidFill>
            </a:endParaRPr>
          </a:p>
        </p:txBody>
      </p:sp>
    </p:spTree>
    <p:extLst>
      <p:ext uri="{BB962C8B-B14F-4D97-AF65-F5344CB8AC3E}">
        <p14:creationId xmlns:p14="http://schemas.microsoft.com/office/powerpoint/2010/main" val="1191743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a Place for You in IT</a:t>
            </a:r>
            <a:endParaRPr lang="en-US" dirty="0"/>
          </a:p>
        </p:txBody>
      </p:sp>
      <p:sp>
        <p:nvSpPr>
          <p:cNvPr id="17411" name="Content Placeholder 2"/>
          <p:cNvSpPr>
            <a:spLocks noGrp="1"/>
          </p:cNvSpPr>
          <p:nvPr>
            <p:ph idx="1"/>
          </p:nvPr>
        </p:nvSpPr>
        <p:spPr>
          <a:xfrm>
            <a:off x="-4905023" y="-620711"/>
            <a:ext cx="4255911" cy="4525963"/>
          </a:xfrm>
        </p:spPr>
        <p:txBody>
          <a:bodyPr>
            <a:normAutofit/>
          </a:bodyPr>
          <a:lstStyle/>
          <a:p>
            <a:pPr marL="0" indent="0" algn="ctr">
              <a:lnSpc>
                <a:spcPct val="90000"/>
              </a:lnSpc>
              <a:buFont typeface="Arial" charset="0"/>
              <a:buNone/>
            </a:pPr>
            <a:endParaRPr lang="en-US" altLang="en-US" sz="2900" dirty="0" smtClean="0">
              <a:solidFill>
                <a:schemeClr val="tx1"/>
              </a:solidFill>
              <a:latin typeface="Arial" charset="0"/>
              <a:ea typeface="ＭＳ Ｐゴシック" pitchFamily="34" charset="-128"/>
            </a:endParaRPr>
          </a:p>
          <a:p>
            <a:pPr marL="0" indent="0" algn="ctr">
              <a:lnSpc>
                <a:spcPct val="90000"/>
              </a:lnSpc>
              <a:buFont typeface="Arial" charset="0"/>
              <a:buNone/>
            </a:pPr>
            <a:r>
              <a:rPr lang="en-US" altLang="en-US" sz="2900" dirty="0" smtClean="0">
                <a:solidFill>
                  <a:schemeClr val="tx1"/>
                </a:solidFill>
                <a:latin typeface="Arial" charset="0"/>
                <a:ea typeface="ＭＳ Ｐゴシック" pitchFamily="34" charset="-128"/>
              </a:rPr>
              <a:t/>
            </a:r>
            <a:br>
              <a:rPr lang="en-US" altLang="en-US" sz="2900" dirty="0" smtClean="0">
                <a:solidFill>
                  <a:schemeClr val="tx1"/>
                </a:solidFill>
                <a:latin typeface="Arial" charset="0"/>
                <a:ea typeface="ＭＳ Ｐゴシック" pitchFamily="34" charset="-128"/>
              </a:rPr>
            </a:br>
            <a:endParaRPr lang="en-US" altLang="en-US" sz="2900" dirty="0" smtClean="0">
              <a:solidFill>
                <a:schemeClr val="tx1"/>
              </a:solidFill>
              <a:latin typeface="Arial" charset="0"/>
              <a:ea typeface="ＭＳ Ｐゴシック" pitchFamily="34" charset="-128"/>
            </a:endParaRPr>
          </a:p>
        </p:txBody>
      </p:sp>
      <p:sp>
        <p:nvSpPr>
          <p:cNvPr id="6" name="Content Placeholder 2"/>
          <p:cNvSpPr txBox="1">
            <a:spLocks/>
          </p:cNvSpPr>
          <p:nvPr/>
        </p:nvSpPr>
        <p:spPr>
          <a:xfrm>
            <a:off x="-4137377" y="2969685"/>
            <a:ext cx="3357563" cy="9355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endParaRPr lang="en-US" altLang="en-US" sz="2900" b="1" dirty="0" smtClean="0">
              <a:solidFill>
                <a:srgbClr val="576068"/>
              </a:solidFill>
            </a:endParaRPr>
          </a:p>
        </p:txBody>
      </p:sp>
      <p:sp>
        <p:nvSpPr>
          <p:cNvPr id="8" name="Content Placeholder 2"/>
          <p:cNvSpPr txBox="1">
            <a:spLocks/>
          </p:cNvSpPr>
          <p:nvPr/>
        </p:nvSpPr>
        <p:spPr>
          <a:xfrm>
            <a:off x="457200" y="1455821"/>
            <a:ext cx="4552245" cy="4751388"/>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defRPr/>
            </a:pPr>
            <a:r>
              <a:rPr lang="en-US" altLang="en-US" sz="2900" b="1" dirty="0">
                <a:solidFill>
                  <a:schemeClr val="tx1">
                    <a:lumMod val="50000"/>
                    <a:lumOff val="50000"/>
                  </a:schemeClr>
                </a:solidFill>
              </a:rPr>
              <a:t>If you </a:t>
            </a:r>
            <a:r>
              <a:rPr lang="en-US" altLang="en-US" sz="2900" b="1" dirty="0" smtClean="0">
                <a:solidFill>
                  <a:schemeClr val="tx1">
                    <a:lumMod val="50000"/>
                    <a:lumOff val="50000"/>
                  </a:schemeClr>
                </a:solidFill>
              </a:rPr>
              <a:t>like</a:t>
            </a:r>
            <a:br>
              <a:rPr lang="en-US" altLang="en-US" sz="2900" b="1" dirty="0" smtClean="0">
                <a:solidFill>
                  <a:schemeClr val="tx1">
                    <a:lumMod val="50000"/>
                    <a:lumOff val="50000"/>
                  </a:schemeClr>
                </a:solidFill>
              </a:rPr>
            </a:br>
            <a:r>
              <a:rPr lang="en-US" altLang="en-US" sz="2900" b="1" dirty="0" smtClean="0">
                <a:solidFill>
                  <a:schemeClr val="tx1">
                    <a:lumMod val="50000"/>
                    <a:lumOff val="50000"/>
                  </a:schemeClr>
                </a:solidFill>
              </a:rPr>
              <a:t>solving problems</a:t>
            </a:r>
          </a:p>
          <a:p>
            <a:pPr marL="0" indent="0" algn="ctr">
              <a:lnSpc>
                <a:spcPct val="50000"/>
              </a:lnSpc>
              <a:buNone/>
              <a:defRPr/>
            </a:pPr>
            <a:r>
              <a:rPr lang="en-US" altLang="en-US" sz="1800" b="1" dirty="0" smtClean="0">
                <a:solidFill>
                  <a:schemeClr val="tx1">
                    <a:lumMod val="50000"/>
                    <a:lumOff val="50000"/>
                  </a:schemeClr>
                </a:solidFill>
              </a:rPr>
              <a:t>  </a:t>
            </a:r>
            <a:endParaRPr lang="en-US" altLang="en-US" sz="1800" b="1" dirty="0">
              <a:solidFill>
                <a:schemeClr val="tx1">
                  <a:lumMod val="50000"/>
                  <a:lumOff val="50000"/>
                </a:schemeClr>
              </a:solidFill>
            </a:endParaRPr>
          </a:p>
          <a:p>
            <a:pPr marL="0" indent="0" algn="ctr">
              <a:lnSpc>
                <a:spcPct val="50000"/>
              </a:lnSpc>
              <a:buFont typeface="Arial" charset="0"/>
              <a:buNone/>
            </a:pPr>
            <a:r>
              <a:rPr lang="en-US" altLang="en-US" sz="4300" b="1" dirty="0" smtClean="0">
                <a:solidFill>
                  <a:schemeClr val="tx1">
                    <a:lumMod val="50000"/>
                    <a:lumOff val="50000"/>
                  </a:schemeClr>
                </a:solidFill>
              </a:rPr>
              <a:t>+ IT</a:t>
            </a:r>
            <a:r>
              <a:rPr lang="en-US" altLang="en-US" sz="4300" b="1" dirty="0">
                <a:solidFill>
                  <a:schemeClr val="tx1">
                    <a:lumMod val="50000"/>
                    <a:lumOff val="50000"/>
                  </a:schemeClr>
                </a:solidFill>
              </a:rPr>
              <a:t> </a:t>
            </a:r>
            <a:r>
              <a:rPr lang="en-US" altLang="en-US" sz="4300" b="1" dirty="0" smtClean="0">
                <a:solidFill>
                  <a:schemeClr val="tx1">
                    <a:lumMod val="50000"/>
                    <a:lumOff val="50000"/>
                  </a:schemeClr>
                </a:solidFill>
              </a:rPr>
              <a:t>=</a:t>
            </a:r>
          </a:p>
          <a:p>
            <a:pPr marL="0" indent="0" algn="ctr">
              <a:lnSpc>
                <a:spcPct val="50000"/>
              </a:lnSpc>
              <a:buFont typeface="Arial" charset="0"/>
              <a:buNone/>
            </a:pPr>
            <a:r>
              <a:rPr lang="en-US" altLang="en-US" sz="1800" b="1" dirty="0" smtClean="0">
                <a:solidFill>
                  <a:schemeClr val="tx1">
                    <a:lumMod val="50000"/>
                    <a:lumOff val="50000"/>
                  </a:schemeClr>
                </a:solidFill>
              </a:rPr>
              <a:t>  </a:t>
            </a:r>
          </a:p>
          <a:p>
            <a:pPr marL="0" indent="0" algn="ctr">
              <a:lnSpc>
                <a:spcPct val="50000"/>
              </a:lnSpc>
              <a:buNone/>
            </a:pPr>
            <a:r>
              <a:rPr lang="en-US" sz="2900" b="1" dirty="0">
                <a:solidFill>
                  <a:schemeClr val="tx1">
                    <a:lumMod val="50000"/>
                    <a:lumOff val="50000"/>
                  </a:schemeClr>
                </a:solidFill>
              </a:rPr>
              <a:t>Process Engineer</a:t>
            </a:r>
          </a:p>
          <a:p>
            <a:pPr marL="0" indent="0" algn="ctr">
              <a:lnSpc>
                <a:spcPct val="90000"/>
              </a:lnSpc>
              <a:buNone/>
            </a:pPr>
            <a:r>
              <a:rPr lang="en-US" sz="2900" b="1" dirty="0">
                <a:solidFill>
                  <a:schemeClr val="tx1">
                    <a:lumMod val="50000"/>
                    <a:lumOff val="50000"/>
                  </a:schemeClr>
                </a:solidFill>
              </a:rPr>
              <a:t>Search Engine </a:t>
            </a:r>
            <a:r>
              <a:rPr lang="en-US" sz="2900" b="1" dirty="0" smtClean="0">
                <a:solidFill>
                  <a:schemeClr val="tx1">
                    <a:lumMod val="50000"/>
                    <a:lumOff val="50000"/>
                  </a:schemeClr>
                </a:solidFill>
              </a:rPr>
              <a:t/>
            </a:r>
            <a:br>
              <a:rPr lang="en-US" sz="2900" b="1" dirty="0" smtClean="0">
                <a:solidFill>
                  <a:schemeClr val="tx1">
                    <a:lumMod val="50000"/>
                    <a:lumOff val="50000"/>
                  </a:schemeClr>
                </a:solidFill>
              </a:rPr>
            </a:br>
            <a:r>
              <a:rPr lang="en-US" sz="2900" b="1" dirty="0" err="1" smtClean="0">
                <a:solidFill>
                  <a:schemeClr val="tx1">
                    <a:lumMod val="50000"/>
                    <a:lumOff val="50000"/>
                  </a:schemeClr>
                </a:solidFill>
              </a:rPr>
              <a:t>Optimisation</a:t>
            </a:r>
            <a:r>
              <a:rPr lang="en-US" sz="2900" b="1" dirty="0" smtClean="0">
                <a:solidFill>
                  <a:schemeClr val="tx1">
                    <a:lumMod val="50000"/>
                    <a:lumOff val="50000"/>
                  </a:schemeClr>
                </a:solidFill>
              </a:rPr>
              <a:t> </a:t>
            </a:r>
            <a:endParaRPr lang="en-US" sz="2900" b="1" dirty="0">
              <a:solidFill>
                <a:schemeClr val="tx1">
                  <a:lumMod val="50000"/>
                  <a:lumOff val="50000"/>
                </a:schemeClr>
              </a:solidFill>
            </a:endParaRPr>
          </a:p>
          <a:p>
            <a:pPr marL="0" indent="0" algn="ctr">
              <a:lnSpc>
                <a:spcPct val="90000"/>
              </a:lnSpc>
              <a:buNone/>
            </a:pPr>
            <a:r>
              <a:rPr lang="en-US" sz="2900" b="1" dirty="0">
                <a:solidFill>
                  <a:schemeClr val="tx1">
                    <a:lumMod val="50000"/>
                    <a:lumOff val="50000"/>
                  </a:schemeClr>
                </a:solidFill>
              </a:rPr>
              <a:t>Computer Systems </a:t>
            </a:r>
            <a:r>
              <a:rPr lang="en-US" sz="2900" b="1" dirty="0" smtClean="0">
                <a:solidFill>
                  <a:schemeClr val="tx1">
                    <a:lumMod val="50000"/>
                    <a:lumOff val="50000"/>
                  </a:schemeClr>
                </a:solidFill>
              </a:rPr>
              <a:t/>
            </a:r>
            <a:br>
              <a:rPr lang="en-US" sz="2900" b="1" dirty="0" smtClean="0">
                <a:solidFill>
                  <a:schemeClr val="tx1">
                    <a:lumMod val="50000"/>
                    <a:lumOff val="50000"/>
                  </a:schemeClr>
                </a:solidFill>
              </a:rPr>
            </a:br>
            <a:r>
              <a:rPr lang="en-US" sz="2900" b="1" dirty="0" smtClean="0">
                <a:solidFill>
                  <a:schemeClr val="tx1">
                    <a:lumMod val="50000"/>
                    <a:lumOff val="50000"/>
                  </a:schemeClr>
                </a:solidFill>
              </a:rPr>
              <a:t>Engineer</a:t>
            </a:r>
            <a:endParaRPr lang="en-US" altLang="en-US" sz="2900" b="1" dirty="0">
              <a:solidFill>
                <a:schemeClr val="tx1">
                  <a:lumMod val="50000"/>
                  <a:lumOff val="50000"/>
                </a:schemeClr>
              </a:solidFill>
            </a:endParaRPr>
          </a:p>
        </p:txBody>
      </p:sp>
      <p:pic>
        <p:nvPicPr>
          <p:cNvPr id="9" name="Picture Placeholder 8"/>
          <p:cNvPicPr>
            <a:picLocks noChangeAspect="1"/>
          </p:cNvPicPr>
          <p:nvPr/>
        </p:nvPicPr>
        <p:blipFill rotWithShape="1">
          <a:blip r:embed="rId3" cstate="screen">
            <a:extLst>
              <a:ext uri="{28A0092B-C50C-407E-A947-70E740481C1C}">
                <a14:useLocalDpi xmlns:a14="http://schemas.microsoft.com/office/drawing/2010/main"/>
              </a:ext>
            </a:extLst>
          </a:blip>
          <a:srcRect b="-620"/>
          <a:stretch/>
        </p:blipFill>
        <p:spPr>
          <a:xfrm>
            <a:off x="4741333" y="1463040"/>
            <a:ext cx="3973690" cy="4453128"/>
          </a:xfrm>
          <a:prstGeom prst="round1Rect">
            <a:avLst/>
          </a:prstGeom>
        </p:spPr>
      </p:pic>
    </p:spTree>
    <p:extLst>
      <p:ext uri="{BB962C8B-B14F-4D97-AF65-F5344CB8AC3E}">
        <p14:creationId xmlns:p14="http://schemas.microsoft.com/office/powerpoint/2010/main" val="688356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a Place for You in IT</a:t>
            </a:r>
            <a:endParaRPr lang="en-US" dirty="0"/>
          </a:p>
        </p:txBody>
      </p:sp>
      <p:sp>
        <p:nvSpPr>
          <p:cNvPr id="17411" name="Content Placeholder 2"/>
          <p:cNvSpPr>
            <a:spLocks noGrp="1"/>
          </p:cNvSpPr>
          <p:nvPr>
            <p:ph idx="1"/>
          </p:nvPr>
        </p:nvSpPr>
        <p:spPr>
          <a:xfrm>
            <a:off x="-4255911" y="1600200"/>
            <a:ext cx="4255911" cy="4525963"/>
          </a:xfrm>
        </p:spPr>
        <p:txBody>
          <a:bodyPr>
            <a:normAutofit/>
          </a:bodyPr>
          <a:lstStyle/>
          <a:p>
            <a:pPr marL="0" indent="0">
              <a:lnSpc>
                <a:spcPct val="90000"/>
              </a:lnSpc>
              <a:buFont typeface="Arial" charset="0"/>
              <a:buNone/>
            </a:pPr>
            <a:endParaRPr lang="en-US" altLang="en-US" sz="2900" dirty="0" smtClean="0">
              <a:solidFill>
                <a:schemeClr val="tx1"/>
              </a:solidFill>
              <a:latin typeface="Arial" charset="0"/>
              <a:ea typeface="ＭＳ Ｐゴシック" pitchFamily="34" charset="-128"/>
            </a:endParaRPr>
          </a:p>
          <a:p>
            <a:pPr marL="0" indent="0">
              <a:lnSpc>
                <a:spcPct val="90000"/>
              </a:lnSpc>
              <a:buFont typeface="Arial" charset="0"/>
              <a:buNone/>
            </a:pPr>
            <a:r>
              <a:rPr lang="en-US" altLang="en-US" sz="2900" dirty="0" smtClean="0">
                <a:solidFill>
                  <a:schemeClr val="tx1"/>
                </a:solidFill>
                <a:latin typeface="Arial" charset="0"/>
                <a:ea typeface="ＭＳ Ｐゴシック" pitchFamily="34" charset="-128"/>
              </a:rPr>
              <a:t/>
            </a:r>
            <a:br>
              <a:rPr lang="en-US" altLang="en-US" sz="2900" dirty="0" smtClean="0">
                <a:solidFill>
                  <a:schemeClr val="tx1"/>
                </a:solidFill>
                <a:latin typeface="Arial" charset="0"/>
                <a:ea typeface="ＭＳ Ｐゴシック" pitchFamily="34" charset="-128"/>
              </a:rPr>
            </a:br>
            <a:endParaRPr lang="en-US" altLang="en-US" sz="2900" dirty="0" smtClean="0">
              <a:solidFill>
                <a:schemeClr val="tx1"/>
              </a:solidFill>
              <a:latin typeface="Arial" charset="0"/>
              <a:ea typeface="ＭＳ Ｐゴシック" pitchFamily="34" charset="-128"/>
            </a:endParaRPr>
          </a:p>
        </p:txBody>
      </p:sp>
      <p:sp>
        <p:nvSpPr>
          <p:cNvPr id="6" name="Content Placeholder 2"/>
          <p:cNvSpPr txBox="1">
            <a:spLocks/>
          </p:cNvSpPr>
          <p:nvPr/>
        </p:nvSpPr>
        <p:spPr>
          <a:xfrm>
            <a:off x="-4730044" y="-193146"/>
            <a:ext cx="3357563" cy="9355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endParaRPr lang="en-US" altLang="en-US" sz="2900" b="1" dirty="0" smtClean="0">
              <a:solidFill>
                <a:srgbClr val="576068"/>
              </a:solidFill>
            </a:endParaRPr>
          </a:p>
        </p:txBody>
      </p:sp>
      <p:pic>
        <p:nvPicPr>
          <p:cNvPr id="7" name="Picture Placeholder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41333" y="1463040"/>
            <a:ext cx="3951112" cy="4453128"/>
          </a:xfrm>
          <a:prstGeom prst="round1Rect">
            <a:avLst/>
          </a:prstGeom>
        </p:spPr>
      </p:pic>
      <p:sp>
        <p:nvSpPr>
          <p:cNvPr id="8" name="Content Placeholder 2"/>
          <p:cNvSpPr txBox="1">
            <a:spLocks/>
          </p:cNvSpPr>
          <p:nvPr/>
        </p:nvSpPr>
        <p:spPr>
          <a:xfrm>
            <a:off x="513644" y="1463040"/>
            <a:ext cx="4227689" cy="4751388"/>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defRPr/>
            </a:pPr>
            <a:r>
              <a:rPr lang="en-US" altLang="en-US" sz="2900" b="1" dirty="0">
                <a:solidFill>
                  <a:srgbClr val="69727B"/>
                </a:solidFill>
              </a:rPr>
              <a:t>If you </a:t>
            </a:r>
            <a:r>
              <a:rPr lang="en-US" altLang="en-US" sz="2900" b="1" dirty="0" smtClean="0">
                <a:solidFill>
                  <a:srgbClr val="69727B"/>
                </a:solidFill>
              </a:rPr>
              <a:t>like working </a:t>
            </a:r>
            <a:br>
              <a:rPr lang="en-US" altLang="en-US" sz="2900" b="1" dirty="0" smtClean="0">
                <a:solidFill>
                  <a:srgbClr val="69727B"/>
                </a:solidFill>
              </a:rPr>
            </a:br>
            <a:r>
              <a:rPr lang="en-US" altLang="en-US" sz="2900" b="1" dirty="0" smtClean="0">
                <a:solidFill>
                  <a:srgbClr val="69727B"/>
                </a:solidFill>
              </a:rPr>
              <a:t>with technology</a:t>
            </a:r>
          </a:p>
          <a:p>
            <a:pPr marL="0" indent="0" algn="ctr">
              <a:lnSpc>
                <a:spcPct val="50000"/>
              </a:lnSpc>
              <a:buNone/>
              <a:defRPr/>
            </a:pPr>
            <a:endParaRPr lang="en-US" altLang="en-US" sz="1600" b="1" dirty="0">
              <a:solidFill>
                <a:srgbClr val="69727B"/>
              </a:solidFill>
            </a:endParaRPr>
          </a:p>
          <a:p>
            <a:pPr marL="0" indent="0" algn="ctr">
              <a:lnSpc>
                <a:spcPct val="50000"/>
              </a:lnSpc>
              <a:buFont typeface="Arial" charset="0"/>
              <a:buNone/>
            </a:pPr>
            <a:r>
              <a:rPr lang="en-US" altLang="en-US" sz="4300" b="1" dirty="0" smtClean="0">
                <a:solidFill>
                  <a:srgbClr val="69727B"/>
                </a:solidFill>
              </a:rPr>
              <a:t>+ IT</a:t>
            </a:r>
            <a:r>
              <a:rPr lang="en-US" altLang="en-US" sz="4300" b="1" dirty="0">
                <a:solidFill>
                  <a:srgbClr val="69727B"/>
                </a:solidFill>
              </a:rPr>
              <a:t> </a:t>
            </a:r>
            <a:r>
              <a:rPr lang="en-US" altLang="en-US" sz="4300" b="1" dirty="0" smtClean="0">
                <a:solidFill>
                  <a:srgbClr val="69727B"/>
                </a:solidFill>
              </a:rPr>
              <a:t>=</a:t>
            </a:r>
          </a:p>
          <a:p>
            <a:pPr marL="0" indent="0" algn="ctr">
              <a:lnSpc>
                <a:spcPct val="60000"/>
              </a:lnSpc>
              <a:buFont typeface="Arial" charset="0"/>
              <a:buNone/>
            </a:pPr>
            <a:endParaRPr lang="en-US" altLang="en-US" sz="1600" b="1" dirty="0" smtClean="0">
              <a:solidFill>
                <a:srgbClr val="69727B"/>
              </a:solidFill>
            </a:endParaRPr>
          </a:p>
          <a:p>
            <a:pPr marL="0" indent="0" algn="ctr">
              <a:lnSpc>
                <a:spcPct val="80000"/>
              </a:lnSpc>
              <a:buNone/>
            </a:pPr>
            <a:r>
              <a:rPr lang="en-US" sz="2900" b="1" dirty="0">
                <a:solidFill>
                  <a:srgbClr val="69727B"/>
                </a:solidFill>
              </a:rPr>
              <a:t>Web or Application Developer </a:t>
            </a:r>
          </a:p>
          <a:p>
            <a:pPr marL="0" indent="0" algn="ctr">
              <a:lnSpc>
                <a:spcPct val="80000"/>
              </a:lnSpc>
              <a:buNone/>
            </a:pPr>
            <a:r>
              <a:rPr lang="en-US" sz="2900" b="1" dirty="0">
                <a:solidFill>
                  <a:srgbClr val="69727B"/>
                </a:solidFill>
              </a:rPr>
              <a:t>Video Game Designer</a:t>
            </a:r>
          </a:p>
          <a:p>
            <a:pPr marL="0" indent="0" algn="ctr">
              <a:lnSpc>
                <a:spcPct val="80000"/>
              </a:lnSpc>
              <a:buNone/>
            </a:pPr>
            <a:r>
              <a:rPr lang="en-US" sz="2900" b="1" dirty="0">
                <a:solidFill>
                  <a:srgbClr val="69727B"/>
                </a:solidFill>
              </a:rPr>
              <a:t>Computer Network Specialist</a:t>
            </a:r>
            <a:endParaRPr lang="en-US" altLang="en-US" sz="2900" b="1" dirty="0">
              <a:solidFill>
                <a:srgbClr val="69727B"/>
              </a:solidFill>
            </a:endParaRPr>
          </a:p>
        </p:txBody>
      </p:sp>
    </p:spTree>
    <p:extLst>
      <p:ext uri="{BB962C8B-B14F-4D97-AF65-F5344CB8AC3E}">
        <p14:creationId xmlns:p14="http://schemas.microsoft.com/office/powerpoint/2010/main" val="3616951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a Place for You in IT</a:t>
            </a:r>
            <a:endParaRPr lang="en-US" dirty="0"/>
          </a:p>
        </p:txBody>
      </p:sp>
      <p:sp>
        <p:nvSpPr>
          <p:cNvPr id="17411" name="Content Placeholder 2"/>
          <p:cNvSpPr>
            <a:spLocks noGrp="1"/>
          </p:cNvSpPr>
          <p:nvPr>
            <p:ph idx="1"/>
          </p:nvPr>
        </p:nvSpPr>
        <p:spPr/>
        <p:txBody>
          <a:bodyPr>
            <a:normAutofit/>
          </a:bodyPr>
          <a:lstStyle/>
          <a:p>
            <a:pPr marL="0" indent="0" algn="ctr">
              <a:lnSpc>
                <a:spcPct val="110000"/>
              </a:lnSpc>
              <a:buFont typeface="Arial" charset="0"/>
              <a:buNone/>
            </a:pPr>
            <a:endParaRPr lang="en-US" altLang="en-US" sz="2900" dirty="0" smtClean="0">
              <a:solidFill>
                <a:schemeClr val="tx1"/>
              </a:solidFill>
              <a:latin typeface="Arial" charset="0"/>
              <a:ea typeface="ＭＳ Ｐゴシック" pitchFamily="34" charset="-128"/>
            </a:endParaRPr>
          </a:p>
          <a:p>
            <a:pPr marL="0" indent="0" algn="ctr">
              <a:lnSpc>
                <a:spcPct val="110000"/>
              </a:lnSpc>
              <a:buFont typeface="Arial" charset="0"/>
              <a:buNone/>
            </a:pPr>
            <a:r>
              <a:rPr lang="en-US" altLang="en-US" sz="2900" dirty="0" smtClean="0">
                <a:solidFill>
                  <a:schemeClr val="tx1"/>
                </a:solidFill>
                <a:latin typeface="Arial" charset="0"/>
                <a:ea typeface="ＭＳ Ｐゴシック" pitchFamily="34" charset="-128"/>
              </a:rPr>
              <a:t/>
            </a:r>
            <a:br>
              <a:rPr lang="en-US" altLang="en-US" sz="2900" dirty="0" smtClean="0">
                <a:solidFill>
                  <a:schemeClr val="tx1"/>
                </a:solidFill>
                <a:latin typeface="Arial" charset="0"/>
                <a:ea typeface="ＭＳ Ｐゴシック" pitchFamily="34" charset="-128"/>
              </a:rPr>
            </a:br>
            <a:endParaRPr lang="en-US" altLang="en-US" sz="2900" dirty="0" smtClean="0">
              <a:solidFill>
                <a:schemeClr val="tx1"/>
              </a:solidFill>
              <a:latin typeface="Arial" charset="0"/>
              <a:ea typeface="ＭＳ Ｐゴシック" pitchFamily="34" charset="-128"/>
            </a:endParaRPr>
          </a:p>
        </p:txBody>
      </p:sp>
      <p:pic>
        <p:nvPicPr>
          <p:cNvPr id="4" name="Picture Placeholder 3" descr="shutterstock_157498478.jpg"/>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p:pic>
      <p:sp>
        <p:nvSpPr>
          <p:cNvPr id="8" name="Content Placeholder 2"/>
          <p:cNvSpPr txBox="1">
            <a:spLocks/>
          </p:cNvSpPr>
          <p:nvPr/>
        </p:nvSpPr>
        <p:spPr>
          <a:xfrm>
            <a:off x="359639" y="1463040"/>
            <a:ext cx="4552245" cy="4751388"/>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defRPr/>
            </a:pPr>
            <a:r>
              <a:rPr lang="en-US" altLang="en-US" sz="2900" b="1" dirty="0">
                <a:solidFill>
                  <a:srgbClr val="69727B"/>
                </a:solidFill>
              </a:rPr>
              <a:t>If you like</a:t>
            </a:r>
            <a:br>
              <a:rPr lang="en-US" altLang="en-US" sz="2900" b="1" dirty="0">
                <a:solidFill>
                  <a:srgbClr val="69727B"/>
                </a:solidFill>
              </a:rPr>
            </a:br>
            <a:r>
              <a:rPr lang="en-US" altLang="en-US" sz="2900" b="1" dirty="0">
                <a:solidFill>
                  <a:srgbClr val="69727B"/>
                </a:solidFill>
              </a:rPr>
              <a:t>science and </a:t>
            </a:r>
            <a:r>
              <a:rPr lang="en-US" altLang="en-US" sz="2900" b="1" dirty="0" smtClean="0">
                <a:solidFill>
                  <a:srgbClr val="69727B"/>
                </a:solidFill>
              </a:rPr>
              <a:t>nature</a:t>
            </a:r>
          </a:p>
          <a:p>
            <a:pPr marL="0" indent="0" algn="ctr">
              <a:lnSpc>
                <a:spcPct val="90000"/>
              </a:lnSpc>
              <a:buNone/>
              <a:defRPr/>
            </a:pPr>
            <a:r>
              <a:rPr lang="en-US" altLang="en-US" sz="1800" b="1" dirty="0">
                <a:solidFill>
                  <a:srgbClr val="69727B"/>
                </a:solidFill>
              </a:rPr>
              <a:t> </a:t>
            </a:r>
            <a:r>
              <a:rPr lang="en-US" altLang="en-US" sz="1800" b="1" dirty="0" smtClean="0">
                <a:solidFill>
                  <a:srgbClr val="69727B"/>
                </a:solidFill>
              </a:rPr>
              <a:t> </a:t>
            </a:r>
            <a:endParaRPr lang="en-US" altLang="en-US" sz="1800" b="1" dirty="0">
              <a:solidFill>
                <a:srgbClr val="69727B"/>
              </a:solidFill>
            </a:endParaRPr>
          </a:p>
          <a:p>
            <a:pPr marL="0" indent="0" algn="ctr">
              <a:lnSpc>
                <a:spcPct val="50000"/>
              </a:lnSpc>
              <a:buFont typeface="Arial" charset="0"/>
              <a:buNone/>
            </a:pPr>
            <a:r>
              <a:rPr lang="en-US" altLang="en-US" sz="4300" b="1" dirty="0" smtClean="0">
                <a:solidFill>
                  <a:srgbClr val="69727B"/>
                </a:solidFill>
              </a:rPr>
              <a:t>+ IT</a:t>
            </a:r>
            <a:r>
              <a:rPr lang="en-US" altLang="en-US" sz="4300" b="1" dirty="0">
                <a:solidFill>
                  <a:srgbClr val="69727B"/>
                </a:solidFill>
              </a:rPr>
              <a:t> </a:t>
            </a:r>
            <a:r>
              <a:rPr lang="en-US" altLang="en-US" sz="4300" b="1" dirty="0" smtClean="0">
                <a:solidFill>
                  <a:srgbClr val="69727B"/>
                </a:solidFill>
              </a:rPr>
              <a:t>=</a:t>
            </a:r>
          </a:p>
          <a:p>
            <a:pPr marL="0" indent="0" algn="ctr">
              <a:lnSpc>
                <a:spcPct val="90000"/>
              </a:lnSpc>
              <a:buFont typeface="Arial" charset="0"/>
              <a:buNone/>
            </a:pPr>
            <a:endParaRPr lang="en-US" altLang="en-US" sz="1800" b="1" dirty="0" smtClean="0">
              <a:solidFill>
                <a:srgbClr val="69727B"/>
              </a:solidFill>
            </a:endParaRPr>
          </a:p>
          <a:p>
            <a:pPr marL="0" indent="0" algn="ctr">
              <a:lnSpc>
                <a:spcPct val="50000"/>
              </a:lnSpc>
              <a:buNone/>
            </a:pPr>
            <a:r>
              <a:rPr lang="en-US" sz="2900" b="1" dirty="0">
                <a:solidFill>
                  <a:srgbClr val="69727B"/>
                </a:solidFill>
              </a:rPr>
              <a:t>Research Scientist</a:t>
            </a:r>
          </a:p>
          <a:p>
            <a:pPr marL="0" indent="0" algn="ctr">
              <a:lnSpc>
                <a:spcPct val="90000"/>
              </a:lnSpc>
              <a:buNone/>
            </a:pPr>
            <a:r>
              <a:rPr lang="en-US" sz="2900" b="1" dirty="0">
                <a:solidFill>
                  <a:srgbClr val="69727B"/>
                </a:solidFill>
              </a:rPr>
              <a:t>Geospatial Information Scientist </a:t>
            </a:r>
          </a:p>
          <a:p>
            <a:pPr marL="0" indent="0" algn="ctr">
              <a:lnSpc>
                <a:spcPct val="90000"/>
              </a:lnSpc>
              <a:buNone/>
            </a:pPr>
            <a:r>
              <a:rPr lang="en-US" sz="2900" b="1" dirty="0">
                <a:solidFill>
                  <a:srgbClr val="69727B"/>
                </a:solidFill>
              </a:rPr>
              <a:t>Sports Medicine</a:t>
            </a:r>
            <a:endParaRPr lang="en-US" altLang="en-US" sz="2900" b="1" dirty="0">
              <a:solidFill>
                <a:srgbClr val="69727B"/>
              </a:solidFill>
            </a:endParaRPr>
          </a:p>
        </p:txBody>
      </p:sp>
    </p:spTree>
    <p:extLst>
      <p:ext uri="{BB962C8B-B14F-4D97-AF65-F5344CB8AC3E}">
        <p14:creationId xmlns:p14="http://schemas.microsoft.com/office/powerpoint/2010/main" val="688356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animEffect transition="in" filter="fade">
                                      <p:cBhvr>
                                        <p:cTn id="20" dur="500"/>
                                        <p:tgtEl>
                                          <p:spTgt spid="8">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Effect transition="in" filter="fade">
                                      <p:cBhvr>
                                        <p:cTn id="23"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a Place for You in IT</a:t>
            </a:r>
            <a:endParaRPr lang="en-US" dirty="0"/>
          </a:p>
        </p:txBody>
      </p:sp>
      <p:sp>
        <p:nvSpPr>
          <p:cNvPr id="17411" name="Content Placeholder 2"/>
          <p:cNvSpPr>
            <a:spLocks noGrp="1"/>
          </p:cNvSpPr>
          <p:nvPr>
            <p:ph idx="1"/>
          </p:nvPr>
        </p:nvSpPr>
        <p:spPr>
          <a:xfrm>
            <a:off x="-6570135" y="654756"/>
            <a:ext cx="4255911" cy="4525963"/>
          </a:xfrm>
        </p:spPr>
        <p:txBody>
          <a:bodyPr>
            <a:normAutofit/>
          </a:bodyPr>
          <a:lstStyle/>
          <a:p>
            <a:pPr marL="0" indent="0">
              <a:lnSpc>
                <a:spcPct val="90000"/>
              </a:lnSpc>
              <a:buFont typeface="Arial" charset="0"/>
              <a:buNone/>
            </a:pPr>
            <a:endParaRPr lang="en-US" altLang="en-US" sz="2900" dirty="0" smtClean="0">
              <a:solidFill>
                <a:schemeClr val="tx1"/>
              </a:solidFill>
              <a:latin typeface="Arial" charset="0"/>
              <a:ea typeface="ＭＳ Ｐゴシック" pitchFamily="34" charset="-128"/>
            </a:endParaRPr>
          </a:p>
          <a:p>
            <a:pPr marL="0" indent="0">
              <a:lnSpc>
                <a:spcPct val="90000"/>
              </a:lnSpc>
              <a:buFont typeface="Arial" charset="0"/>
              <a:buNone/>
            </a:pPr>
            <a:r>
              <a:rPr lang="en-US" altLang="en-US" sz="2900" dirty="0" smtClean="0">
                <a:solidFill>
                  <a:schemeClr val="tx1"/>
                </a:solidFill>
                <a:latin typeface="Arial" charset="0"/>
                <a:ea typeface="ＭＳ Ｐゴシック" pitchFamily="34" charset="-128"/>
              </a:rPr>
              <a:t/>
            </a:r>
            <a:br>
              <a:rPr lang="en-US" altLang="en-US" sz="2900" dirty="0" smtClean="0">
                <a:solidFill>
                  <a:schemeClr val="tx1"/>
                </a:solidFill>
                <a:latin typeface="Arial" charset="0"/>
                <a:ea typeface="ＭＳ Ｐゴシック" pitchFamily="34" charset="-128"/>
              </a:rPr>
            </a:br>
            <a:endParaRPr lang="en-US" altLang="en-US" sz="2900" dirty="0" smtClean="0">
              <a:solidFill>
                <a:schemeClr val="tx1"/>
              </a:solidFill>
              <a:latin typeface="Arial" charset="0"/>
              <a:ea typeface="ＭＳ Ｐゴシック" pitchFamily="34" charset="-128"/>
            </a:endParaRPr>
          </a:p>
        </p:txBody>
      </p:sp>
      <p:sp>
        <p:nvSpPr>
          <p:cNvPr id="6" name="Content Placeholder 2"/>
          <p:cNvSpPr txBox="1">
            <a:spLocks/>
          </p:cNvSpPr>
          <p:nvPr/>
        </p:nvSpPr>
        <p:spPr>
          <a:xfrm>
            <a:off x="-3587044" y="5355592"/>
            <a:ext cx="3357563" cy="9355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endParaRPr lang="en-US" altLang="en-US" sz="2900" b="1" dirty="0" smtClean="0">
              <a:solidFill>
                <a:srgbClr val="576068"/>
              </a:solidFill>
            </a:endParaRPr>
          </a:p>
        </p:txBody>
      </p:sp>
      <p:sp>
        <p:nvSpPr>
          <p:cNvPr id="8" name="Content Placeholder 2"/>
          <p:cNvSpPr txBox="1">
            <a:spLocks/>
          </p:cNvSpPr>
          <p:nvPr/>
        </p:nvSpPr>
        <p:spPr>
          <a:xfrm>
            <a:off x="513644" y="1600200"/>
            <a:ext cx="4552245" cy="4751388"/>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defRPr/>
            </a:pPr>
            <a:r>
              <a:rPr lang="en-US" altLang="en-US" sz="2900" b="1" dirty="0">
                <a:solidFill>
                  <a:srgbClr val="69727B"/>
                </a:solidFill>
              </a:rPr>
              <a:t>If you like business </a:t>
            </a:r>
            <a:r>
              <a:rPr lang="en-US" altLang="en-US" sz="2900" b="1" dirty="0" smtClean="0">
                <a:solidFill>
                  <a:srgbClr val="69727B"/>
                </a:solidFill>
              </a:rPr>
              <a:t/>
            </a:r>
            <a:br>
              <a:rPr lang="en-US" altLang="en-US" sz="2900" b="1" dirty="0" smtClean="0">
                <a:solidFill>
                  <a:srgbClr val="69727B"/>
                </a:solidFill>
              </a:rPr>
            </a:br>
            <a:r>
              <a:rPr lang="en-US" altLang="en-US" sz="2900" b="1" dirty="0" smtClean="0">
                <a:solidFill>
                  <a:srgbClr val="69727B"/>
                </a:solidFill>
              </a:rPr>
              <a:t>and leadership</a:t>
            </a:r>
          </a:p>
          <a:p>
            <a:pPr marL="0" indent="0" algn="ctr">
              <a:lnSpc>
                <a:spcPct val="50000"/>
              </a:lnSpc>
              <a:buNone/>
              <a:defRPr/>
            </a:pPr>
            <a:r>
              <a:rPr lang="en-US" altLang="en-US" sz="1800" b="1" dirty="0" smtClean="0">
                <a:solidFill>
                  <a:srgbClr val="69727B"/>
                </a:solidFill>
              </a:rPr>
              <a:t>  </a:t>
            </a:r>
            <a:endParaRPr lang="en-US" altLang="en-US" sz="1800" b="1" dirty="0">
              <a:solidFill>
                <a:srgbClr val="69727B"/>
              </a:solidFill>
            </a:endParaRPr>
          </a:p>
          <a:p>
            <a:pPr marL="0" indent="0" algn="ctr">
              <a:lnSpc>
                <a:spcPct val="50000"/>
              </a:lnSpc>
              <a:buFont typeface="Arial" charset="0"/>
              <a:buNone/>
            </a:pPr>
            <a:r>
              <a:rPr lang="en-US" altLang="en-US" sz="4300" b="1" dirty="0" smtClean="0">
                <a:solidFill>
                  <a:srgbClr val="69727B"/>
                </a:solidFill>
              </a:rPr>
              <a:t>+ IT</a:t>
            </a:r>
            <a:r>
              <a:rPr lang="en-US" altLang="en-US" sz="4300" b="1" dirty="0">
                <a:solidFill>
                  <a:srgbClr val="69727B"/>
                </a:solidFill>
              </a:rPr>
              <a:t> </a:t>
            </a:r>
            <a:r>
              <a:rPr lang="en-US" altLang="en-US" sz="4300" b="1" dirty="0" smtClean="0">
                <a:solidFill>
                  <a:srgbClr val="69727B"/>
                </a:solidFill>
              </a:rPr>
              <a:t>=</a:t>
            </a:r>
          </a:p>
          <a:p>
            <a:pPr marL="0" indent="0" algn="ctr">
              <a:lnSpc>
                <a:spcPct val="50000"/>
              </a:lnSpc>
              <a:buFont typeface="Arial" charset="0"/>
              <a:buNone/>
            </a:pPr>
            <a:r>
              <a:rPr lang="en-US" altLang="en-US" sz="1800" b="1" dirty="0">
                <a:solidFill>
                  <a:srgbClr val="69727B"/>
                </a:solidFill>
              </a:rPr>
              <a:t> </a:t>
            </a:r>
            <a:endParaRPr lang="en-US" altLang="en-US" sz="1800" b="1" dirty="0" smtClean="0">
              <a:solidFill>
                <a:srgbClr val="69727B"/>
              </a:solidFill>
            </a:endParaRPr>
          </a:p>
          <a:p>
            <a:pPr marL="0" indent="0" algn="ctr">
              <a:lnSpc>
                <a:spcPct val="50000"/>
              </a:lnSpc>
              <a:buNone/>
            </a:pPr>
            <a:r>
              <a:rPr lang="en-US" sz="2900" b="1" dirty="0">
                <a:solidFill>
                  <a:srgbClr val="69727B"/>
                </a:solidFill>
              </a:rPr>
              <a:t>Business Analyst </a:t>
            </a:r>
          </a:p>
          <a:p>
            <a:pPr marL="0" indent="0" algn="ctr">
              <a:lnSpc>
                <a:spcPct val="90000"/>
              </a:lnSpc>
              <a:buNone/>
            </a:pPr>
            <a:r>
              <a:rPr lang="en-US" sz="2900" b="1" dirty="0">
                <a:solidFill>
                  <a:srgbClr val="69727B"/>
                </a:solidFill>
              </a:rPr>
              <a:t>Project Manager</a:t>
            </a:r>
          </a:p>
          <a:p>
            <a:pPr marL="0" indent="0" algn="ctr">
              <a:lnSpc>
                <a:spcPct val="90000"/>
              </a:lnSpc>
              <a:buNone/>
            </a:pPr>
            <a:r>
              <a:rPr lang="en-US" sz="2900" b="1" dirty="0">
                <a:solidFill>
                  <a:srgbClr val="69727B"/>
                </a:solidFill>
              </a:rPr>
              <a:t>Chief Information Officer</a:t>
            </a:r>
            <a:endParaRPr lang="en-US" altLang="en-US" sz="2900" b="1" dirty="0">
              <a:solidFill>
                <a:srgbClr val="69727B"/>
              </a:solidFill>
            </a:endParaRPr>
          </a:p>
        </p:txBody>
      </p:sp>
      <p:pic>
        <p:nvPicPr>
          <p:cNvPr id="9" name="Picture Placeholder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54221" y="1600199"/>
            <a:ext cx="3874911" cy="4260615"/>
          </a:xfrm>
          <a:prstGeom prst="round1Rect">
            <a:avLst/>
          </a:prstGeom>
        </p:spPr>
      </p:pic>
    </p:spTree>
    <p:extLst>
      <p:ext uri="{BB962C8B-B14F-4D97-AF65-F5344CB8AC3E}">
        <p14:creationId xmlns:p14="http://schemas.microsoft.com/office/powerpoint/2010/main" val="688356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Women in IT Stories</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42194168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28</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201" y="4978360"/>
            <a:ext cx="2819956" cy="707886"/>
          </a:xfrm>
          <a:prstGeom prst="rect">
            <a:avLst/>
          </a:prstGeom>
          <a:noFill/>
        </p:spPr>
        <p:txBody>
          <a:bodyPr wrap="square" rtlCol="0">
            <a:spAutoFit/>
          </a:bodyPr>
          <a:lstStyle/>
          <a:p>
            <a:pPr algn="ctr"/>
            <a:r>
              <a:rPr lang="en-US" sz="2000" b="1" dirty="0" smtClean="0">
                <a:solidFill>
                  <a:srgbClr val="69727B"/>
                </a:solidFill>
              </a:rPr>
              <a:t>Insert your name, title, company here.</a:t>
            </a:r>
            <a:endParaRPr lang="en-US" sz="2000" dirty="0">
              <a:solidFill>
                <a:srgbClr val="69727B"/>
              </a:solidFill>
            </a:endParaRPr>
          </a:p>
        </p:txBody>
      </p:sp>
      <p:sp>
        <p:nvSpPr>
          <p:cNvPr id="8" name="Content Placeholder 5"/>
          <p:cNvSpPr txBox="1">
            <a:spLocks/>
          </p:cNvSpPr>
          <p:nvPr/>
        </p:nvSpPr>
        <p:spPr>
          <a:xfrm>
            <a:off x="4653595" y="2738939"/>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solidFill>
                  <a:schemeClr val="bg1"/>
                </a:solidFill>
              </a:rPr>
              <a:t>Insert your quote here.</a:t>
            </a:r>
            <a:endParaRPr lang="en-US" sz="2800"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58085" y="2738939"/>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5981977" y="4626082"/>
            <a:ext cx="660400" cy="609600"/>
          </a:xfrm>
          <a:prstGeom prst="rect">
            <a:avLst/>
          </a:prstGeom>
        </p:spPr>
      </p:pic>
      <p:sp>
        <p:nvSpPr>
          <p:cNvPr id="2" name="Picture Placeholder 1"/>
          <p:cNvSpPr>
            <a:spLocks noGrp="1"/>
          </p:cNvSpPr>
          <p:nvPr>
            <p:ph type="pic" sz="quarter" idx="14"/>
          </p:nvPr>
        </p:nvSpPr>
        <p:spPr/>
      </p:sp>
      <p:sp>
        <p:nvSpPr>
          <p:cNvPr id="13" name="TextBox 12"/>
          <p:cNvSpPr txBox="1"/>
          <p:nvPr/>
        </p:nvSpPr>
        <p:spPr>
          <a:xfrm>
            <a:off x="609601" y="3067270"/>
            <a:ext cx="2362199" cy="707886"/>
          </a:xfrm>
          <a:prstGeom prst="rect">
            <a:avLst/>
          </a:prstGeom>
          <a:noFill/>
        </p:spPr>
        <p:txBody>
          <a:bodyPr wrap="square" rtlCol="0">
            <a:spAutoFit/>
          </a:bodyPr>
          <a:lstStyle/>
          <a:p>
            <a:pPr algn="ctr"/>
            <a:r>
              <a:rPr lang="en-US" sz="2000" b="1" dirty="0" smtClean="0">
                <a:solidFill>
                  <a:srgbClr val="69727B"/>
                </a:solidFill>
              </a:rPr>
              <a:t>Insert your picture here.</a:t>
            </a:r>
            <a:endParaRPr lang="en-US" sz="2000" dirty="0">
              <a:solidFill>
                <a:srgbClr val="69727B"/>
              </a:solidFill>
            </a:endParaRPr>
          </a:p>
        </p:txBody>
      </p:sp>
    </p:spTree>
    <p:extLst>
      <p:ext uri="{BB962C8B-B14F-4D97-AF65-F5344CB8AC3E}">
        <p14:creationId xmlns:p14="http://schemas.microsoft.com/office/powerpoint/2010/main" val="3212175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C00000"/>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29</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201" y="4978360"/>
            <a:ext cx="2819956" cy="1015663"/>
          </a:xfrm>
          <a:prstGeom prst="rect">
            <a:avLst/>
          </a:prstGeom>
          <a:noFill/>
        </p:spPr>
        <p:txBody>
          <a:bodyPr wrap="square" rtlCol="0">
            <a:spAutoFit/>
          </a:bodyPr>
          <a:lstStyle/>
          <a:p>
            <a:pPr algn="ctr"/>
            <a:r>
              <a:rPr lang="en-US" sz="2000" b="1" dirty="0">
                <a:solidFill>
                  <a:srgbClr val="69727B"/>
                </a:solidFill>
              </a:rPr>
              <a:t>Shannon Moran</a:t>
            </a:r>
          </a:p>
          <a:p>
            <a:pPr algn="ctr"/>
            <a:r>
              <a:rPr lang="en-US" sz="2000" dirty="0">
                <a:solidFill>
                  <a:srgbClr val="69727B"/>
                </a:solidFill>
              </a:rPr>
              <a:t>Director, IT Development</a:t>
            </a:r>
          </a:p>
          <a:p>
            <a:pPr algn="ctr"/>
            <a:r>
              <a:rPr lang="en-US" sz="2000" dirty="0">
                <a:solidFill>
                  <a:srgbClr val="69727B"/>
                </a:solidFill>
              </a:rPr>
              <a:t>Brother </a:t>
            </a:r>
            <a:r>
              <a:rPr lang="en-US" sz="2000" dirty="0" smtClean="0">
                <a:solidFill>
                  <a:srgbClr val="69727B"/>
                </a:solidFill>
              </a:rPr>
              <a:t>International</a:t>
            </a:r>
            <a:endParaRPr lang="en-US" sz="2000" dirty="0">
              <a:solidFill>
                <a:srgbClr val="69727B"/>
              </a:solidFill>
            </a:endParaRPr>
          </a:p>
        </p:txBody>
      </p:sp>
      <p:sp>
        <p:nvSpPr>
          <p:cNvPr id="8" name="Content Placeholder 5"/>
          <p:cNvSpPr txBox="1">
            <a:spLocks/>
          </p:cNvSpPr>
          <p:nvPr/>
        </p:nvSpPr>
        <p:spPr>
          <a:xfrm>
            <a:off x="4525304" y="2374051"/>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This is an exciting time for technologists as companies are now positioning their IT departments as strategic differentiators.  </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29795" y="2237811"/>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6811811" y="4626089"/>
            <a:ext cx="660400" cy="609600"/>
          </a:xfrm>
          <a:prstGeom prst="rect">
            <a:avLst/>
          </a:prstGeom>
        </p:spPr>
      </p:pic>
      <p:sp>
        <p:nvSpPr>
          <p:cNvPr id="2" name="Picture Placeholder 1"/>
          <p:cNvSpPr>
            <a:spLocks noGrp="1"/>
          </p:cNvSpPr>
          <p:nvPr>
            <p:ph type="pic" sz="quarter" idx="14"/>
          </p:nvPr>
        </p:nvSpPr>
        <p:spPr/>
      </p:sp>
      <p:pic>
        <p:nvPicPr>
          <p:cNvPr id="2050" name="Picture 2" descr="C:\Users\Cathy Alper\AppData\Local\Microsoft\Windows\Temporary Internet Files\Content.Outlook\75QHWKG8\Smoran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45520" y="1651160"/>
            <a:ext cx="2731637" cy="327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336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467082919.jpg"/>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3" name="Slide Number Placeholder 2"/>
          <p:cNvSpPr>
            <a:spLocks noGrp="1"/>
          </p:cNvSpPr>
          <p:nvPr>
            <p:ph type="sldNum" sz="quarter" idx="12"/>
          </p:nvPr>
        </p:nvSpPr>
        <p:spPr/>
        <p:txBody>
          <a:bodyPr/>
          <a:lstStyle/>
          <a:p>
            <a:fld id="{2066355A-084C-D24E-9AD2-7E4FC41EA627}" type="slidenum">
              <a:rPr lang="en-US" smtClean="0"/>
              <a:pPr/>
              <a:t>3</a:t>
            </a:fld>
            <a:endParaRPr lang="en-US"/>
          </a:p>
        </p:txBody>
      </p:sp>
      <p:sp>
        <p:nvSpPr>
          <p:cNvPr id="4" name="Title 3"/>
          <p:cNvSpPr>
            <a:spLocks noGrp="1"/>
          </p:cNvSpPr>
          <p:nvPr>
            <p:ph type="title"/>
          </p:nvPr>
        </p:nvSpPr>
        <p:spPr/>
        <p:txBody>
          <a:bodyPr/>
          <a:lstStyle/>
          <a:p>
            <a:r>
              <a:rPr lang="en-US" dirty="0"/>
              <a:t>Did you picture someone like this?</a:t>
            </a:r>
          </a:p>
        </p:txBody>
      </p:sp>
      <p:pic>
        <p:nvPicPr>
          <p:cNvPr id="9" name="Picture Placeholder 6" descr="450795829.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 y="1649479"/>
            <a:ext cx="5945657" cy="4209599"/>
          </a:xfrm>
          <a:prstGeom prst="rect">
            <a:avLst/>
          </a:prstGeom>
        </p:spPr>
      </p:pic>
      <p:pic>
        <p:nvPicPr>
          <p:cNvPr id="10" name="Picture Placeholder 6" descr="176962688.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200" y="1649479"/>
            <a:ext cx="5945657" cy="4209599"/>
          </a:xfrm>
          <a:prstGeom prst="rect">
            <a:avLst/>
          </a:prstGeom>
        </p:spPr>
      </p:pic>
      <p:pic>
        <p:nvPicPr>
          <p:cNvPr id="12" name="Picture Placeholder 8"/>
          <p:cNvPicPr>
            <a:picLocks noChangeAspect="1"/>
          </p:cNvPicPr>
          <p:nvPr/>
        </p:nvPicPr>
        <p:blipFill rotWithShape="1">
          <a:blip r:embed="rId6" cstate="screen">
            <a:extLst>
              <a:ext uri="{28A0092B-C50C-407E-A947-70E740481C1C}">
                <a14:useLocalDpi xmlns:a14="http://schemas.microsoft.com/office/drawing/2010/main"/>
              </a:ext>
            </a:extLst>
          </a:blip>
          <a:srcRect b="-24"/>
          <a:stretch/>
        </p:blipFill>
        <p:spPr>
          <a:xfrm>
            <a:off x="457200" y="1649479"/>
            <a:ext cx="5945657" cy="4209599"/>
          </a:xfrm>
          <a:prstGeom prst="rect">
            <a:avLst/>
          </a:prstGeom>
        </p:spPr>
      </p:pic>
      <p:pic>
        <p:nvPicPr>
          <p:cNvPr id="14" name="Picture 13" descr="CEB-icon-01.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23079" y="1795258"/>
            <a:ext cx="1333144" cy="1422656"/>
          </a:xfrm>
          <a:prstGeom prst="rect">
            <a:avLst/>
          </a:prstGeom>
        </p:spPr>
      </p:pic>
    </p:spTree>
    <p:extLst>
      <p:ext uri="{BB962C8B-B14F-4D97-AF65-F5344CB8AC3E}">
        <p14:creationId xmlns:p14="http://schemas.microsoft.com/office/powerpoint/2010/main" val="264503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30</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201" y="4978360"/>
            <a:ext cx="2819956" cy="1015663"/>
          </a:xfrm>
          <a:prstGeom prst="rect">
            <a:avLst/>
          </a:prstGeom>
          <a:noFill/>
        </p:spPr>
        <p:txBody>
          <a:bodyPr wrap="square" rtlCol="0">
            <a:spAutoFit/>
          </a:bodyPr>
          <a:lstStyle/>
          <a:p>
            <a:pPr algn="ctr"/>
            <a:r>
              <a:rPr lang="en-US" sz="2000" b="1" dirty="0">
                <a:solidFill>
                  <a:srgbClr val="69727B"/>
                </a:solidFill>
              </a:rPr>
              <a:t>Rebecca Rosen</a:t>
            </a:r>
            <a:endParaRPr lang="en-US" sz="2000" dirty="0">
              <a:solidFill>
                <a:srgbClr val="69727B"/>
              </a:solidFill>
            </a:endParaRPr>
          </a:p>
          <a:p>
            <a:pPr algn="ctr"/>
            <a:r>
              <a:rPr lang="en-US" sz="2000" dirty="0">
                <a:solidFill>
                  <a:srgbClr val="69727B"/>
                </a:solidFill>
              </a:rPr>
              <a:t>President </a:t>
            </a:r>
          </a:p>
          <a:p>
            <a:pPr algn="ctr"/>
            <a:r>
              <a:rPr lang="en-US" sz="2000" dirty="0">
                <a:solidFill>
                  <a:srgbClr val="69727B"/>
                </a:solidFill>
              </a:rPr>
              <a:t>Sales Enabled</a:t>
            </a:r>
          </a:p>
        </p:txBody>
      </p:sp>
      <p:sp>
        <p:nvSpPr>
          <p:cNvPr id="8" name="Content Placeholder 5"/>
          <p:cNvSpPr txBox="1">
            <a:spLocks/>
          </p:cNvSpPr>
          <p:nvPr/>
        </p:nvSpPr>
        <p:spPr>
          <a:xfrm>
            <a:off x="4653595" y="2491453"/>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I have always enjoyed making technology come alive, creating an emotional connection with its users.</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58085" y="2434139"/>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6916350" y="4321289"/>
            <a:ext cx="660400" cy="609600"/>
          </a:xfrm>
          <a:prstGeom prst="rect">
            <a:avLst/>
          </a:prstGeom>
        </p:spPr>
      </p:pic>
      <p:sp>
        <p:nvSpPr>
          <p:cNvPr id="2" name="Picture Placeholder 1"/>
          <p:cNvSpPr>
            <a:spLocks noGrp="1"/>
          </p:cNvSpPr>
          <p:nvPr>
            <p:ph type="pic" sz="quarter" idx="14"/>
          </p:nvPr>
        </p:nvSpPr>
        <p:spPr/>
      </p:sp>
      <p:pic>
        <p:nvPicPr>
          <p:cNvPr id="1741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0461" y="1635023"/>
            <a:ext cx="2636693" cy="329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308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31</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350323" y="4978360"/>
            <a:ext cx="2819956" cy="1323439"/>
          </a:xfrm>
          <a:prstGeom prst="rect">
            <a:avLst/>
          </a:prstGeom>
          <a:noFill/>
        </p:spPr>
        <p:txBody>
          <a:bodyPr wrap="square" rtlCol="0">
            <a:spAutoFit/>
          </a:bodyPr>
          <a:lstStyle/>
          <a:p>
            <a:pPr algn="ctr"/>
            <a:r>
              <a:rPr lang="en-US" sz="2000" b="1" dirty="0">
                <a:solidFill>
                  <a:srgbClr val="69727B"/>
                </a:solidFill>
              </a:rPr>
              <a:t>Angie Sheldon</a:t>
            </a:r>
            <a:endParaRPr lang="en-US" sz="2000" dirty="0">
              <a:solidFill>
                <a:srgbClr val="69727B"/>
              </a:solidFill>
            </a:endParaRPr>
          </a:p>
          <a:p>
            <a:pPr algn="ctr"/>
            <a:r>
              <a:rPr lang="en-US" sz="2000" dirty="0">
                <a:solidFill>
                  <a:srgbClr val="69727B"/>
                </a:solidFill>
              </a:rPr>
              <a:t>Community Engagement Specialist | Betty Crocker </a:t>
            </a:r>
            <a:r>
              <a:rPr lang="en-US" sz="2000" dirty="0" err="1" smtClean="0">
                <a:solidFill>
                  <a:srgbClr val="69727B"/>
                </a:solidFill>
              </a:rPr>
              <a:t>Bisquick</a:t>
            </a:r>
            <a:endParaRPr lang="en-US" sz="2000" dirty="0">
              <a:solidFill>
                <a:srgbClr val="69727B"/>
              </a:solidFill>
            </a:endParaRPr>
          </a:p>
        </p:txBody>
      </p:sp>
      <p:sp>
        <p:nvSpPr>
          <p:cNvPr id="8" name="Content Placeholder 5"/>
          <p:cNvSpPr txBox="1">
            <a:spLocks/>
          </p:cNvSpPr>
          <p:nvPr/>
        </p:nvSpPr>
        <p:spPr>
          <a:xfrm>
            <a:off x="4458213" y="2702708"/>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Social media is a fun and challenging field where I can use my psychology skills to create communities and effect change!</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39332" y="2425920"/>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5781137" y="4971427"/>
            <a:ext cx="660400" cy="609600"/>
          </a:xfrm>
          <a:prstGeom prst="rect">
            <a:avLst/>
          </a:prstGeom>
        </p:spPr>
      </p:pic>
      <p:sp>
        <p:nvSpPr>
          <p:cNvPr id="2" name="Picture Placeholder 1"/>
          <p:cNvSpPr>
            <a:spLocks noGrp="1"/>
          </p:cNvSpPr>
          <p:nvPr>
            <p:ph type="pic" sz="quarter" idx="14"/>
          </p:nvPr>
        </p:nvSpPr>
        <p:spPr/>
      </p:sp>
      <p:pic>
        <p:nvPicPr>
          <p:cNvPr id="614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1180" y="1651158"/>
            <a:ext cx="2615975" cy="327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963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32</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201" y="4978360"/>
            <a:ext cx="2819956" cy="1015663"/>
          </a:xfrm>
          <a:prstGeom prst="rect">
            <a:avLst/>
          </a:prstGeom>
          <a:noFill/>
        </p:spPr>
        <p:txBody>
          <a:bodyPr wrap="square" rtlCol="0">
            <a:spAutoFit/>
          </a:bodyPr>
          <a:lstStyle/>
          <a:p>
            <a:pPr algn="ctr"/>
            <a:r>
              <a:rPr lang="en-US" sz="2000" b="1" dirty="0">
                <a:solidFill>
                  <a:srgbClr val="69727B"/>
                </a:solidFill>
              </a:rPr>
              <a:t>Grace Bredeson</a:t>
            </a:r>
            <a:endParaRPr lang="en-US" sz="2000" dirty="0">
              <a:solidFill>
                <a:srgbClr val="69727B"/>
              </a:solidFill>
            </a:endParaRPr>
          </a:p>
          <a:p>
            <a:pPr algn="ctr"/>
            <a:r>
              <a:rPr lang="en-US" sz="2000" dirty="0">
                <a:solidFill>
                  <a:srgbClr val="69727B"/>
                </a:solidFill>
              </a:rPr>
              <a:t>Technical Consultant</a:t>
            </a:r>
          </a:p>
          <a:p>
            <a:pPr algn="ctr"/>
            <a:r>
              <a:rPr lang="en-US" sz="2000" dirty="0" err="1">
                <a:solidFill>
                  <a:srgbClr val="69727B"/>
                </a:solidFill>
              </a:rPr>
              <a:t>Protiviti</a:t>
            </a:r>
            <a:endParaRPr lang="en-US" sz="2000" dirty="0">
              <a:solidFill>
                <a:srgbClr val="69727B"/>
              </a:solidFill>
            </a:endParaRPr>
          </a:p>
        </p:txBody>
      </p:sp>
      <p:sp>
        <p:nvSpPr>
          <p:cNvPr id="8" name="Content Placeholder 5"/>
          <p:cNvSpPr txBox="1">
            <a:spLocks/>
          </p:cNvSpPr>
          <p:nvPr/>
        </p:nvSpPr>
        <p:spPr>
          <a:xfrm>
            <a:off x="4473989" y="2649143"/>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The way I think and the way I work with people have been the most important things I bring </a:t>
            </a:r>
            <a:r>
              <a:rPr lang="en-US" sz="2800" dirty="0" smtClean="0">
                <a:solidFill>
                  <a:schemeClr val="bg1"/>
                </a:solidFill>
              </a:rPr>
              <a:t/>
            </a:r>
            <a:br>
              <a:rPr lang="en-US" sz="2800" dirty="0" smtClean="0">
                <a:solidFill>
                  <a:schemeClr val="bg1"/>
                </a:solidFill>
              </a:rPr>
            </a:br>
            <a:r>
              <a:rPr lang="en-US" sz="2800" dirty="0" smtClean="0">
                <a:solidFill>
                  <a:schemeClr val="bg1"/>
                </a:solidFill>
              </a:rPr>
              <a:t>to </a:t>
            </a:r>
            <a:r>
              <a:rPr lang="en-US" sz="2800" dirty="0">
                <a:solidFill>
                  <a:schemeClr val="bg1"/>
                </a:solidFill>
              </a:rPr>
              <a:t>my job.</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78479" y="2649143"/>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5994806" y="4536286"/>
            <a:ext cx="660400" cy="609600"/>
          </a:xfrm>
          <a:prstGeom prst="rect">
            <a:avLst/>
          </a:prstGeom>
        </p:spPr>
      </p:pic>
      <p:sp>
        <p:nvSpPr>
          <p:cNvPr id="2" name="Picture Placeholder 1"/>
          <p:cNvSpPr>
            <a:spLocks noGrp="1"/>
          </p:cNvSpPr>
          <p:nvPr>
            <p:ph type="pic" sz="quarter" idx="14"/>
          </p:nvPr>
        </p:nvSpPr>
        <p:spPr/>
      </p:sp>
      <p:pic>
        <p:nvPicPr>
          <p:cNvPr id="1433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6894" y="1651159"/>
            <a:ext cx="2600263" cy="328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524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C00000"/>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33</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201" y="4611231"/>
            <a:ext cx="2819956" cy="2246769"/>
          </a:xfrm>
          <a:prstGeom prst="rect">
            <a:avLst/>
          </a:prstGeom>
          <a:noFill/>
        </p:spPr>
        <p:txBody>
          <a:bodyPr wrap="square" rtlCol="0">
            <a:spAutoFit/>
          </a:bodyPr>
          <a:lstStyle/>
          <a:p>
            <a:pPr algn="ctr"/>
            <a:r>
              <a:rPr lang="en-US" sz="2000" b="1" dirty="0" smtClean="0">
                <a:solidFill>
                  <a:schemeClr val="tx1">
                    <a:lumMod val="50000"/>
                    <a:lumOff val="50000"/>
                  </a:schemeClr>
                </a:solidFill>
              </a:rPr>
              <a:t>Cristina Greysman</a:t>
            </a:r>
            <a:r>
              <a:rPr lang="en-US" sz="2000" dirty="0">
                <a:solidFill>
                  <a:schemeClr val="tx1">
                    <a:lumMod val="50000"/>
                    <a:lumOff val="50000"/>
                  </a:schemeClr>
                </a:solidFill>
              </a:rPr>
              <a:t>  </a:t>
            </a:r>
          </a:p>
          <a:p>
            <a:pPr algn="ctr"/>
            <a:r>
              <a:rPr lang="en-US" sz="2000" dirty="0">
                <a:solidFill>
                  <a:schemeClr val="tx1">
                    <a:lumMod val="50000"/>
                    <a:lumOff val="50000"/>
                  </a:schemeClr>
                </a:solidFill>
              </a:rPr>
              <a:t>Director, Channel Program Management, SunGard Availability Services</a:t>
            </a:r>
          </a:p>
          <a:p>
            <a:pPr algn="ctr"/>
            <a:endParaRPr lang="en-US" sz="2000" b="1" dirty="0" smtClean="0">
              <a:solidFill>
                <a:srgbClr val="69727B"/>
              </a:solidFill>
            </a:endParaRPr>
          </a:p>
          <a:p>
            <a:pPr algn="ctr"/>
            <a:endParaRPr lang="en-US" sz="2000" dirty="0">
              <a:solidFill>
                <a:srgbClr val="69727B"/>
              </a:solidFill>
            </a:endParaRPr>
          </a:p>
        </p:txBody>
      </p:sp>
      <p:sp>
        <p:nvSpPr>
          <p:cNvPr id="8" name="Content Placeholder 5"/>
          <p:cNvSpPr txBox="1">
            <a:spLocks/>
          </p:cNvSpPr>
          <p:nvPr/>
        </p:nvSpPr>
        <p:spPr>
          <a:xfrm>
            <a:off x="4653596" y="2548934"/>
            <a:ext cx="3418350"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solidFill>
                  <a:schemeClr val="bg1"/>
                </a:solidFill>
              </a:rPr>
              <a:t>I </a:t>
            </a:r>
            <a:r>
              <a:rPr lang="en-US" sz="2800" dirty="0">
                <a:solidFill>
                  <a:schemeClr val="bg1"/>
                </a:solidFill>
              </a:rPr>
              <a:t>was fascinated by computers in middle school and begged my Dad for a home computer</a:t>
            </a:r>
            <a:r>
              <a:rPr lang="en-US" sz="2800" dirty="0" smtClean="0">
                <a:solidFill>
                  <a:schemeClr val="bg1"/>
                </a:solidFill>
              </a:rPr>
              <a:t>. </a:t>
            </a:r>
            <a:endParaRPr lang="en-US" sz="2800"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58085" y="2434139"/>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6826106" y="4388395"/>
            <a:ext cx="660400" cy="609600"/>
          </a:xfrm>
          <a:prstGeom prst="rect">
            <a:avLst/>
          </a:prstGeom>
        </p:spPr>
      </p:pic>
      <p:sp>
        <p:nvSpPr>
          <p:cNvPr id="2" name="Picture Placeholder 1"/>
          <p:cNvSpPr>
            <a:spLocks noGrp="1"/>
          </p:cNvSpPr>
          <p:nvPr>
            <p:ph type="pic" sz="quarter" idx="14"/>
          </p:nvPr>
        </p:nvSpPr>
        <p:spPr>
          <a:xfrm>
            <a:off x="457200" y="1651159"/>
            <a:ext cx="2819955" cy="2960072"/>
          </a:xfrm>
        </p:spPr>
      </p:sp>
      <p:pic>
        <p:nvPicPr>
          <p:cNvPr id="3" name="Picture 2" descr="C:\Users\Cathy Alper\Documents\Comptia\AWIT\Initiatives\Evangelism Dream IT\Testimonial Pictures slides\pictures\Cristina Greysman.jpg"/>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464036" y="1651158"/>
            <a:ext cx="2813121" cy="277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4617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34</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201" y="4978360"/>
            <a:ext cx="2819956" cy="1323439"/>
          </a:xfrm>
          <a:prstGeom prst="rect">
            <a:avLst/>
          </a:prstGeom>
          <a:noFill/>
        </p:spPr>
        <p:txBody>
          <a:bodyPr wrap="square" rtlCol="0">
            <a:spAutoFit/>
          </a:bodyPr>
          <a:lstStyle/>
          <a:p>
            <a:pPr algn="ctr"/>
            <a:r>
              <a:rPr lang="en-US" sz="2000" b="1" dirty="0">
                <a:solidFill>
                  <a:srgbClr val="69727B"/>
                </a:solidFill>
              </a:rPr>
              <a:t>Robin Wright</a:t>
            </a:r>
            <a:endParaRPr lang="en-US" sz="2000" dirty="0">
              <a:solidFill>
                <a:srgbClr val="69727B"/>
              </a:solidFill>
            </a:endParaRPr>
          </a:p>
          <a:p>
            <a:pPr algn="ctr"/>
            <a:r>
              <a:rPr lang="en-US" sz="2000" dirty="0">
                <a:solidFill>
                  <a:srgbClr val="69727B"/>
                </a:solidFill>
              </a:rPr>
              <a:t>Project Director, USA, Environmental</a:t>
            </a:r>
          </a:p>
          <a:p>
            <a:pPr algn="ctr"/>
            <a:r>
              <a:rPr lang="en-US" sz="2000" dirty="0" smtClean="0">
                <a:solidFill>
                  <a:srgbClr val="69727B"/>
                </a:solidFill>
              </a:rPr>
              <a:t>WSP</a:t>
            </a:r>
            <a:endParaRPr lang="en-US" sz="2000" dirty="0">
              <a:solidFill>
                <a:srgbClr val="69727B"/>
              </a:solidFill>
            </a:endParaRPr>
          </a:p>
        </p:txBody>
      </p:sp>
      <p:sp>
        <p:nvSpPr>
          <p:cNvPr id="8" name="Content Placeholder 5"/>
          <p:cNvSpPr txBox="1">
            <a:spLocks/>
          </p:cNvSpPr>
          <p:nvPr/>
        </p:nvSpPr>
        <p:spPr>
          <a:xfrm>
            <a:off x="4214074" y="2608311"/>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The diversity of the people and technical challenges </a:t>
            </a:r>
            <a:r>
              <a:rPr lang="en-US" sz="2800" dirty="0" smtClean="0">
                <a:solidFill>
                  <a:schemeClr val="bg1"/>
                </a:solidFill>
              </a:rPr>
              <a:t/>
            </a:r>
            <a:br>
              <a:rPr lang="en-US" sz="2800" dirty="0" smtClean="0">
                <a:solidFill>
                  <a:schemeClr val="bg1"/>
                </a:solidFill>
              </a:rPr>
            </a:br>
            <a:r>
              <a:rPr lang="en-US" sz="2800" dirty="0" smtClean="0">
                <a:solidFill>
                  <a:schemeClr val="bg1"/>
                </a:solidFill>
              </a:rPr>
              <a:t>I </a:t>
            </a:r>
            <a:r>
              <a:rPr lang="en-US" sz="2800" dirty="0">
                <a:solidFill>
                  <a:schemeClr val="bg1"/>
                </a:solidFill>
              </a:rPr>
              <a:t>encounter provide continuous opportunities for intellectual growth. </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02358" y="2434139"/>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619470" y="4501396"/>
            <a:ext cx="660400" cy="609600"/>
          </a:xfrm>
          <a:prstGeom prst="rect">
            <a:avLst/>
          </a:prstGeom>
        </p:spPr>
      </p:pic>
      <p:sp>
        <p:nvSpPr>
          <p:cNvPr id="2" name="Picture Placeholder 1"/>
          <p:cNvSpPr>
            <a:spLocks noGrp="1"/>
          </p:cNvSpPr>
          <p:nvPr>
            <p:ph type="pic" sz="quarter" idx="14"/>
          </p:nvPr>
        </p:nvSpPr>
        <p:spPr/>
      </p:sp>
      <p:pic>
        <p:nvPicPr>
          <p:cNvPr id="1026" name="Picture 2" descr="C:\Users\Cathy Alper\AppData\Local\Microsoft\Windows\Temporary Internet Files\Content.Outlook\75QHWKG8\Robin Wright_2013 CV.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9677" y="1634039"/>
            <a:ext cx="2637480" cy="329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6867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4" y="1651158"/>
            <a:ext cx="5409645" cy="4206240"/>
          </a:xfrm>
          <a:prstGeom prst="round1Rect">
            <a:avLst>
              <a:gd name="adj" fmla="val 13024"/>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35</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181389" y="4892567"/>
            <a:ext cx="3095768" cy="1015663"/>
          </a:xfrm>
          <a:prstGeom prst="rect">
            <a:avLst/>
          </a:prstGeom>
          <a:noFill/>
        </p:spPr>
        <p:txBody>
          <a:bodyPr wrap="square" rtlCol="0">
            <a:spAutoFit/>
          </a:bodyPr>
          <a:lstStyle/>
          <a:p>
            <a:pPr algn="ctr"/>
            <a:r>
              <a:rPr lang="en-US" sz="2000" b="1" dirty="0" smtClean="0">
                <a:solidFill>
                  <a:schemeClr val="tx1">
                    <a:lumMod val="50000"/>
                    <a:lumOff val="50000"/>
                  </a:schemeClr>
                </a:solidFill>
              </a:rPr>
              <a:t>Cassandra Anderson</a:t>
            </a:r>
          </a:p>
          <a:p>
            <a:pPr algn="ctr"/>
            <a:r>
              <a:rPr lang="en-US" sz="2000" dirty="0" smtClean="0">
                <a:solidFill>
                  <a:schemeClr val="tx1">
                    <a:lumMod val="50000"/>
                    <a:lumOff val="50000"/>
                  </a:schemeClr>
                </a:solidFill>
              </a:rPr>
              <a:t>Director </a:t>
            </a:r>
            <a:r>
              <a:rPr lang="en-US" sz="2000" dirty="0">
                <a:solidFill>
                  <a:schemeClr val="tx1">
                    <a:lumMod val="50000"/>
                    <a:lumOff val="50000"/>
                  </a:schemeClr>
                </a:solidFill>
              </a:rPr>
              <a:t>Channel Sales</a:t>
            </a:r>
          </a:p>
          <a:p>
            <a:pPr algn="ctr"/>
            <a:r>
              <a:rPr lang="en-US" sz="2000" dirty="0" err="1">
                <a:solidFill>
                  <a:schemeClr val="tx1">
                    <a:lumMod val="50000"/>
                    <a:lumOff val="50000"/>
                  </a:schemeClr>
                </a:solidFill>
              </a:rPr>
              <a:t>Crexendo</a:t>
            </a:r>
            <a:endParaRPr lang="en-US" sz="2000" dirty="0">
              <a:solidFill>
                <a:schemeClr val="tx1">
                  <a:lumMod val="50000"/>
                  <a:lumOff val="50000"/>
                </a:schemeClr>
              </a:solidFill>
            </a:endParaRPr>
          </a:p>
        </p:txBody>
      </p:sp>
      <p:sp>
        <p:nvSpPr>
          <p:cNvPr id="8" name="Content Placeholder 5"/>
          <p:cNvSpPr txBox="1">
            <a:spLocks/>
          </p:cNvSpPr>
          <p:nvPr/>
        </p:nvSpPr>
        <p:spPr>
          <a:xfrm>
            <a:off x="4303638" y="2374051"/>
            <a:ext cx="352496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solidFill>
                  <a:schemeClr val="bg1"/>
                </a:solidFill>
              </a:rPr>
              <a:t>I look </a:t>
            </a:r>
            <a:r>
              <a:rPr lang="en-US" sz="2800" dirty="0">
                <a:solidFill>
                  <a:schemeClr val="bg1"/>
                </a:solidFill>
              </a:rPr>
              <a:t>at technology as not just technical, but as a creative way to bring solutions </a:t>
            </a:r>
            <a:r>
              <a:rPr lang="en-US" sz="2800" dirty="0" smtClean="0">
                <a:solidFill>
                  <a:schemeClr val="bg1"/>
                </a:solidFill>
              </a:rPr>
              <a:t>and </a:t>
            </a:r>
            <a:r>
              <a:rPr lang="en-US" sz="2800" dirty="0">
                <a:solidFill>
                  <a:schemeClr val="bg1"/>
                </a:solidFill>
              </a:rPr>
              <a:t>to change the </a:t>
            </a:r>
            <a:r>
              <a:rPr lang="en-US" sz="2800" dirty="0" smtClean="0">
                <a:solidFill>
                  <a:schemeClr val="bg1"/>
                </a:solidFill>
              </a:rPr>
              <a:t>world – </a:t>
            </a:r>
            <a:r>
              <a:rPr lang="en-US" sz="2800" dirty="0">
                <a:solidFill>
                  <a:schemeClr val="bg1"/>
                </a:solidFill>
              </a:rPr>
              <a:t>one solution at a time</a:t>
            </a:r>
            <a:r>
              <a:rPr lang="en-US" sz="2800" dirty="0" smtClean="0">
                <a:solidFill>
                  <a:schemeClr val="bg1"/>
                </a:solidFill>
              </a:rPr>
              <a:t> </a:t>
            </a:r>
            <a:endParaRPr lang="en-US" sz="2800"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27885" y="2165685"/>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764462" y="4587767"/>
            <a:ext cx="660400" cy="609600"/>
          </a:xfrm>
          <a:prstGeom prst="rect">
            <a:avLst/>
          </a:prstGeom>
        </p:spPr>
      </p:pic>
      <p:pic>
        <p:nvPicPr>
          <p:cNvPr id="1028" name="Picture 4" descr="C:\Users\Cathy Alper\Documents\Comptia\AWIT\Initiatives\Evangelism Dream IT\Testimonial Pictures slides\pictures\Cassandra Anderson.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62155" y="1651158"/>
            <a:ext cx="2614999" cy="29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8519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3277155" y="1651158"/>
            <a:ext cx="5409645" cy="4206240"/>
          </a:xfrm>
          <a:prstGeom prst="round1Rect">
            <a:avLst>
              <a:gd name="adj" fmla="val 13024"/>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a:t>
            </a:r>
            <a:r>
              <a:rPr lang="en-US" dirty="0" smtClean="0">
                <a:ea typeface="ＭＳ Ｐゴシック" charset="0"/>
                <a:cs typeface="Arial" charset="0"/>
              </a:rPr>
              <a:t>Here </a:t>
            </a:r>
            <a:endParaRPr lang="en-US" dirty="0">
              <a:solidFill>
                <a:schemeClr val="accent1"/>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pPr/>
              <a:t>36</a:t>
            </a:fld>
            <a:endParaRPr lang="en-US"/>
          </a:p>
        </p:txBody>
      </p:sp>
      <p:sp>
        <p:nvSpPr>
          <p:cNvPr id="6" name="Content Placeholder 5"/>
          <p:cNvSpPr>
            <a:spLocks noGrp="1"/>
          </p:cNvSpPr>
          <p:nvPr>
            <p:ph sz="half" idx="4294967295"/>
          </p:nvPr>
        </p:nvSpPr>
        <p:spPr>
          <a:xfrm>
            <a:off x="4333879" y="2374051"/>
            <a:ext cx="3966649" cy="2760454"/>
          </a:xfrm>
        </p:spPr>
        <p:txBody>
          <a:bodyPr/>
          <a:lstStyle/>
          <a:p>
            <a:pPr marL="0" indent="0">
              <a:buNone/>
            </a:pPr>
            <a:r>
              <a:rPr lang="en-US" sz="2800" dirty="0">
                <a:solidFill>
                  <a:schemeClr val="bg1"/>
                </a:solidFill>
              </a:rPr>
              <a:t>I enjoy traveling and meeting people from around the world, which allows me to learn and contribute on a vast array of subjects.  </a:t>
            </a:r>
          </a:p>
          <a:p>
            <a:pPr marL="0" indent="0">
              <a:buNone/>
            </a:pPr>
            <a:endParaRPr lang="en-US" sz="2500" dirty="0">
              <a:solidFill>
                <a:schemeClr val="bg1"/>
              </a:solidFill>
              <a:cs typeface="Arial" charset="0"/>
            </a:endParaRPr>
          </a:p>
          <a:p>
            <a:pPr marL="0" indent="0">
              <a:buNone/>
            </a:pPr>
            <a:endParaRPr lang="en-US" sz="2500" dirty="0">
              <a:solidFill>
                <a:schemeClr val="bg1"/>
              </a:solidFill>
            </a:endParaRPr>
          </a:p>
        </p:txBody>
      </p:sp>
      <p:sp>
        <p:nvSpPr>
          <p:cNvPr id="17" name="TextBox 16"/>
          <p:cNvSpPr txBox="1"/>
          <p:nvPr/>
        </p:nvSpPr>
        <p:spPr>
          <a:xfrm>
            <a:off x="-1" y="4978360"/>
            <a:ext cx="3538370" cy="1323439"/>
          </a:xfrm>
          <a:prstGeom prst="rect">
            <a:avLst/>
          </a:prstGeom>
          <a:noFill/>
        </p:spPr>
        <p:txBody>
          <a:bodyPr wrap="square" rtlCol="0">
            <a:spAutoFit/>
          </a:bodyPr>
          <a:lstStyle/>
          <a:p>
            <a:pPr algn="ctr"/>
            <a:r>
              <a:rPr lang="en-US" sz="2000" b="1" dirty="0">
                <a:solidFill>
                  <a:srgbClr val="69727B"/>
                </a:solidFill>
              </a:rPr>
              <a:t>Doriana Allyn</a:t>
            </a:r>
            <a:endParaRPr lang="en-US" sz="2000" dirty="0">
              <a:solidFill>
                <a:srgbClr val="69727B"/>
              </a:solidFill>
            </a:endParaRPr>
          </a:p>
          <a:p>
            <a:pPr algn="ctr"/>
            <a:r>
              <a:rPr lang="en-US" sz="2000" dirty="0" err="1" smtClean="0">
                <a:solidFill>
                  <a:srgbClr val="69727B"/>
                </a:solidFill>
              </a:rPr>
              <a:t>Sr</a:t>
            </a:r>
            <a:r>
              <a:rPr lang="en-US" sz="2000" dirty="0" smtClean="0">
                <a:solidFill>
                  <a:srgbClr val="69727B"/>
                </a:solidFill>
              </a:rPr>
              <a:t> </a:t>
            </a:r>
            <a:r>
              <a:rPr lang="en-US" sz="2000" dirty="0">
                <a:solidFill>
                  <a:srgbClr val="69727B"/>
                </a:solidFill>
              </a:rPr>
              <a:t>Manager, Environmental Health </a:t>
            </a:r>
            <a:r>
              <a:rPr lang="en-US" sz="2000" dirty="0" smtClean="0">
                <a:solidFill>
                  <a:srgbClr val="69727B"/>
                </a:solidFill>
              </a:rPr>
              <a:t>and Safety</a:t>
            </a:r>
            <a:endParaRPr lang="en-US" sz="2000" dirty="0">
              <a:solidFill>
                <a:srgbClr val="69727B"/>
              </a:solidFill>
            </a:endParaRPr>
          </a:p>
          <a:p>
            <a:pPr algn="ctr"/>
            <a:r>
              <a:rPr lang="en-US" sz="2000" dirty="0">
                <a:solidFill>
                  <a:srgbClr val="69727B"/>
                </a:solidFill>
              </a:rPr>
              <a:t>Brother </a:t>
            </a:r>
            <a:r>
              <a:rPr lang="en-US" sz="2000" dirty="0" smtClean="0">
                <a:solidFill>
                  <a:srgbClr val="69727B"/>
                </a:solidFill>
              </a:rPr>
              <a:t>International</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38369" y="2299552"/>
            <a:ext cx="660400" cy="6096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6157418" y="4644997"/>
            <a:ext cx="660400" cy="609600"/>
          </a:xfrm>
          <a:prstGeom prst="rect">
            <a:avLst/>
          </a:prstGeom>
        </p:spPr>
      </p:pic>
      <p:sp>
        <p:nvSpPr>
          <p:cNvPr id="2" name="Picture Placeholder 1"/>
          <p:cNvSpPr>
            <a:spLocks noGrp="1"/>
          </p:cNvSpPr>
          <p:nvPr>
            <p:ph type="pic" sz="quarter" idx="14"/>
          </p:nvPr>
        </p:nvSpPr>
        <p:spPr/>
      </p:sp>
      <p:pic>
        <p:nvPicPr>
          <p:cNvPr id="1026" name="Picture 2" descr="C:\Users\Cathy Alper\Documents\Comptia\AWIT\Initiatives\Evangelism Dream IT\Testimonial Pictures slides\pictures\Doriana Allyn.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8693"/>
          <a:stretch/>
        </p:blipFill>
        <p:spPr bwMode="auto">
          <a:xfrm>
            <a:off x="564634" y="1651159"/>
            <a:ext cx="2712521" cy="348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3254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C00000"/>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37</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201" y="4978360"/>
            <a:ext cx="2819956" cy="954107"/>
          </a:xfrm>
          <a:prstGeom prst="rect">
            <a:avLst/>
          </a:prstGeom>
          <a:noFill/>
        </p:spPr>
        <p:txBody>
          <a:bodyPr wrap="square" rtlCol="0">
            <a:spAutoFit/>
          </a:bodyPr>
          <a:lstStyle/>
          <a:p>
            <a:endParaRPr lang="en-US" sz="1600" b="1" dirty="0" smtClean="0"/>
          </a:p>
          <a:p>
            <a:pPr algn="ctr"/>
            <a:r>
              <a:rPr lang="en-US" sz="2000" b="1" dirty="0" smtClean="0">
                <a:solidFill>
                  <a:srgbClr val="69727B"/>
                </a:solidFill>
              </a:rPr>
              <a:t>Dr</a:t>
            </a:r>
            <a:r>
              <a:rPr lang="en-US" sz="2000" b="1" dirty="0">
                <a:solidFill>
                  <a:srgbClr val="69727B"/>
                </a:solidFill>
              </a:rPr>
              <a:t>. </a:t>
            </a:r>
            <a:r>
              <a:rPr lang="en-US" sz="2000" b="1" dirty="0" err="1">
                <a:solidFill>
                  <a:srgbClr val="69727B"/>
                </a:solidFill>
              </a:rPr>
              <a:t>Jayati</a:t>
            </a:r>
            <a:r>
              <a:rPr lang="en-US" sz="2000" b="1" dirty="0">
                <a:solidFill>
                  <a:srgbClr val="69727B"/>
                </a:solidFill>
              </a:rPr>
              <a:t> </a:t>
            </a:r>
            <a:r>
              <a:rPr lang="en-US" sz="2000" b="1" dirty="0" err="1">
                <a:solidFill>
                  <a:srgbClr val="69727B"/>
                </a:solidFill>
              </a:rPr>
              <a:t>Saha</a:t>
            </a:r>
            <a:r>
              <a:rPr lang="en-US" sz="2000" b="1" dirty="0">
                <a:solidFill>
                  <a:srgbClr val="69727B"/>
                </a:solidFill>
              </a:rPr>
              <a:t> </a:t>
            </a:r>
            <a:endParaRPr lang="en-US" sz="2000" dirty="0">
              <a:solidFill>
                <a:srgbClr val="69727B"/>
              </a:solidFill>
            </a:endParaRPr>
          </a:p>
          <a:p>
            <a:pPr algn="ctr"/>
            <a:r>
              <a:rPr lang="en-US" sz="2000" dirty="0">
                <a:solidFill>
                  <a:srgbClr val="69727B"/>
                </a:solidFill>
              </a:rPr>
              <a:t>Microbiologist</a:t>
            </a:r>
          </a:p>
        </p:txBody>
      </p:sp>
      <p:sp>
        <p:nvSpPr>
          <p:cNvPr id="8" name="Content Placeholder 5"/>
          <p:cNvSpPr txBox="1">
            <a:spLocks/>
          </p:cNvSpPr>
          <p:nvPr/>
        </p:nvSpPr>
        <p:spPr>
          <a:xfrm>
            <a:off x="4409844" y="2548934"/>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I chose science because I was naturally curious about things and I </a:t>
            </a:r>
            <a:r>
              <a:rPr lang="en-US" sz="2800" dirty="0" smtClean="0">
                <a:solidFill>
                  <a:schemeClr val="bg1"/>
                </a:solidFill>
              </a:rPr>
              <a:t>prefer </a:t>
            </a:r>
            <a:r>
              <a:rPr lang="en-US" sz="2800" dirty="0">
                <a:solidFill>
                  <a:schemeClr val="bg1"/>
                </a:solidFill>
              </a:rPr>
              <a:t>to </a:t>
            </a:r>
            <a:r>
              <a:rPr lang="en-US" sz="2800" dirty="0" smtClean="0">
                <a:solidFill>
                  <a:schemeClr val="bg1"/>
                </a:solidFill>
              </a:rPr>
              <a:t>see </a:t>
            </a:r>
            <a:r>
              <a:rPr lang="en-US" sz="2800" dirty="0">
                <a:solidFill>
                  <a:schemeClr val="bg1"/>
                </a:solidFill>
              </a:rPr>
              <a:t>results than be told about them. </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14334" y="2434139"/>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6393168" y="4423644"/>
            <a:ext cx="660400" cy="609600"/>
          </a:xfrm>
          <a:prstGeom prst="rect">
            <a:avLst/>
          </a:prstGeom>
        </p:spPr>
      </p:pic>
      <p:sp>
        <p:nvSpPr>
          <p:cNvPr id="2" name="Picture Placeholder 1"/>
          <p:cNvSpPr>
            <a:spLocks noGrp="1"/>
          </p:cNvSpPr>
          <p:nvPr>
            <p:ph type="pic" sz="quarter" idx="14"/>
          </p:nvPr>
        </p:nvSpPr>
        <p:spPr/>
      </p:sp>
      <p:pic>
        <p:nvPicPr>
          <p:cNvPr id="205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0005" y="1651159"/>
            <a:ext cx="2627152" cy="327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9318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38</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181389" y="4978360"/>
            <a:ext cx="3095768" cy="1323439"/>
          </a:xfrm>
          <a:prstGeom prst="rect">
            <a:avLst/>
          </a:prstGeom>
          <a:noFill/>
        </p:spPr>
        <p:txBody>
          <a:bodyPr wrap="square" rtlCol="0">
            <a:spAutoFit/>
          </a:bodyPr>
          <a:lstStyle/>
          <a:p>
            <a:pPr algn="ctr"/>
            <a:r>
              <a:rPr lang="en-US" sz="2000" b="1" dirty="0">
                <a:solidFill>
                  <a:srgbClr val="69727B"/>
                </a:solidFill>
              </a:rPr>
              <a:t>Lisa M. </a:t>
            </a:r>
            <a:r>
              <a:rPr lang="en-US" sz="2000" b="1" dirty="0" err="1">
                <a:solidFill>
                  <a:srgbClr val="69727B"/>
                </a:solidFill>
              </a:rPr>
              <a:t>Yigdal</a:t>
            </a:r>
            <a:endParaRPr lang="en-US" sz="2000" dirty="0">
              <a:solidFill>
                <a:srgbClr val="69727B"/>
              </a:solidFill>
            </a:endParaRPr>
          </a:p>
          <a:p>
            <a:pPr algn="ctr"/>
            <a:r>
              <a:rPr lang="en-US" sz="2000" dirty="0">
                <a:solidFill>
                  <a:srgbClr val="69727B"/>
                </a:solidFill>
              </a:rPr>
              <a:t>Manager, Helpdesk and Telecommunications</a:t>
            </a:r>
          </a:p>
          <a:p>
            <a:pPr algn="ctr"/>
            <a:r>
              <a:rPr lang="en-US" sz="2000" dirty="0">
                <a:solidFill>
                  <a:srgbClr val="69727B"/>
                </a:solidFill>
              </a:rPr>
              <a:t>Brother </a:t>
            </a:r>
            <a:r>
              <a:rPr lang="en-US" sz="2000" dirty="0" smtClean="0">
                <a:solidFill>
                  <a:srgbClr val="69727B"/>
                </a:solidFill>
              </a:rPr>
              <a:t>International</a:t>
            </a:r>
            <a:endParaRPr lang="en-US" sz="2000" dirty="0">
              <a:solidFill>
                <a:srgbClr val="69727B"/>
              </a:solidFill>
            </a:endParaRPr>
          </a:p>
        </p:txBody>
      </p:sp>
      <p:sp>
        <p:nvSpPr>
          <p:cNvPr id="8" name="Content Placeholder 5"/>
          <p:cNvSpPr txBox="1">
            <a:spLocks/>
          </p:cNvSpPr>
          <p:nvPr/>
        </p:nvSpPr>
        <p:spPr>
          <a:xfrm>
            <a:off x="4467169" y="2739444"/>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Part of my job is keeping the technical staff happy and not burnt out.    </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91308" y="2572684"/>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494426" y="3733640"/>
            <a:ext cx="660400" cy="609600"/>
          </a:xfrm>
          <a:prstGeom prst="rect">
            <a:avLst/>
          </a:prstGeom>
        </p:spPr>
      </p:pic>
      <p:sp>
        <p:nvSpPr>
          <p:cNvPr id="2" name="Picture Placeholder 1"/>
          <p:cNvSpPr>
            <a:spLocks noGrp="1"/>
          </p:cNvSpPr>
          <p:nvPr>
            <p:ph type="pic" sz="quarter" idx="14"/>
          </p:nvPr>
        </p:nvSpPr>
        <p:spPr/>
      </p:sp>
      <p:pic>
        <p:nvPicPr>
          <p:cNvPr id="921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5018" y="1651159"/>
            <a:ext cx="2612139" cy="328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9805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39</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201" y="4978360"/>
            <a:ext cx="2819956" cy="1015663"/>
          </a:xfrm>
          <a:prstGeom prst="rect">
            <a:avLst/>
          </a:prstGeom>
          <a:noFill/>
        </p:spPr>
        <p:txBody>
          <a:bodyPr wrap="square" rtlCol="0">
            <a:spAutoFit/>
          </a:bodyPr>
          <a:lstStyle/>
          <a:p>
            <a:pPr algn="ctr"/>
            <a:r>
              <a:rPr lang="en-US" sz="2000" b="1" dirty="0">
                <a:solidFill>
                  <a:srgbClr val="69727B"/>
                </a:solidFill>
              </a:rPr>
              <a:t>Jean Mork Bredeson</a:t>
            </a:r>
            <a:endParaRPr lang="en-US" sz="2000" dirty="0">
              <a:solidFill>
                <a:srgbClr val="69727B"/>
              </a:solidFill>
            </a:endParaRPr>
          </a:p>
          <a:p>
            <a:pPr algn="ctr"/>
            <a:r>
              <a:rPr lang="en-US" sz="2000" dirty="0">
                <a:solidFill>
                  <a:srgbClr val="69727B"/>
                </a:solidFill>
              </a:rPr>
              <a:t>Field Tech</a:t>
            </a:r>
          </a:p>
          <a:p>
            <a:pPr algn="ctr"/>
            <a:r>
              <a:rPr lang="en-US" sz="2000" dirty="0">
                <a:solidFill>
                  <a:srgbClr val="69727B"/>
                </a:solidFill>
              </a:rPr>
              <a:t>GE</a:t>
            </a:r>
          </a:p>
        </p:txBody>
      </p:sp>
      <p:sp>
        <p:nvSpPr>
          <p:cNvPr id="8" name="Content Placeholder 5"/>
          <p:cNvSpPr txBox="1">
            <a:spLocks/>
          </p:cNvSpPr>
          <p:nvPr/>
        </p:nvSpPr>
        <p:spPr>
          <a:xfrm>
            <a:off x="4327985" y="2170435"/>
            <a:ext cx="3703004"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Working with the tools and the equipment was much easier than I’d thought, and the fixes were more like solving puzzles than getting into something </a:t>
            </a:r>
            <a:r>
              <a:rPr lang="en-US" sz="2800" dirty="0" smtClean="0">
                <a:solidFill>
                  <a:schemeClr val="bg1"/>
                </a:solidFill>
              </a:rPr>
              <a:t>dirty or scary.</a:t>
            </a:r>
            <a:endParaRPr lang="en-US" sz="2800"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90611" y="2041473"/>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920907" y="4887719"/>
            <a:ext cx="660400" cy="609600"/>
          </a:xfrm>
          <a:prstGeom prst="rect">
            <a:avLst/>
          </a:prstGeom>
        </p:spPr>
      </p:pic>
      <p:sp>
        <p:nvSpPr>
          <p:cNvPr id="2" name="Picture Placeholder 1"/>
          <p:cNvSpPr>
            <a:spLocks noGrp="1"/>
          </p:cNvSpPr>
          <p:nvPr>
            <p:ph type="pic" sz="quarter" idx="14"/>
          </p:nvPr>
        </p:nvSpPr>
        <p:spPr/>
      </p:sp>
      <p:pic>
        <p:nvPicPr>
          <p:cNvPr id="1331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1988" y="1651158"/>
            <a:ext cx="2615169" cy="327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178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1645920"/>
            <a:ext cx="5945657" cy="4206240"/>
          </a:xfrm>
          <a:prstGeom prst="rect">
            <a:avLst/>
          </a:prstGeom>
        </p:spPr>
      </p:pic>
      <p:sp>
        <p:nvSpPr>
          <p:cNvPr id="3" name="Slide Number Placeholder 2"/>
          <p:cNvSpPr>
            <a:spLocks noGrp="1"/>
          </p:cNvSpPr>
          <p:nvPr>
            <p:ph type="sldNum" sz="quarter" idx="12"/>
          </p:nvPr>
        </p:nvSpPr>
        <p:spPr/>
        <p:txBody>
          <a:bodyPr/>
          <a:lstStyle/>
          <a:p>
            <a:fld id="{2066355A-084C-D24E-9AD2-7E4FC41EA627}" type="slidenum">
              <a:rPr lang="en-US" smtClean="0"/>
              <a:pPr/>
              <a:t>4</a:t>
            </a:fld>
            <a:endParaRPr lang="en-US"/>
          </a:p>
        </p:txBody>
      </p:sp>
      <p:sp>
        <p:nvSpPr>
          <p:cNvPr id="4" name="Title 3"/>
          <p:cNvSpPr>
            <a:spLocks noGrp="1"/>
          </p:cNvSpPr>
          <p:nvPr>
            <p:ph type="title"/>
          </p:nvPr>
        </p:nvSpPr>
        <p:spPr/>
        <p:txBody>
          <a:bodyPr/>
          <a:lstStyle/>
          <a:p>
            <a:r>
              <a:rPr lang="en-US" dirty="0"/>
              <a:t>Or did you picture someone like this?</a:t>
            </a:r>
          </a:p>
        </p:txBody>
      </p:sp>
      <p:pic>
        <p:nvPicPr>
          <p:cNvPr id="16" name="Picture Placeholder 6" descr="453531915.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 y="1645920"/>
            <a:ext cx="5943600" cy="4209599"/>
          </a:xfrm>
          <a:prstGeom prst="rect">
            <a:avLst/>
          </a:prstGeom>
        </p:spPr>
      </p:pic>
      <p:pic>
        <p:nvPicPr>
          <p:cNvPr id="19" name="Picture Placeholder 6" descr="175195563-photo.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200" y="1645920"/>
            <a:ext cx="5945657" cy="4209599"/>
          </a:xfrm>
          <a:prstGeom prst="rect">
            <a:avLst/>
          </a:prstGeom>
        </p:spPr>
      </p:pic>
      <p:pic>
        <p:nvPicPr>
          <p:cNvPr id="13" name="Picture Placeholder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7200" y="1645920"/>
            <a:ext cx="5943600" cy="4206240"/>
          </a:xfrm>
          <a:prstGeom prst="rect">
            <a:avLst/>
          </a:prstGeom>
        </p:spPr>
      </p:pic>
      <p:pic>
        <p:nvPicPr>
          <p:cNvPr id="21" name="Picture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23079" y="1809934"/>
            <a:ext cx="1333144" cy="1393303"/>
          </a:xfrm>
          <a:prstGeom prst="rect">
            <a:avLst/>
          </a:prstGeom>
        </p:spPr>
      </p:pic>
    </p:spTree>
    <p:extLst>
      <p:ext uri="{BB962C8B-B14F-4D97-AF65-F5344CB8AC3E}">
        <p14:creationId xmlns:p14="http://schemas.microsoft.com/office/powerpoint/2010/main" val="137355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40</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86386" y="4930889"/>
            <a:ext cx="3400884" cy="1323439"/>
          </a:xfrm>
          <a:prstGeom prst="rect">
            <a:avLst/>
          </a:prstGeom>
          <a:noFill/>
        </p:spPr>
        <p:txBody>
          <a:bodyPr wrap="square" rtlCol="0">
            <a:spAutoFit/>
          </a:bodyPr>
          <a:lstStyle/>
          <a:p>
            <a:pPr algn="ctr"/>
            <a:r>
              <a:rPr lang="en-US" sz="2000" b="1" dirty="0">
                <a:solidFill>
                  <a:srgbClr val="69727B"/>
                </a:solidFill>
              </a:rPr>
              <a:t>Jody </a:t>
            </a:r>
            <a:r>
              <a:rPr lang="en-US" sz="2000" b="1" dirty="0" err="1">
                <a:solidFill>
                  <a:srgbClr val="69727B"/>
                </a:solidFill>
              </a:rPr>
              <a:t>Shincke</a:t>
            </a:r>
            <a:endParaRPr lang="en-US" sz="2000" dirty="0">
              <a:solidFill>
                <a:srgbClr val="69727B"/>
              </a:solidFill>
            </a:endParaRPr>
          </a:p>
          <a:p>
            <a:pPr algn="ctr"/>
            <a:r>
              <a:rPr lang="en-US" sz="2000" dirty="0">
                <a:solidFill>
                  <a:srgbClr val="69727B"/>
                </a:solidFill>
              </a:rPr>
              <a:t>IT Infrastructure Manager</a:t>
            </a:r>
          </a:p>
          <a:p>
            <a:pPr algn="ctr"/>
            <a:r>
              <a:rPr lang="en-US" sz="2000" dirty="0">
                <a:solidFill>
                  <a:srgbClr val="69727B"/>
                </a:solidFill>
              </a:rPr>
              <a:t>REI (Recreational </a:t>
            </a:r>
            <a:endParaRPr lang="en-US" sz="2000" dirty="0" smtClean="0">
              <a:solidFill>
                <a:srgbClr val="69727B"/>
              </a:solidFill>
            </a:endParaRPr>
          </a:p>
          <a:p>
            <a:pPr algn="ctr"/>
            <a:r>
              <a:rPr lang="en-US" sz="2000" dirty="0" smtClean="0">
                <a:solidFill>
                  <a:srgbClr val="69727B"/>
                </a:solidFill>
              </a:rPr>
              <a:t>Equipment </a:t>
            </a:r>
            <a:r>
              <a:rPr lang="en-US" sz="2000" dirty="0">
                <a:solidFill>
                  <a:srgbClr val="69727B"/>
                </a:solidFill>
              </a:rPr>
              <a:t>Inc.)</a:t>
            </a:r>
          </a:p>
        </p:txBody>
      </p:sp>
      <p:sp>
        <p:nvSpPr>
          <p:cNvPr id="8" name="Content Placeholder 5"/>
          <p:cNvSpPr txBox="1">
            <a:spLocks/>
          </p:cNvSpPr>
          <p:nvPr/>
        </p:nvSpPr>
        <p:spPr>
          <a:xfrm>
            <a:off x="4653595" y="2738939"/>
            <a:ext cx="3129945"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2800" dirty="0">
                <a:solidFill>
                  <a:schemeClr val="bg1"/>
                </a:solidFill>
              </a:rPr>
              <a:t>I got started in IT when I realized I LOVED technology </a:t>
            </a:r>
            <a:r>
              <a:rPr lang="en-US" sz="2800" dirty="0" smtClean="0">
                <a:solidFill>
                  <a:schemeClr val="bg1"/>
                </a:solidFill>
              </a:rPr>
              <a:t/>
            </a:r>
            <a:br>
              <a:rPr lang="en-US" sz="2800" dirty="0" smtClean="0">
                <a:solidFill>
                  <a:schemeClr val="bg1"/>
                </a:solidFill>
              </a:rPr>
            </a:br>
            <a:r>
              <a:rPr lang="en-US" sz="2800" dirty="0" smtClean="0">
                <a:solidFill>
                  <a:schemeClr val="bg1"/>
                </a:solidFill>
              </a:rPr>
              <a:t>in </a:t>
            </a:r>
            <a:r>
              <a:rPr lang="en-US" sz="2800" dirty="0">
                <a:solidFill>
                  <a:schemeClr val="bg1"/>
                </a:solidFill>
              </a:rPr>
              <a:t>high school. </a:t>
            </a:r>
            <a:endParaRPr lang="en-US" sz="2500" dirty="0">
              <a:solidFill>
                <a:schemeClr val="bg1"/>
              </a:solidFill>
              <a:cs typeface="Arial"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58085" y="2537058"/>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6895200" y="4002309"/>
            <a:ext cx="660400" cy="609600"/>
          </a:xfrm>
          <a:prstGeom prst="rect">
            <a:avLst/>
          </a:prstGeom>
        </p:spPr>
      </p:pic>
      <p:sp>
        <p:nvSpPr>
          <p:cNvPr id="2" name="Picture Placeholder 1"/>
          <p:cNvSpPr>
            <a:spLocks noGrp="1"/>
          </p:cNvSpPr>
          <p:nvPr>
            <p:ph type="pic" sz="quarter" idx="14"/>
          </p:nvPr>
        </p:nvSpPr>
        <p:spPr/>
      </p:sp>
      <p:pic>
        <p:nvPicPr>
          <p:cNvPr id="409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3371" y="1651158"/>
            <a:ext cx="2623784" cy="327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6227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3277155" y="1651158"/>
            <a:ext cx="5409645" cy="4206240"/>
          </a:xfrm>
          <a:prstGeom prst="round1Rect">
            <a:avLst>
              <a:gd name="adj" fmla="val 13024"/>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a:t>
            </a:r>
            <a:r>
              <a:rPr lang="en-US" dirty="0" smtClean="0">
                <a:ea typeface="ＭＳ Ｐゴシック" charset="0"/>
                <a:cs typeface="Arial" charset="0"/>
              </a:rPr>
              <a:t>Here </a:t>
            </a:r>
            <a:endParaRPr lang="en-US" dirty="0">
              <a:solidFill>
                <a:schemeClr val="accent1"/>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pPr/>
              <a:t>41</a:t>
            </a:fld>
            <a:endParaRPr lang="en-US"/>
          </a:p>
        </p:txBody>
      </p:sp>
      <p:sp>
        <p:nvSpPr>
          <p:cNvPr id="6" name="Content Placeholder 5"/>
          <p:cNvSpPr>
            <a:spLocks noGrp="1"/>
          </p:cNvSpPr>
          <p:nvPr>
            <p:ph sz="half" idx="4294967295"/>
          </p:nvPr>
        </p:nvSpPr>
        <p:spPr>
          <a:xfrm>
            <a:off x="4333879" y="2738939"/>
            <a:ext cx="3966649" cy="2760454"/>
          </a:xfrm>
        </p:spPr>
        <p:txBody>
          <a:bodyPr/>
          <a:lstStyle/>
          <a:p>
            <a:pPr marL="0" indent="0">
              <a:buNone/>
            </a:pPr>
            <a:r>
              <a:rPr lang="en-US" sz="2800" dirty="0">
                <a:solidFill>
                  <a:schemeClr val="bg1"/>
                </a:solidFill>
              </a:rPr>
              <a:t>The Creating IT Futures IT Ready program helped me land a full-time technical support position.</a:t>
            </a:r>
          </a:p>
          <a:p>
            <a:pPr marL="0" indent="0">
              <a:buNone/>
            </a:pPr>
            <a:endParaRPr lang="en-US" sz="2500" dirty="0">
              <a:solidFill>
                <a:schemeClr val="bg1"/>
              </a:solidFill>
              <a:cs typeface="Arial" charset="0"/>
            </a:endParaRPr>
          </a:p>
          <a:p>
            <a:pPr marL="0" indent="0">
              <a:buNone/>
            </a:pPr>
            <a:endParaRPr lang="en-US" sz="2500" dirty="0">
              <a:solidFill>
                <a:schemeClr val="bg1"/>
              </a:solidFill>
            </a:endParaRPr>
          </a:p>
        </p:txBody>
      </p:sp>
      <p:sp>
        <p:nvSpPr>
          <p:cNvPr id="17" name="TextBox 16"/>
          <p:cNvSpPr txBox="1"/>
          <p:nvPr/>
        </p:nvSpPr>
        <p:spPr>
          <a:xfrm>
            <a:off x="457201" y="4978360"/>
            <a:ext cx="2819956" cy="984885"/>
          </a:xfrm>
          <a:prstGeom prst="rect">
            <a:avLst/>
          </a:prstGeom>
          <a:noFill/>
        </p:spPr>
        <p:txBody>
          <a:bodyPr wrap="square" rtlCol="0">
            <a:spAutoFit/>
          </a:bodyPr>
          <a:lstStyle/>
          <a:p>
            <a:pPr algn="ctr"/>
            <a:r>
              <a:rPr lang="en-US" sz="2000" b="1" dirty="0" err="1" smtClean="0">
                <a:solidFill>
                  <a:srgbClr val="69727B"/>
                </a:solidFill>
              </a:rPr>
              <a:t>Ngina</a:t>
            </a:r>
            <a:r>
              <a:rPr lang="en-US" sz="2000" b="1" dirty="0" smtClean="0">
                <a:solidFill>
                  <a:srgbClr val="69727B"/>
                </a:solidFill>
              </a:rPr>
              <a:t> </a:t>
            </a:r>
            <a:r>
              <a:rPr lang="en-US" sz="2000" b="1" dirty="0" err="1" smtClean="0">
                <a:solidFill>
                  <a:srgbClr val="69727B"/>
                </a:solidFill>
              </a:rPr>
              <a:t>BaGGett</a:t>
            </a:r>
            <a:endParaRPr lang="en-US" sz="2000" dirty="0">
              <a:solidFill>
                <a:srgbClr val="69727B"/>
              </a:solidFill>
            </a:endParaRPr>
          </a:p>
          <a:p>
            <a:pPr algn="ctr"/>
            <a:r>
              <a:rPr lang="en-US" sz="2000" dirty="0">
                <a:solidFill>
                  <a:srgbClr val="69727B"/>
                </a:solidFill>
              </a:rPr>
              <a:t>Technical Support</a:t>
            </a:r>
          </a:p>
          <a:p>
            <a:pPr algn="ct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38369" y="2738939"/>
            <a:ext cx="660400" cy="6096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130705" y="4136555"/>
            <a:ext cx="660400" cy="609600"/>
          </a:xfrm>
          <a:prstGeom prst="rect">
            <a:avLst/>
          </a:prstGeom>
        </p:spPr>
      </p:pic>
      <p:sp>
        <p:nvSpPr>
          <p:cNvPr id="2" name="Picture Placeholder 1"/>
          <p:cNvSpPr>
            <a:spLocks noGrp="1"/>
          </p:cNvSpPr>
          <p:nvPr>
            <p:ph type="pic" sz="quarter" idx="14"/>
          </p:nvPr>
        </p:nvSpPr>
        <p:spPr/>
      </p:sp>
      <p:pic>
        <p:nvPicPr>
          <p:cNvPr id="1536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3143" y="1651159"/>
            <a:ext cx="2619004" cy="3284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1516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42</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201" y="4978360"/>
            <a:ext cx="2819956" cy="1323439"/>
          </a:xfrm>
          <a:prstGeom prst="rect">
            <a:avLst/>
          </a:prstGeom>
          <a:noFill/>
        </p:spPr>
        <p:txBody>
          <a:bodyPr wrap="square" rtlCol="0">
            <a:spAutoFit/>
          </a:bodyPr>
          <a:lstStyle/>
          <a:p>
            <a:pPr algn="ctr"/>
            <a:r>
              <a:rPr lang="en-US" sz="2000" b="1" dirty="0">
                <a:solidFill>
                  <a:srgbClr val="69727B"/>
                </a:solidFill>
              </a:rPr>
              <a:t>TC Culberson</a:t>
            </a:r>
            <a:endParaRPr lang="en-US" sz="2000" dirty="0">
              <a:solidFill>
                <a:srgbClr val="69727B"/>
              </a:solidFill>
            </a:endParaRPr>
          </a:p>
          <a:p>
            <a:pPr algn="ctr"/>
            <a:r>
              <a:rPr lang="en-US" sz="2000" dirty="0">
                <a:solidFill>
                  <a:srgbClr val="69727B"/>
                </a:solidFill>
              </a:rPr>
              <a:t>Business Application Manager</a:t>
            </a:r>
          </a:p>
          <a:p>
            <a:pPr algn="ctr"/>
            <a:r>
              <a:rPr lang="en-US" sz="2000" dirty="0">
                <a:solidFill>
                  <a:srgbClr val="69727B"/>
                </a:solidFill>
              </a:rPr>
              <a:t>NCPHS</a:t>
            </a:r>
          </a:p>
        </p:txBody>
      </p:sp>
      <p:sp>
        <p:nvSpPr>
          <p:cNvPr id="8" name="Content Placeholder 5"/>
          <p:cNvSpPr txBox="1">
            <a:spLocks/>
          </p:cNvSpPr>
          <p:nvPr/>
        </p:nvSpPr>
        <p:spPr>
          <a:xfrm>
            <a:off x="4512476" y="2738939"/>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My ability to translate between my geek team members and the end-users sets me apart.</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16966" y="2572179"/>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431235" y="4119166"/>
            <a:ext cx="660400" cy="609600"/>
          </a:xfrm>
          <a:prstGeom prst="rect">
            <a:avLst/>
          </a:prstGeom>
        </p:spPr>
      </p:pic>
      <p:sp>
        <p:nvSpPr>
          <p:cNvPr id="2" name="Picture Placeholder 1"/>
          <p:cNvSpPr>
            <a:spLocks noGrp="1"/>
          </p:cNvSpPr>
          <p:nvPr>
            <p:ph type="pic" sz="quarter" idx="14"/>
          </p:nvPr>
        </p:nvSpPr>
        <p:spPr/>
      </p:sp>
      <p:pic>
        <p:nvPicPr>
          <p:cNvPr id="1229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4245" y="1651159"/>
            <a:ext cx="2622457" cy="327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1105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3277155" y="1651158"/>
            <a:ext cx="5409645" cy="4206240"/>
          </a:xfrm>
          <a:prstGeom prst="round1Rect">
            <a:avLst>
              <a:gd name="adj" fmla="val 13024"/>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a:t>
            </a:r>
            <a:r>
              <a:rPr lang="en-US" dirty="0" smtClean="0">
                <a:ea typeface="ＭＳ Ｐゴシック" charset="0"/>
                <a:cs typeface="Arial" charset="0"/>
              </a:rPr>
              <a:t>Here </a:t>
            </a:r>
            <a:endParaRPr lang="en-US" dirty="0">
              <a:solidFill>
                <a:schemeClr val="accent1"/>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pPr/>
              <a:t>43</a:t>
            </a:fld>
            <a:endParaRPr lang="en-US"/>
          </a:p>
        </p:txBody>
      </p:sp>
      <p:sp>
        <p:nvSpPr>
          <p:cNvPr id="6" name="Content Placeholder 5"/>
          <p:cNvSpPr>
            <a:spLocks noGrp="1"/>
          </p:cNvSpPr>
          <p:nvPr>
            <p:ph sz="half" idx="4294967295"/>
          </p:nvPr>
        </p:nvSpPr>
        <p:spPr>
          <a:xfrm>
            <a:off x="4253931" y="2574240"/>
            <a:ext cx="3966649" cy="2760454"/>
          </a:xfrm>
        </p:spPr>
        <p:txBody>
          <a:bodyPr/>
          <a:lstStyle/>
          <a:p>
            <a:pPr marL="0" indent="0">
              <a:buNone/>
            </a:pPr>
            <a:r>
              <a:rPr lang="en-US" sz="2800" dirty="0">
                <a:solidFill>
                  <a:schemeClr val="bg1"/>
                </a:solidFill>
              </a:rPr>
              <a:t>High-tech </a:t>
            </a:r>
            <a:r>
              <a:rPr lang="en-US" sz="2800" dirty="0" smtClean="0">
                <a:solidFill>
                  <a:schemeClr val="bg1"/>
                </a:solidFill>
              </a:rPr>
              <a:t>business to business marketing </a:t>
            </a:r>
            <a:r>
              <a:rPr lang="en-US" sz="2800" dirty="0">
                <a:solidFill>
                  <a:schemeClr val="bg1"/>
                </a:solidFill>
              </a:rPr>
              <a:t>is a thrill. It’s ever-changing, requires constant </a:t>
            </a:r>
            <a:r>
              <a:rPr lang="en-US" sz="2800" dirty="0" smtClean="0">
                <a:solidFill>
                  <a:schemeClr val="bg1"/>
                </a:solidFill>
              </a:rPr>
              <a:t>learning and </a:t>
            </a:r>
            <a:r>
              <a:rPr lang="en-US" sz="2800" dirty="0">
                <a:solidFill>
                  <a:schemeClr val="bg1"/>
                </a:solidFill>
              </a:rPr>
              <a:t>a passion for the industry.</a:t>
            </a:r>
          </a:p>
          <a:p>
            <a:pPr marL="0" indent="0">
              <a:buNone/>
            </a:pPr>
            <a:endParaRPr lang="en-US" sz="2500" dirty="0">
              <a:solidFill>
                <a:schemeClr val="bg1"/>
              </a:solidFill>
              <a:cs typeface="Arial" charset="0"/>
            </a:endParaRPr>
          </a:p>
          <a:p>
            <a:pPr marL="0" indent="0">
              <a:buNone/>
            </a:pPr>
            <a:endParaRPr lang="en-US" sz="2500" dirty="0">
              <a:solidFill>
                <a:schemeClr val="bg1"/>
              </a:solidFill>
            </a:endParaRPr>
          </a:p>
        </p:txBody>
      </p:sp>
      <p:sp>
        <p:nvSpPr>
          <p:cNvPr id="17" name="TextBox 16"/>
          <p:cNvSpPr txBox="1"/>
          <p:nvPr/>
        </p:nvSpPr>
        <p:spPr>
          <a:xfrm>
            <a:off x="457201" y="4978360"/>
            <a:ext cx="2819956" cy="1292662"/>
          </a:xfrm>
          <a:prstGeom prst="rect">
            <a:avLst/>
          </a:prstGeom>
          <a:noFill/>
        </p:spPr>
        <p:txBody>
          <a:bodyPr wrap="square" rtlCol="0">
            <a:spAutoFit/>
          </a:bodyPr>
          <a:lstStyle/>
          <a:p>
            <a:pPr algn="ctr"/>
            <a:r>
              <a:rPr lang="en-US" sz="2000" b="1" dirty="0" smtClean="0">
                <a:solidFill>
                  <a:srgbClr val="69727B"/>
                </a:solidFill>
              </a:rPr>
              <a:t>Tracy Pound</a:t>
            </a:r>
            <a:endParaRPr lang="en-US" sz="2000" b="1" dirty="0">
              <a:solidFill>
                <a:srgbClr val="69727B"/>
              </a:solidFill>
            </a:endParaRPr>
          </a:p>
          <a:p>
            <a:pPr algn="ctr"/>
            <a:r>
              <a:rPr lang="en-US" sz="2000" dirty="0" smtClean="0">
                <a:solidFill>
                  <a:srgbClr val="69727B"/>
                </a:solidFill>
              </a:rPr>
              <a:t>Managing Director, </a:t>
            </a:r>
            <a:r>
              <a:rPr lang="en-US" sz="2000" dirty="0" err="1" smtClean="0">
                <a:solidFill>
                  <a:srgbClr val="69727B"/>
                </a:solidFill>
              </a:rPr>
              <a:t>Maximity</a:t>
            </a:r>
            <a:r>
              <a:rPr lang="en-US" sz="2000" dirty="0" smtClean="0">
                <a:solidFill>
                  <a:srgbClr val="69727B"/>
                </a:solidFill>
              </a:rPr>
              <a:t>, Birmingham</a:t>
            </a:r>
            <a:endParaRPr lang="en-US" sz="2000" dirty="0">
              <a:solidFill>
                <a:srgbClr val="69727B"/>
              </a:solidFill>
            </a:endParaRPr>
          </a:p>
          <a:p>
            <a:pPr algn="ct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38369" y="2378418"/>
            <a:ext cx="660400" cy="6096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5653154" y="4836593"/>
            <a:ext cx="660400" cy="609600"/>
          </a:xfrm>
          <a:prstGeom prst="rect">
            <a:avLst/>
          </a:prstGeom>
        </p:spPr>
      </p:pic>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5023" r="5023"/>
          <a:stretch>
            <a:fillRect/>
          </a:stretch>
        </p:blipFill>
        <p:spPr/>
      </p:pic>
    </p:spTree>
    <p:extLst>
      <p:ext uri="{BB962C8B-B14F-4D97-AF65-F5344CB8AC3E}">
        <p14:creationId xmlns:p14="http://schemas.microsoft.com/office/powerpoint/2010/main" val="10824155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44</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201" y="4978360"/>
            <a:ext cx="2819956" cy="1015663"/>
          </a:xfrm>
          <a:prstGeom prst="rect">
            <a:avLst/>
          </a:prstGeom>
          <a:noFill/>
        </p:spPr>
        <p:txBody>
          <a:bodyPr wrap="square" rtlCol="0">
            <a:spAutoFit/>
          </a:bodyPr>
          <a:lstStyle/>
          <a:p>
            <a:pPr algn="ctr"/>
            <a:r>
              <a:rPr lang="en-US" sz="2000" b="1" dirty="0">
                <a:solidFill>
                  <a:srgbClr val="69727B"/>
                </a:solidFill>
              </a:rPr>
              <a:t>Melody </a:t>
            </a:r>
            <a:r>
              <a:rPr lang="en-US" sz="2000" b="1" dirty="0" err="1">
                <a:solidFill>
                  <a:srgbClr val="69727B"/>
                </a:solidFill>
              </a:rPr>
              <a:t>Culton</a:t>
            </a:r>
            <a:endParaRPr lang="en-US" sz="2000" dirty="0">
              <a:solidFill>
                <a:srgbClr val="69727B"/>
              </a:solidFill>
            </a:endParaRPr>
          </a:p>
          <a:p>
            <a:pPr algn="ctr"/>
            <a:r>
              <a:rPr lang="en-US" sz="2000" dirty="0">
                <a:solidFill>
                  <a:srgbClr val="69727B"/>
                </a:solidFill>
              </a:rPr>
              <a:t>Senior Corporate Counsel</a:t>
            </a:r>
          </a:p>
          <a:p>
            <a:pPr algn="ctr"/>
            <a:r>
              <a:rPr lang="en-US" sz="2000" dirty="0">
                <a:solidFill>
                  <a:srgbClr val="69727B"/>
                </a:solidFill>
              </a:rPr>
              <a:t>Brother </a:t>
            </a:r>
            <a:r>
              <a:rPr lang="en-US" sz="2000" dirty="0" smtClean="0">
                <a:solidFill>
                  <a:srgbClr val="69727B"/>
                </a:solidFill>
              </a:rPr>
              <a:t>International</a:t>
            </a:r>
            <a:endParaRPr lang="en-US" sz="2000" dirty="0">
              <a:solidFill>
                <a:srgbClr val="69727B"/>
              </a:solidFill>
            </a:endParaRPr>
          </a:p>
        </p:txBody>
      </p:sp>
      <p:sp>
        <p:nvSpPr>
          <p:cNvPr id="8" name="Content Placeholder 5"/>
          <p:cNvSpPr txBox="1">
            <a:spLocks/>
          </p:cNvSpPr>
          <p:nvPr/>
        </p:nvSpPr>
        <p:spPr>
          <a:xfrm>
            <a:off x="4486818" y="2491453"/>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I work closely with the </a:t>
            </a:r>
            <a:r>
              <a:rPr lang="en-US" sz="2800" dirty="0" smtClean="0">
                <a:solidFill>
                  <a:schemeClr val="bg1"/>
                </a:solidFill>
              </a:rPr>
              <a:t>IT department so </a:t>
            </a:r>
            <a:r>
              <a:rPr lang="en-US" sz="2800" dirty="0">
                <a:solidFill>
                  <a:schemeClr val="bg1"/>
                </a:solidFill>
              </a:rPr>
              <a:t>that all risk factors — legal and </a:t>
            </a:r>
            <a:r>
              <a:rPr lang="en-US" sz="2800" dirty="0" smtClean="0">
                <a:solidFill>
                  <a:schemeClr val="bg1"/>
                </a:solidFill>
              </a:rPr>
              <a:t>technical — </a:t>
            </a:r>
            <a:r>
              <a:rPr lang="en-US" sz="2800" dirty="0">
                <a:solidFill>
                  <a:schemeClr val="bg1"/>
                </a:solidFill>
              </a:rPr>
              <a:t>can be considered when making </a:t>
            </a:r>
            <a:r>
              <a:rPr lang="en-US" sz="2800" dirty="0" smtClean="0">
                <a:solidFill>
                  <a:schemeClr val="bg1"/>
                </a:solidFill>
              </a:rPr>
              <a:t>business </a:t>
            </a:r>
            <a:r>
              <a:rPr lang="en-US" sz="2800" dirty="0">
                <a:solidFill>
                  <a:schemeClr val="bg1"/>
                </a:solidFill>
              </a:rPr>
              <a:t>decisions.  </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91308" y="2311420"/>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352286" y="4814670"/>
            <a:ext cx="660400" cy="609600"/>
          </a:xfrm>
          <a:prstGeom prst="rect">
            <a:avLst/>
          </a:prstGeom>
        </p:spPr>
      </p:pic>
      <p:sp>
        <p:nvSpPr>
          <p:cNvPr id="2" name="Picture Placeholder 1"/>
          <p:cNvSpPr>
            <a:spLocks noGrp="1"/>
          </p:cNvSpPr>
          <p:nvPr>
            <p:ph type="pic" sz="quarter" idx="14"/>
          </p:nvPr>
        </p:nvSpPr>
        <p:spPr/>
      </p:sp>
      <p:pic>
        <p:nvPicPr>
          <p:cNvPr id="3074" name="Picture 2" descr="C:\Users\Cathy Alper\Documents\Comptia\AWIT\Initiatives\Evangelism Dream IT\Testimonial Pictures slides\pictures\Melody Culton.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4138" y="1881772"/>
            <a:ext cx="4432739" cy="304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64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45</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201" y="4978360"/>
            <a:ext cx="2819956" cy="1015663"/>
          </a:xfrm>
          <a:prstGeom prst="rect">
            <a:avLst/>
          </a:prstGeom>
          <a:noFill/>
        </p:spPr>
        <p:txBody>
          <a:bodyPr wrap="square" rtlCol="0">
            <a:spAutoFit/>
          </a:bodyPr>
          <a:lstStyle/>
          <a:p>
            <a:pPr algn="ctr"/>
            <a:r>
              <a:rPr lang="en-US" sz="2000" b="1" dirty="0">
                <a:solidFill>
                  <a:srgbClr val="69727B"/>
                </a:solidFill>
              </a:rPr>
              <a:t>Jessi Norris</a:t>
            </a:r>
            <a:endParaRPr lang="en-US" sz="2000" dirty="0">
              <a:solidFill>
                <a:srgbClr val="69727B"/>
              </a:solidFill>
            </a:endParaRPr>
          </a:p>
          <a:p>
            <a:pPr algn="ctr"/>
            <a:r>
              <a:rPr lang="en-US" sz="2000" dirty="0">
                <a:solidFill>
                  <a:srgbClr val="69727B"/>
                </a:solidFill>
              </a:rPr>
              <a:t>Project Manager</a:t>
            </a:r>
          </a:p>
          <a:p>
            <a:pPr algn="ctr"/>
            <a:r>
              <a:rPr lang="en-US" sz="2000" dirty="0" err="1">
                <a:solidFill>
                  <a:srgbClr val="69727B"/>
                </a:solidFill>
              </a:rPr>
              <a:t>TekTegrity</a:t>
            </a:r>
            <a:endParaRPr lang="en-US" sz="2000" dirty="0">
              <a:solidFill>
                <a:srgbClr val="69727B"/>
              </a:solidFill>
            </a:endParaRPr>
          </a:p>
        </p:txBody>
      </p:sp>
      <p:sp>
        <p:nvSpPr>
          <p:cNvPr id="8" name="Content Placeholder 5"/>
          <p:cNvSpPr txBox="1">
            <a:spLocks/>
          </p:cNvSpPr>
          <p:nvPr/>
        </p:nvSpPr>
        <p:spPr>
          <a:xfrm>
            <a:off x="4518485" y="2584560"/>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solidFill>
                  <a:schemeClr val="bg1"/>
                </a:solidFill>
              </a:rPr>
              <a:t>I </a:t>
            </a:r>
            <a:r>
              <a:rPr lang="en-US" sz="2800" dirty="0">
                <a:solidFill>
                  <a:schemeClr val="bg1"/>
                </a:solidFill>
              </a:rPr>
              <a:t>love my job because I create processes and solutions to real problems — and I get to see the benefits for my company and our clients</a:t>
            </a:r>
            <a:r>
              <a:rPr lang="en-US" sz="2800" dirty="0" smtClean="0">
                <a:solidFill>
                  <a:schemeClr val="bg1"/>
                </a:solidFill>
              </a:rPr>
              <a:t>.</a:t>
            </a:r>
            <a:endParaRPr lang="en-US" sz="2800"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93940" y="2414044"/>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6846481" y="4923120"/>
            <a:ext cx="660400" cy="609600"/>
          </a:xfrm>
          <a:prstGeom prst="rect">
            <a:avLst/>
          </a:prstGeom>
        </p:spPr>
      </p:pic>
      <p:sp>
        <p:nvSpPr>
          <p:cNvPr id="2" name="Picture Placeholder 1"/>
          <p:cNvSpPr>
            <a:spLocks noGrp="1"/>
          </p:cNvSpPr>
          <p:nvPr>
            <p:ph type="pic" sz="quarter" idx="14"/>
          </p:nvPr>
        </p:nvSpPr>
        <p:spPr/>
      </p:sp>
      <p:pic>
        <p:nvPicPr>
          <p:cNvPr id="1026" name="Picture 2" descr="C:\Users\Cathy Alper\AppData\Local\Microsoft\Windows\Temporary Internet Files\Content.Outlook\75QHWKG8\jessi_norris.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376"/>
          <a:stretch/>
        </p:blipFill>
        <p:spPr bwMode="auto">
          <a:xfrm>
            <a:off x="651107" y="1654495"/>
            <a:ext cx="2626050" cy="327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1474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3277155" y="1651158"/>
            <a:ext cx="5409645" cy="4206240"/>
          </a:xfrm>
          <a:prstGeom prst="round1Rect">
            <a:avLst>
              <a:gd name="adj" fmla="val 13024"/>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7" name="Title 6"/>
          <p:cNvSpPr>
            <a:spLocks noGrp="1"/>
          </p:cNvSpPr>
          <p:nvPr>
            <p:ph type="title"/>
          </p:nvPr>
        </p:nvSpPr>
        <p:spPr/>
        <p:txBody>
          <a:bodyPr/>
          <a:lstStyle/>
          <a:p>
            <a:r>
              <a:rPr lang="en-US" dirty="0">
                <a:ea typeface="ＭＳ Ｐゴシック" charset="0"/>
                <a:cs typeface="Arial" charset="0"/>
              </a:rPr>
              <a:t>Picture Yourself Here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46</a:t>
            </a:fld>
            <a:endParaRPr lang="en-US" dirty="0"/>
          </a:p>
        </p:txBody>
      </p:sp>
      <p:sp>
        <p:nvSpPr>
          <p:cNvPr id="9" name="Content Placeholder 5"/>
          <p:cNvSpPr txBox="1">
            <a:spLocks/>
          </p:cNvSpPr>
          <p:nvPr/>
        </p:nvSpPr>
        <p:spPr>
          <a:xfrm>
            <a:off x="181389" y="1127083"/>
            <a:ext cx="4762159" cy="2221456"/>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cs typeface="Arial" charset="0"/>
              </a:rPr>
              <a:t> </a:t>
            </a:r>
          </a:p>
          <a:p>
            <a:endParaRPr lang="en-US" dirty="0">
              <a:solidFill>
                <a:schemeClr val="bg1"/>
              </a:solidFill>
              <a:cs typeface="Arial" charset="0"/>
            </a:endParaRPr>
          </a:p>
        </p:txBody>
      </p:sp>
      <p:sp>
        <p:nvSpPr>
          <p:cNvPr id="10" name="TextBox 9"/>
          <p:cNvSpPr txBox="1"/>
          <p:nvPr/>
        </p:nvSpPr>
        <p:spPr>
          <a:xfrm>
            <a:off x="457199" y="4842050"/>
            <a:ext cx="2819956" cy="1323439"/>
          </a:xfrm>
          <a:prstGeom prst="rect">
            <a:avLst/>
          </a:prstGeom>
          <a:noFill/>
        </p:spPr>
        <p:txBody>
          <a:bodyPr wrap="square" rtlCol="0">
            <a:spAutoFit/>
          </a:bodyPr>
          <a:lstStyle/>
          <a:p>
            <a:pPr algn="ctr"/>
            <a:r>
              <a:rPr lang="en-US" sz="2000" b="1" dirty="0">
                <a:solidFill>
                  <a:srgbClr val="69727B"/>
                </a:solidFill>
              </a:rPr>
              <a:t>Barbra Smith</a:t>
            </a:r>
            <a:endParaRPr lang="en-US" sz="2000" dirty="0">
              <a:solidFill>
                <a:srgbClr val="69727B"/>
              </a:solidFill>
            </a:endParaRPr>
          </a:p>
          <a:p>
            <a:pPr algn="ctr"/>
            <a:r>
              <a:rPr lang="en-US" sz="2000" dirty="0">
                <a:solidFill>
                  <a:srgbClr val="69727B"/>
                </a:solidFill>
              </a:rPr>
              <a:t>Americas </a:t>
            </a:r>
            <a:r>
              <a:rPr lang="en-US" sz="2000" dirty="0" smtClean="0">
                <a:solidFill>
                  <a:srgbClr val="69727B"/>
                </a:solidFill>
              </a:rPr>
              <a:t>Business </a:t>
            </a:r>
            <a:r>
              <a:rPr lang="en-US" sz="2000" dirty="0">
                <a:solidFill>
                  <a:srgbClr val="69727B"/>
                </a:solidFill>
              </a:rPr>
              <a:t>Operations Manager </a:t>
            </a:r>
          </a:p>
          <a:p>
            <a:pPr algn="ctr"/>
            <a:r>
              <a:rPr lang="en-US" sz="2000" dirty="0">
                <a:solidFill>
                  <a:srgbClr val="69727B"/>
                </a:solidFill>
              </a:rPr>
              <a:t>Hewlett-Packard</a:t>
            </a:r>
          </a:p>
        </p:txBody>
      </p:sp>
      <p:sp>
        <p:nvSpPr>
          <p:cNvPr id="8" name="Content Placeholder 5"/>
          <p:cNvSpPr txBox="1">
            <a:spLocks/>
          </p:cNvSpPr>
          <p:nvPr/>
        </p:nvSpPr>
        <p:spPr>
          <a:xfrm>
            <a:off x="4518485" y="2558689"/>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solidFill>
              </a:rPr>
              <a:t>I am proud of advancing my career to the point where I can now influence system architecture and software applications </a:t>
            </a:r>
            <a:r>
              <a:rPr lang="en-US" sz="2800" dirty="0" smtClean="0">
                <a:solidFill>
                  <a:schemeClr val="bg1"/>
                </a:solidFill>
              </a:rPr>
              <a:t/>
            </a:r>
            <a:br>
              <a:rPr lang="en-US" sz="2800" dirty="0" smtClean="0">
                <a:solidFill>
                  <a:schemeClr val="bg1"/>
                </a:solidFill>
              </a:rPr>
            </a:br>
            <a:r>
              <a:rPr lang="en-US" sz="2800" dirty="0" smtClean="0">
                <a:solidFill>
                  <a:schemeClr val="bg1"/>
                </a:solidFill>
              </a:rPr>
              <a:t>at </a:t>
            </a:r>
            <a:r>
              <a:rPr lang="en-US" sz="2800" dirty="0">
                <a:solidFill>
                  <a:schemeClr val="bg1"/>
                </a:solidFill>
              </a:rPr>
              <a:t>HP.</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68280" y="2370799"/>
            <a:ext cx="6604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5489036" y="4816723"/>
            <a:ext cx="660400" cy="609600"/>
          </a:xfrm>
          <a:prstGeom prst="rect">
            <a:avLst/>
          </a:prstGeom>
        </p:spPr>
      </p:pic>
      <p:sp>
        <p:nvSpPr>
          <p:cNvPr id="2" name="Picture Placeholder 1"/>
          <p:cNvSpPr>
            <a:spLocks noGrp="1"/>
          </p:cNvSpPr>
          <p:nvPr>
            <p:ph type="pic" sz="quarter" idx="14"/>
          </p:nvPr>
        </p:nvSpPr>
        <p:spPr/>
      </p:sp>
      <p:pic>
        <p:nvPicPr>
          <p:cNvPr id="3" name="Picture 2" descr="C:\Users\Cathy Alper\Documents\Comptia\AWIT\Initiatives\Evangelism Dream IT\Testimonial Pictures slides\pictures\Barbra Smith 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6851" y="1651159"/>
            <a:ext cx="2560304" cy="320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2667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06858"/>
            <a:ext cx="5260798" cy="1362075"/>
          </a:xfrm>
        </p:spPr>
        <p:txBody>
          <a:bodyPr/>
          <a:lstStyle/>
          <a:p>
            <a:r>
              <a:rPr lang="en-US" dirty="0" smtClean="0"/>
              <a:t>Resources to help you get started</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91AF2B4D-6B12-4EDF-87BB-2B55CECB6611}" type="slidenum">
              <a:rPr lang="en-US" smtClean="0"/>
              <a:pPr/>
              <a:t>47</a:t>
            </a:fld>
            <a:endParaRPr lang="en-US" dirty="0"/>
          </a:p>
        </p:txBody>
      </p:sp>
    </p:spTree>
    <p:extLst>
      <p:ext uri="{BB962C8B-B14F-4D97-AF65-F5344CB8AC3E}">
        <p14:creationId xmlns:p14="http://schemas.microsoft.com/office/powerpoint/2010/main" val="15435606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Arial" charset="0"/>
              </a:rPr>
              <a:t>In Our </a:t>
            </a:r>
            <a:r>
              <a:rPr lang="en-US" dirty="0" smtClean="0">
                <a:ea typeface="ＭＳ Ｐゴシック" charset="0"/>
                <a:cs typeface="Arial" charset="0"/>
              </a:rPr>
              <a:t>Local Community</a:t>
            </a:r>
            <a:endParaRPr lang="en-US" dirty="0"/>
          </a:p>
        </p:txBody>
      </p:sp>
      <p:sp>
        <p:nvSpPr>
          <p:cNvPr id="3" name="Content Placeholder 2"/>
          <p:cNvSpPr>
            <a:spLocks noGrp="1"/>
          </p:cNvSpPr>
          <p:nvPr>
            <p:ph idx="1"/>
          </p:nvPr>
        </p:nvSpPr>
        <p:spPr/>
        <p:txBody>
          <a:bodyPr/>
          <a:lstStyle/>
          <a:p>
            <a:pPr lvl="1">
              <a:defRPr/>
            </a:pPr>
            <a:endParaRPr lang="en-US" i="1" dirty="0">
              <a:solidFill>
                <a:srgbClr val="69727B"/>
              </a:solidFill>
              <a:latin typeface="Arial" pitchFamily="34" charset="0"/>
              <a:ea typeface="ＭＳ Ｐゴシック" pitchFamily="34" charset="-128"/>
              <a:cs typeface="Arial" pitchFamily="34" charset="0"/>
            </a:endParaRPr>
          </a:p>
          <a:p>
            <a:pPr lvl="1">
              <a:defRPr/>
            </a:pPr>
            <a:r>
              <a:rPr lang="en-US" i="1" dirty="0" smtClean="0">
                <a:solidFill>
                  <a:srgbClr val="69727B"/>
                </a:solidFill>
                <a:latin typeface="Arial" pitchFamily="34" charset="0"/>
                <a:ea typeface="ＭＳ Ｐゴシック" pitchFamily="34" charset="-128"/>
                <a:cs typeface="Arial" pitchFamily="34" charset="0"/>
              </a:rPr>
              <a:t>Add local resources related to IT careers to this slide.</a:t>
            </a:r>
          </a:p>
          <a:p>
            <a:pPr lvl="1">
              <a:defRPr/>
            </a:pPr>
            <a:endParaRPr lang="en-US" i="1" dirty="0" smtClean="0">
              <a:solidFill>
                <a:srgbClr val="69727B"/>
              </a:solidFill>
              <a:latin typeface="Arial" pitchFamily="34" charset="0"/>
              <a:ea typeface="ＭＳ Ｐゴシック" pitchFamily="34" charset="-128"/>
              <a:cs typeface="Arial" pitchFamily="34" charset="0"/>
            </a:endParaRPr>
          </a:p>
          <a:p>
            <a:pPr lvl="1">
              <a:defRPr/>
            </a:pPr>
            <a:r>
              <a:rPr lang="en-US" i="1" dirty="0" smtClean="0">
                <a:solidFill>
                  <a:srgbClr val="69727B"/>
                </a:solidFill>
                <a:latin typeface="Arial" pitchFamily="34" charset="0"/>
                <a:ea typeface="ＭＳ Ｐゴシック" pitchFamily="34" charset="-128"/>
                <a:cs typeface="Arial" pitchFamily="34" charset="0"/>
              </a:rPr>
              <a:t>It might be local girl or women groups, schools, companies that offer programs, and so on.</a:t>
            </a:r>
          </a:p>
          <a:p>
            <a:pPr marL="457200" lvl="1" indent="0">
              <a:buNone/>
              <a:defRPr/>
            </a:pPr>
            <a:endParaRPr lang="en-US" i="1" dirty="0" smtClean="0">
              <a:solidFill>
                <a:srgbClr val="69727B"/>
              </a:solidFill>
              <a:latin typeface="Arial" pitchFamily="34" charset="0"/>
              <a:ea typeface="ＭＳ Ｐゴシック" pitchFamily="34" charset="-128"/>
              <a:cs typeface="Arial" pitchFamily="34" charset="0"/>
            </a:endParaRPr>
          </a:p>
          <a:p>
            <a:pPr lvl="1">
              <a:defRPr/>
            </a:pPr>
            <a:r>
              <a:rPr lang="en-US" i="1" dirty="0" smtClean="0">
                <a:solidFill>
                  <a:srgbClr val="69727B"/>
                </a:solidFill>
                <a:latin typeface="Arial" pitchFamily="34" charset="0"/>
                <a:ea typeface="ＭＳ Ｐゴシック" pitchFamily="34" charset="-128"/>
                <a:cs typeface="Arial" pitchFamily="34" charset="0"/>
              </a:rPr>
              <a:t>If you have no local resources, delete this slide.</a:t>
            </a:r>
            <a:endParaRPr lang="en-US" i="1" dirty="0">
              <a:solidFill>
                <a:srgbClr val="FF0000"/>
              </a:solidFill>
              <a:latin typeface="Arial" pitchFamily="34" charset="0"/>
              <a:ea typeface="ＭＳ Ｐゴシック" pitchFamily="34" charset="-128"/>
              <a:cs typeface="Arial" pitchFamily="34" charset="0"/>
            </a:endParaRPr>
          </a:p>
          <a:p>
            <a:pPr marL="457200" lvl="1" indent="0">
              <a:buNone/>
              <a:defRPr/>
            </a:pPr>
            <a:endParaRPr lang="en-US" dirty="0">
              <a:solidFill>
                <a:srgbClr val="FF0000"/>
              </a:solidFill>
              <a:latin typeface="Arial" pitchFamily="34" charset="0"/>
              <a:ea typeface="ＭＳ Ｐゴシック" pitchFamily="34" charset="-128"/>
              <a:cs typeface="Arial" pitchFamily="34" charset="0"/>
            </a:endParaRPr>
          </a:p>
          <a:p>
            <a:pPr marL="457200" lvl="1" indent="0">
              <a:buNone/>
              <a:defRPr/>
            </a:pPr>
            <a:endParaRPr lang="en-US" dirty="0">
              <a:latin typeface="Arial" pitchFamily="34" charset="0"/>
              <a:ea typeface="ＭＳ Ｐゴシック" pitchFamily="34" charset="-128"/>
              <a:cs typeface="Arial" pitchFamily="34" charset="0"/>
            </a:endParaRPr>
          </a:p>
          <a:p>
            <a:pPr marL="457200" lvl="1" indent="0">
              <a:buNone/>
              <a:defRPr/>
            </a:pPr>
            <a:endParaRPr lang="en-US" dirty="0">
              <a:latin typeface="Arial" pitchFamily="34" charset="0"/>
              <a:ea typeface="ＭＳ Ｐゴシック" pitchFamily="34" charset="-128"/>
              <a:cs typeface="Arial" pitchFamily="34" charset="0"/>
            </a:endParaRPr>
          </a:p>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48</a:t>
            </a:fld>
            <a:endParaRPr lang="en-US" dirty="0"/>
          </a:p>
        </p:txBody>
      </p:sp>
      <p:pic>
        <p:nvPicPr>
          <p:cNvPr id="6" name="Picture Placeholder 5" descr="450745981.jpg"/>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00874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Arial" charset="0"/>
              </a:rPr>
              <a:t>You can get started in IT at any age, </a:t>
            </a:r>
            <a:r>
              <a:rPr lang="en-US" dirty="0" smtClean="0">
                <a:ea typeface="ＭＳ Ｐゴシック" charset="0"/>
                <a:cs typeface="Arial" charset="0"/>
              </a:rPr>
              <a:t/>
            </a:r>
            <a:br>
              <a:rPr lang="en-US" dirty="0" smtClean="0">
                <a:ea typeface="ＭＳ Ｐゴシック" charset="0"/>
                <a:cs typeface="Arial" charset="0"/>
              </a:rPr>
            </a:br>
            <a:r>
              <a:rPr lang="en-US" dirty="0" smtClean="0">
                <a:ea typeface="ＭＳ Ｐゴシック" charset="0"/>
                <a:cs typeface="Arial" charset="0"/>
              </a:rPr>
              <a:t>anywhere</a:t>
            </a:r>
            <a:r>
              <a:rPr lang="en-US" dirty="0">
                <a:ea typeface="ＭＳ Ｐゴシック" charset="0"/>
                <a:cs typeface="Arial" charset="0"/>
              </a:rPr>
              <a:t>, </a:t>
            </a:r>
            <a:r>
              <a:rPr lang="en-US" dirty="0" smtClean="0">
                <a:ea typeface="ＭＳ Ｐゴシック" charset="0"/>
                <a:cs typeface="Arial" charset="0"/>
              </a:rPr>
              <a:t>any </a:t>
            </a:r>
            <a:r>
              <a:rPr lang="en-US" dirty="0">
                <a:ea typeface="ＭＳ Ｐゴシック" charset="0"/>
                <a:cs typeface="Arial" charset="0"/>
              </a:rPr>
              <a:t>time.</a:t>
            </a:r>
            <a:endParaRPr lang="en-US" dirty="0"/>
          </a:p>
        </p:txBody>
      </p:sp>
      <p:sp>
        <p:nvSpPr>
          <p:cNvPr id="3" name="Content Placeholder 2"/>
          <p:cNvSpPr>
            <a:spLocks noGrp="1"/>
          </p:cNvSpPr>
          <p:nvPr>
            <p:ph idx="1"/>
          </p:nvPr>
        </p:nvSpPr>
        <p:spPr/>
        <p:txBody>
          <a:bodyPr/>
          <a:lstStyle/>
          <a:p>
            <a:pPr marL="0" indent="-60325">
              <a:buNone/>
              <a:defRPr/>
            </a:pPr>
            <a:r>
              <a:rPr lang="en-US" dirty="0" smtClean="0">
                <a:latin typeface="+mj-lt"/>
                <a:ea typeface="ＭＳ Ｐゴシック" pitchFamily="34" charset="-128"/>
                <a:cs typeface="Arial" pitchFamily="34" charset="0"/>
              </a:rPr>
              <a:t>A </a:t>
            </a:r>
            <a:r>
              <a:rPr lang="en-US" dirty="0" smtClean="0">
                <a:solidFill>
                  <a:schemeClr val="tx1">
                    <a:lumMod val="65000"/>
                    <a:lumOff val="35000"/>
                  </a:schemeClr>
                </a:solidFill>
                <a:latin typeface="+mj-lt"/>
                <a:ea typeface="ＭＳ Ｐゴシック" pitchFamily="34" charset="-128"/>
                <a:cs typeface="Arial" pitchFamily="34" charset="0"/>
              </a:rPr>
              <a:t>university </a:t>
            </a:r>
            <a:r>
              <a:rPr lang="en-US" dirty="0" smtClean="0">
                <a:latin typeface="+mj-lt"/>
                <a:ea typeface="ＭＳ Ｐゴシック" pitchFamily="34" charset="-128"/>
                <a:cs typeface="Arial" pitchFamily="34" charset="0"/>
              </a:rPr>
              <a:t>degree </a:t>
            </a:r>
            <a:r>
              <a:rPr lang="en-US" dirty="0">
                <a:latin typeface="+mj-lt"/>
                <a:ea typeface="ＭＳ Ｐゴシック" pitchFamily="34" charset="-128"/>
                <a:cs typeface="Arial" pitchFamily="34" charset="0"/>
              </a:rPr>
              <a:t>in IT is nice, </a:t>
            </a:r>
            <a:br>
              <a:rPr lang="en-US" dirty="0">
                <a:latin typeface="+mj-lt"/>
                <a:ea typeface="ＭＳ Ｐゴシック" pitchFamily="34" charset="-128"/>
                <a:cs typeface="Arial" pitchFamily="34" charset="0"/>
              </a:rPr>
            </a:br>
            <a:r>
              <a:rPr lang="en-US" dirty="0" smtClean="0">
                <a:latin typeface="+mj-lt"/>
                <a:ea typeface="ＭＳ Ｐゴシック" pitchFamily="34" charset="-128"/>
                <a:cs typeface="Arial" pitchFamily="34" charset="0"/>
              </a:rPr>
              <a:t>but </a:t>
            </a:r>
            <a:r>
              <a:rPr lang="en-US" dirty="0">
                <a:latin typeface="+mj-lt"/>
                <a:ea typeface="ＭＳ Ｐゴシック" pitchFamily="34" charset="-128"/>
                <a:cs typeface="Arial" pitchFamily="34" charset="0"/>
              </a:rPr>
              <a:t>not necessary. </a:t>
            </a:r>
            <a:endParaRPr lang="en-US" dirty="0" smtClean="0">
              <a:latin typeface="+mj-lt"/>
              <a:ea typeface="ＭＳ Ｐゴシック" pitchFamily="34" charset="-128"/>
              <a:cs typeface="Arial" pitchFamily="34" charset="0"/>
            </a:endParaRPr>
          </a:p>
          <a:p>
            <a:pPr marL="0" indent="-60325">
              <a:buNone/>
              <a:defRPr/>
            </a:pPr>
            <a:r>
              <a:rPr lang="en-US" dirty="0" smtClean="0">
                <a:latin typeface="+mj-lt"/>
                <a:ea typeface="ＭＳ Ｐゴシック" pitchFamily="34" charset="-128"/>
                <a:cs typeface="Arial" pitchFamily="34" charset="0"/>
              </a:rPr>
              <a:t>Get started in 1-2-3: </a:t>
            </a:r>
          </a:p>
          <a:p>
            <a:pPr marL="396875" indent="-396875">
              <a:buFont typeface="+mj-lt"/>
              <a:buAutoNum type="arabicPeriod"/>
              <a:defRPr/>
            </a:pPr>
            <a:r>
              <a:rPr lang="en-US" dirty="0" smtClean="0">
                <a:latin typeface="+mj-lt"/>
                <a:ea typeface="ＭＳ Ｐゴシック" pitchFamily="34" charset="-128"/>
                <a:cs typeface="Arial" pitchFamily="34" charset="0"/>
              </a:rPr>
              <a:t>Take </a:t>
            </a:r>
            <a:r>
              <a:rPr lang="en-US" dirty="0">
                <a:latin typeface="+mj-lt"/>
                <a:ea typeface="ＭＳ Ｐゴシック" pitchFamily="34" charset="-128"/>
                <a:cs typeface="Arial" pitchFamily="34" charset="0"/>
              </a:rPr>
              <a:t>some training </a:t>
            </a:r>
            <a:r>
              <a:rPr lang="en-US" dirty="0" smtClean="0">
                <a:latin typeface="+mj-lt"/>
                <a:ea typeface="ＭＳ Ｐゴシック" pitchFamily="34" charset="-128"/>
                <a:cs typeface="Arial" pitchFamily="34" charset="0"/>
              </a:rPr>
              <a:t>classes </a:t>
            </a:r>
            <a:r>
              <a:rPr lang="en-US" dirty="0">
                <a:latin typeface="+mj-lt"/>
                <a:ea typeface="ＭＳ Ｐゴシック" pitchFamily="34" charset="-128"/>
                <a:cs typeface="Arial" pitchFamily="34" charset="0"/>
              </a:rPr>
              <a:t>online or in person</a:t>
            </a:r>
          </a:p>
          <a:p>
            <a:pPr marL="396875" indent="-457200">
              <a:buFont typeface="+mj-lt"/>
              <a:buAutoNum type="arabicPeriod"/>
              <a:defRPr/>
            </a:pPr>
            <a:r>
              <a:rPr lang="en-US" dirty="0">
                <a:latin typeface="+mj-lt"/>
                <a:ea typeface="ＭＳ Ｐゴシック" pitchFamily="34" charset="-128"/>
                <a:cs typeface="Arial" pitchFamily="34" charset="0"/>
              </a:rPr>
              <a:t>Get </a:t>
            </a:r>
            <a:r>
              <a:rPr lang="en-US" dirty="0" smtClean="0">
                <a:latin typeface="+mj-lt"/>
                <a:ea typeface="ＭＳ Ｐゴシック" pitchFamily="34" charset="-128"/>
                <a:cs typeface="Arial" pitchFamily="34" charset="0"/>
              </a:rPr>
              <a:t>certified</a:t>
            </a:r>
            <a:endParaRPr lang="en-US" dirty="0">
              <a:latin typeface="+mj-lt"/>
              <a:ea typeface="ＭＳ Ｐゴシック" pitchFamily="34" charset="-128"/>
              <a:cs typeface="Arial" pitchFamily="34" charset="0"/>
            </a:endParaRPr>
          </a:p>
          <a:p>
            <a:pPr marL="396875" indent="-457200">
              <a:buFont typeface="+mj-lt"/>
              <a:buAutoNum type="arabicPeriod"/>
              <a:defRPr/>
            </a:pPr>
            <a:r>
              <a:rPr lang="en-US" dirty="0">
                <a:latin typeface="+mj-lt"/>
                <a:ea typeface="ＭＳ Ｐゴシック" pitchFamily="34" charset="-128"/>
                <a:cs typeface="Arial" pitchFamily="34" charset="0"/>
              </a:rPr>
              <a:t>Apply to </a:t>
            </a:r>
            <a:r>
              <a:rPr lang="en-US" dirty="0" smtClean="0">
                <a:latin typeface="+mj-lt"/>
                <a:ea typeface="ＭＳ Ｐゴシック" pitchFamily="34" charset="-128"/>
                <a:cs typeface="Arial" pitchFamily="34" charset="0"/>
              </a:rPr>
              <a:t>work</a:t>
            </a:r>
            <a:endParaRPr lang="en-US" dirty="0">
              <a:solidFill>
                <a:srgbClr val="00B050"/>
              </a:solidFill>
              <a:latin typeface="+mj-lt"/>
              <a:ea typeface="ＭＳ Ｐゴシック" pitchFamily="34" charset="-128"/>
              <a:cs typeface="Arial" pitchFamily="34" charset="0"/>
            </a:endParaRPr>
          </a:p>
          <a:p>
            <a:pPr marL="457200" lvl="1" indent="0">
              <a:buNone/>
              <a:defRPr/>
            </a:pPr>
            <a:endParaRPr lang="en-US" dirty="0">
              <a:solidFill>
                <a:srgbClr val="FF0000"/>
              </a:solidFill>
              <a:latin typeface="Arial" pitchFamily="34" charset="0"/>
              <a:ea typeface="ＭＳ Ｐゴシック" pitchFamily="34" charset="-128"/>
              <a:cs typeface="Arial" pitchFamily="34" charset="0"/>
            </a:endParaRPr>
          </a:p>
          <a:p>
            <a:pPr marL="457200" lvl="1" indent="0">
              <a:buNone/>
              <a:defRPr/>
            </a:pPr>
            <a:endParaRPr lang="en-US" dirty="0">
              <a:latin typeface="Arial" pitchFamily="34" charset="0"/>
              <a:ea typeface="ＭＳ Ｐゴシック" pitchFamily="34" charset="-128"/>
              <a:cs typeface="Arial" pitchFamily="34" charset="0"/>
            </a:endParaRPr>
          </a:p>
          <a:p>
            <a:pPr marL="457200" lvl="1" indent="0">
              <a:buNone/>
              <a:defRPr/>
            </a:pPr>
            <a:endParaRPr lang="en-US" dirty="0">
              <a:latin typeface="Arial" pitchFamily="34" charset="0"/>
              <a:ea typeface="ＭＳ Ｐゴシック" pitchFamily="34" charset="-128"/>
              <a:cs typeface="Arial" pitchFamily="34" charset="0"/>
            </a:endParaRPr>
          </a:p>
          <a:p>
            <a:pPr marL="457200" lvl="1" indent="0">
              <a:buNone/>
              <a:defRPr/>
            </a:pPr>
            <a:endParaRPr lang="en-US" dirty="0">
              <a:latin typeface="Arial" pitchFamily="34" charset="0"/>
              <a:ea typeface="ＭＳ Ｐゴシック" pitchFamily="34" charset="-128"/>
              <a:cs typeface="Arial" pitchFamily="34" charset="0"/>
            </a:endParaRPr>
          </a:p>
          <a:p>
            <a:pPr lvl="1">
              <a:defRPr/>
            </a:pPr>
            <a:endParaRPr lang="en-US" dirty="0">
              <a:latin typeface="Arial" pitchFamily="34" charset="0"/>
              <a:ea typeface="ＭＳ Ｐゴシック" pitchFamily="34" charset="-128"/>
              <a:cs typeface="Arial" pitchFamily="34" charset="0"/>
            </a:endParaRPr>
          </a:p>
          <a:p>
            <a:pPr marL="457200" lvl="1" indent="0">
              <a:buNone/>
              <a:defRPr/>
            </a:pPr>
            <a:endParaRPr lang="en-US" dirty="0">
              <a:solidFill>
                <a:srgbClr val="FF0000"/>
              </a:solidFill>
              <a:latin typeface="Arial" pitchFamily="34" charset="0"/>
              <a:ea typeface="ＭＳ Ｐゴシック" pitchFamily="34" charset="-128"/>
              <a:cs typeface="Arial" pitchFamily="34" charset="0"/>
            </a:endParaRPr>
          </a:p>
          <a:p>
            <a:pPr marL="457200" lvl="1" indent="0">
              <a:buNone/>
              <a:defRPr/>
            </a:pPr>
            <a:endParaRPr lang="en-US" dirty="0">
              <a:solidFill>
                <a:srgbClr val="FF0000"/>
              </a:solidFill>
              <a:latin typeface="Arial" pitchFamily="34" charset="0"/>
              <a:ea typeface="ＭＳ Ｐゴシック" pitchFamily="34" charset="-128"/>
              <a:cs typeface="Arial" pitchFamily="34" charset="0"/>
            </a:endParaRPr>
          </a:p>
          <a:p>
            <a:pPr marL="457200" lvl="1" indent="0">
              <a:buNone/>
              <a:defRPr/>
            </a:pPr>
            <a:endParaRPr lang="en-US" dirty="0">
              <a:latin typeface="Arial" pitchFamily="34" charset="0"/>
              <a:ea typeface="ＭＳ Ｐゴシック" pitchFamily="34" charset="-128"/>
              <a:cs typeface="Arial" pitchFamily="34" charset="0"/>
            </a:endParaRPr>
          </a:p>
          <a:p>
            <a:pPr marL="457200" lvl="1" indent="0">
              <a:buNone/>
              <a:defRPr/>
            </a:pPr>
            <a:endParaRPr lang="en-US" dirty="0">
              <a:latin typeface="Arial" pitchFamily="34" charset="0"/>
              <a:ea typeface="ＭＳ Ｐゴシック" pitchFamily="34" charset="-128"/>
              <a:cs typeface="Arial" pitchFamily="34" charset="0"/>
            </a:endParaRPr>
          </a:p>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49</a:t>
            </a:fld>
            <a:endParaRPr lang="en-US" dirty="0"/>
          </a:p>
        </p:txBody>
      </p:sp>
      <p:pic>
        <p:nvPicPr>
          <p:cNvPr id="6" name="Picture Placeholder 5" descr="166842272.jpg"/>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39963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3277155" y="1651158"/>
            <a:ext cx="5409645" cy="4206240"/>
          </a:xfrm>
          <a:prstGeom prst="round1Rect">
            <a:avLst>
              <a:gd name="adj" fmla="val 13024"/>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13" name="Title 12"/>
          <p:cNvSpPr>
            <a:spLocks noGrp="1"/>
          </p:cNvSpPr>
          <p:nvPr>
            <p:ph type="title"/>
          </p:nvPr>
        </p:nvSpPr>
        <p:spPr/>
        <p:txBody>
          <a:bodyPr/>
          <a:lstStyle/>
          <a:p>
            <a:r>
              <a:rPr lang="en-US" dirty="0" smtClean="0">
                <a:ea typeface="ＭＳ Ｐゴシック" charset="0"/>
                <a:cs typeface="Arial" charset="0"/>
              </a:rPr>
              <a:t>Did you picture someone like me?</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5</a:t>
            </a:fld>
            <a:endParaRPr lang="en-US" dirty="0"/>
          </a:p>
        </p:txBody>
      </p:sp>
      <p:sp>
        <p:nvSpPr>
          <p:cNvPr id="2" name="Picture Placeholder 1"/>
          <p:cNvSpPr>
            <a:spLocks noGrp="1"/>
          </p:cNvSpPr>
          <p:nvPr>
            <p:ph type="pic" sz="quarter" idx="14"/>
          </p:nvPr>
        </p:nvSpPr>
        <p:spPr>
          <a:xfrm>
            <a:off x="457200" y="1667034"/>
            <a:ext cx="2819955" cy="3279730"/>
          </a:xfrm>
        </p:spPr>
      </p:sp>
      <p:sp>
        <p:nvSpPr>
          <p:cNvPr id="16" name="TextBox 15"/>
          <p:cNvSpPr txBox="1"/>
          <p:nvPr/>
        </p:nvSpPr>
        <p:spPr>
          <a:xfrm>
            <a:off x="457201" y="4978360"/>
            <a:ext cx="2819956" cy="615553"/>
          </a:xfrm>
          <a:prstGeom prst="rect">
            <a:avLst/>
          </a:prstGeom>
          <a:noFill/>
        </p:spPr>
        <p:txBody>
          <a:bodyPr wrap="square" rtlCol="0">
            <a:spAutoFit/>
          </a:bodyPr>
          <a:lstStyle/>
          <a:p>
            <a:pPr algn="ctr"/>
            <a:r>
              <a:rPr lang="en-US" sz="1700" b="1" dirty="0" smtClean="0">
                <a:solidFill>
                  <a:srgbClr val="69727B"/>
                </a:solidFill>
                <a:cs typeface="Arial" charset="0"/>
              </a:rPr>
              <a:t>Name</a:t>
            </a:r>
          </a:p>
          <a:p>
            <a:pPr algn="ctr"/>
            <a:r>
              <a:rPr lang="en-US" sz="1700" dirty="0" smtClean="0">
                <a:solidFill>
                  <a:srgbClr val="69727B"/>
                </a:solidFill>
                <a:cs typeface="Arial" charset="0"/>
              </a:rPr>
              <a:t>Title, Company</a:t>
            </a:r>
            <a:endParaRPr lang="en-US" sz="1700" dirty="0">
              <a:solidFill>
                <a:srgbClr val="69727B"/>
              </a:solidFill>
              <a:cs typeface="Arial" charset="0"/>
            </a:endParaRPr>
          </a:p>
        </p:txBody>
      </p:sp>
      <p:sp>
        <p:nvSpPr>
          <p:cNvPr id="7" name="Content Placeholder 5"/>
          <p:cNvSpPr txBox="1">
            <a:spLocks/>
          </p:cNvSpPr>
          <p:nvPr/>
        </p:nvSpPr>
        <p:spPr>
          <a:xfrm>
            <a:off x="4653595" y="2738939"/>
            <a:ext cx="3966649" cy="276045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2500" dirty="0" smtClean="0">
                <a:solidFill>
                  <a:schemeClr val="bg1"/>
                </a:solidFill>
                <a:cs typeface="Arial" charset="0"/>
              </a:rPr>
              <a:t>Presenter quote </a:t>
            </a:r>
            <a:br>
              <a:rPr lang="en-US" sz="2500" dirty="0" smtClean="0">
                <a:solidFill>
                  <a:schemeClr val="bg1"/>
                </a:solidFill>
                <a:cs typeface="Arial" charset="0"/>
              </a:rPr>
            </a:br>
            <a:r>
              <a:rPr lang="en-US" sz="2500" dirty="0" smtClean="0">
                <a:solidFill>
                  <a:schemeClr val="bg1"/>
                </a:solidFill>
                <a:cs typeface="Arial" charset="0"/>
              </a:rPr>
              <a:t>goes here</a:t>
            </a:r>
            <a:endParaRPr lang="en-US" sz="2500" dirty="0">
              <a:solidFill>
                <a:schemeClr val="bg1"/>
              </a:solidFill>
              <a:cs typeface="Arial"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58085" y="2738939"/>
            <a:ext cx="660400" cy="6096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426989" y="3871680"/>
            <a:ext cx="660400" cy="609600"/>
          </a:xfrm>
          <a:prstGeom prst="rect">
            <a:avLst/>
          </a:prstGeom>
        </p:spPr>
      </p:pic>
      <p:sp>
        <p:nvSpPr>
          <p:cNvPr id="3" name="TextBox 2"/>
          <p:cNvSpPr txBox="1"/>
          <p:nvPr/>
        </p:nvSpPr>
        <p:spPr>
          <a:xfrm>
            <a:off x="826653" y="2253799"/>
            <a:ext cx="2081049" cy="646331"/>
          </a:xfrm>
          <a:prstGeom prst="rect">
            <a:avLst/>
          </a:prstGeom>
          <a:noFill/>
        </p:spPr>
        <p:txBody>
          <a:bodyPr wrap="square" rtlCol="0">
            <a:spAutoFit/>
          </a:bodyPr>
          <a:lstStyle/>
          <a:p>
            <a:pPr algn="ctr"/>
            <a:r>
              <a:rPr lang="en-US" dirty="0" smtClean="0"/>
              <a:t>Presenter picture goes here</a:t>
            </a:r>
            <a:endParaRPr lang="en-US" dirty="0"/>
          </a:p>
        </p:txBody>
      </p:sp>
    </p:spTree>
    <p:extLst>
      <p:ext uri="{BB962C8B-B14F-4D97-AF65-F5344CB8AC3E}">
        <p14:creationId xmlns:p14="http://schemas.microsoft.com/office/powerpoint/2010/main" val="36136956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p:cNvSpPr>
            <a:spLocks noGrp="1"/>
          </p:cNvSpPr>
          <p:nvPr>
            <p:ph type="pic" idx="1"/>
          </p:nvPr>
        </p:nvSpPr>
        <p:spPr/>
      </p:sp>
      <p:sp>
        <p:nvSpPr>
          <p:cNvPr id="4" name="Slide Number Placeholder 3"/>
          <p:cNvSpPr>
            <a:spLocks noGrp="1"/>
          </p:cNvSpPr>
          <p:nvPr>
            <p:ph type="sldNum" sz="quarter" idx="12"/>
          </p:nvPr>
        </p:nvSpPr>
        <p:spPr/>
        <p:txBody>
          <a:bodyPr/>
          <a:lstStyle/>
          <a:p>
            <a:fld id="{2066355A-084C-D24E-9AD2-7E4FC41EA627}" type="slidenum">
              <a:rPr lang="en-US" smtClean="0"/>
              <a:pPr/>
              <a:t>50</a:t>
            </a:fld>
            <a:endParaRPr lang="en-US" dirty="0"/>
          </a:p>
        </p:txBody>
      </p:sp>
      <p:sp>
        <p:nvSpPr>
          <p:cNvPr id="2" name="Title 1"/>
          <p:cNvSpPr>
            <a:spLocks noGrp="1"/>
          </p:cNvSpPr>
          <p:nvPr>
            <p:ph type="title"/>
          </p:nvPr>
        </p:nvSpPr>
        <p:spPr/>
        <p:txBody>
          <a:bodyPr/>
          <a:lstStyle/>
          <a:p>
            <a:r>
              <a:rPr lang="en-US" dirty="0">
                <a:ea typeface="ＭＳ Ｐゴシック" charset="0"/>
                <a:cs typeface="Arial" charset="0"/>
              </a:rPr>
              <a:t>Additional Resources</a:t>
            </a:r>
            <a:endParaRPr lang="en-US" dirty="0"/>
          </a:p>
        </p:txBody>
      </p:sp>
      <p:pic>
        <p:nvPicPr>
          <p:cNvPr id="7" name="Picture Placeholder 5" descr="_MG_656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1649479"/>
            <a:ext cx="5945657" cy="4209599"/>
          </a:xfrm>
          <a:prstGeom prst="rect">
            <a:avLst/>
          </a:prstGeom>
        </p:spPr>
      </p:pic>
      <p:sp>
        <p:nvSpPr>
          <p:cNvPr id="8" name="Text Placeholder 4"/>
          <p:cNvSpPr txBox="1">
            <a:spLocks/>
          </p:cNvSpPr>
          <p:nvPr/>
        </p:nvSpPr>
        <p:spPr>
          <a:xfrm>
            <a:off x="6402857" y="1811253"/>
            <a:ext cx="2283942" cy="4233089"/>
          </a:xfrm>
          <a:prstGeom prst="rect">
            <a:avLst/>
          </a:prstGeom>
        </p:spPr>
        <p:txBody>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defRPr/>
            </a:pPr>
            <a:r>
              <a:rPr lang="en-US" sz="1600" dirty="0" smtClean="0">
                <a:solidFill>
                  <a:schemeClr val="bg1"/>
                </a:solidFill>
                <a:latin typeface="+mj-lt"/>
                <a:ea typeface="ＭＳ Ｐゴシック" pitchFamily="34" charset="-128"/>
                <a:cs typeface="Arial" pitchFamily="34" charset="0"/>
              </a:rPr>
              <a:t>Degree Apprenticeships.</a:t>
            </a:r>
            <a:endParaRPr lang="en-US" sz="1600" dirty="0">
              <a:solidFill>
                <a:schemeClr val="bg1"/>
              </a:solidFill>
              <a:latin typeface="+mj-lt"/>
              <a:ea typeface="ＭＳ Ｐゴシック" pitchFamily="34" charset="-128"/>
              <a:cs typeface="Arial" pitchFamily="34" charset="0"/>
            </a:endParaRPr>
          </a:p>
          <a:p>
            <a:pPr>
              <a:buFont typeface="Arial"/>
              <a:buChar char="•"/>
              <a:defRPr/>
            </a:pPr>
            <a:r>
              <a:rPr lang="en-US" sz="1600" dirty="0" smtClean="0">
                <a:solidFill>
                  <a:schemeClr val="bg1"/>
                </a:solidFill>
                <a:latin typeface="+mj-lt"/>
                <a:ea typeface="ＭＳ Ｐゴシック" pitchFamily="34" charset="-128"/>
                <a:cs typeface="Arial" pitchFamily="34" charset="0"/>
              </a:rPr>
              <a:t>Graduate Trainee Scheme.</a:t>
            </a:r>
            <a:endParaRPr lang="en-US" sz="1600" dirty="0">
              <a:solidFill>
                <a:schemeClr val="bg1"/>
              </a:solidFill>
              <a:latin typeface="+mj-lt"/>
              <a:ea typeface="ＭＳ Ｐゴシック" pitchFamily="34" charset="-128"/>
              <a:cs typeface="Arial" pitchFamily="34" charset="0"/>
            </a:endParaRPr>
          </a:p>
          <a:p>
            <a:pPr>
              <a:buFont typeface="Arial"/>
              <a:buChar char="•"/>
              <a:defRPr/>
            </a:pPr>
            <a:r>
              <a:rPr lang="en-US" sz="1600" dirty="0" smtClean="0">
                <a:solidFill>
                  <a:schemeClr val="bg1"/>
                </a:solidFill>
                <a:latin typeface="+mj-lt"/>
                <a:ea typeface="ＭＳ Ｐゴシック" pitchFamily="34" charset="-128"/>
                <a:cs typeface="Arial" pitchFamily="34" charset="0"/>
              </a:rPr>
              <a:t>Working to inspire young people about technology through a range of </a:t>
            </a:r>
            <a:r>
              <a:rPr lang="en-US" sz="1600" dirty="0" err="1" smtClean="0">
                <a:solidFill>
                  <a:schemeClr val="bg1"/>
                </a:solidFill>
                <a:latin typeface="+mj-lt"/>
                <a:ea typeface="ＭＳ Ｐゴシック" pitchFamily="34" charset="-128"/>
                <a:cs typeface="Arial" pitchFamily="34" charset="0"/>
              </a:rPr>
              <a:t>programmes</a:t>
            </a:r>
            <a:r>
              <a:rPr lang="en-US" sz="1600" dirty="0" smtClean="0">
                <a:solidFill>
                  <a:schemeClr val="bg1"/>
                </a:solidFill>
                <a:latin typeface="+mj-lt"/>
                <a:ea typeface="ＭＳ Ｐゴシック" pitchFamily="34" charset="-128"/>
                <a:cs typeface="Arial" pitchFamily="34" charset="0"/>
              </a:rPr>
              <a:t> and resources designed by schools and industry.</a:t>
            </a:r>
            <a:endParaRPr lang="en-US" sz="1600" dirty="0">
              <a:solidFill>
                <a:schemeClr val="bg1"/>
              </a:solidFill>
              <a:latin typeface="+mj-lt"/>
            </a:endParaRPr>
          </a:p>
        </p:txBody>
      </p:sp>
      <p:sp>
        <p:nvSpPr>
          <p:cNvPr id="9" name="Rectangle 8"/>
          <p:cNvSpPr/>
          <p:nvPr/>
        </p:nvSpPr>
        <p:spPr>
          <a:xfrm>
            <a:off x="254000" y="4926224"/>
            <a:ext cx="6148857" cy="932854"/>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smtClean="0">
                <a:solidFill>
                  <a:srgbClr val="FF0000"/>
                </a:solidFill>
              </a:rPr>
              <a:t>THE TECH PARTNERSHIP</a:t>
            </a:r>
          </a:p>
          <a:p>
            <a:pPr algn="ctr"/>
            <a:r>
              <a:rPr lang="en-US" sz="1600" b="1" dirty="0" smtClean="0">
                <a:solidFill>
                  <a:srgbClr val="FF0000"/>
                </a:solidFill>
              </a:rPr>
              <a:t>www.thetechpartnership.com</a:t>
            </a:r>
            <a:endParaRPr lang="en-US" sz="1600" b="1" dirty="0">
              <a:solidFill>
                <a:srgbClr val="FF0000"/>
              </a:solidFill>
            </a:endParaRPr>
          </a:p>
        </p:txBody>
      </p:sp>
    </p:spTree>
    <p:extLst>
      <p:ext uri="{BB962C8B-B14F-4D97-AF65-F5344CB8AC3E}">
        <p14:creationId xmlns:p14="http://schemas.microsoft.com/office/powerpoint/2010/main" val="6119758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t>
            </a:r>
            <a:r>
              <a:rPr lang="en-US" dirty="0"/>
              <a:t>are here to help</a:t>
            </a:r>
          </a:p>
        </p:txBody>
      </p:sp>
      <p:pic>
        <p:nvPicPr>
          <p:cNvPr id="10" name="Content Placeholder 9" descr="resource.png"/>
          <p:cNvPicPr>
            <a:picLocks noGrp="1" noChangeAspect="1"/>
          </p:cNvPicPr>
          <p:nvPr>
            <p:ph idx="1"/>
          </p:nvPr>
        </p:nvPicPr>
        <p:blipFill>
          <a:blip r:embed="rId3" cstate="screen">
            <a:extLst>
              <a:ext uri="{28A0092B-C50C-407E-A947-70E740481C1C}">
                <a14:useLocalDpi xmlns:a14="http://schemas.microsoft.com/office/drawing/2010/main"/>
              </a:ext>
            </a:extLst>
          </a:blip>
          <a:srcRect l="-8689" r="-8689"/>
          <a:stretch>
            <a:fillRect/>
          </a:stretch>
        </p:blipFill>
        <p:spPr>
          <a:xfrm>
            <a:off x="-172616" y="1010977"/>
            <a:ext cx="9345828" cy="5139845"/>
          </a:xfrm>
        </p:spPr>
      </p:pic>
      <p:sp>
        <p:nvSpPr>
          <p:cNvPr id="4" name="Slide Number Placeholder 3"/>
          <p:cNvSpPr>
            <a:spLocks noGrp="1"/>
          </p:cNvSpPr>
          <p:nvPr>
            <p:ph type="sldNum" sz="quarter" idx="12"/>
          </p:nvPr>
        </p:nvSpPr>
        <p:spPr/>
        <p:txBody>
          <a:bodyPr/>
          <a:lstStyle/>
          <a:p>
            <a:fld id="{2066355A-084C-D24E-9AD2-7E4FC41EA627}" type="slidenum">
              <a:rPr lang="en-US" smtClean="0"/>
              <a:pPr/>
              <a:t>51</a:t>
            </a:fld>
            <a:endParaRPr lang="en-US" dirty="0"/>
          </a:p>
        </p:txBody>
      </p:sp>
    </p:spTree>
    <p:extLst>
      <p:ext uri="{BB962C8B-B14F-4D97-AF65-F5344CB8AC3E}">
        <p14:creationId xmlns:p14="http://schemas.microsoft.com/office/powerpoint/2010/main" val="21877686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181761228.jpg"/>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p:pic>
      <p:sp>
        <p:nvSpPr>
          <p:cNvPr id="4" name="Slide Number Placeholder 3"/>
          <p:cNvSpPr>
            <a:spLocks noGrp="1"/>
          </p:cNvSpPr>
          <p:nvPr>
            <p:ph type="sldNum" sz="quarter" idx="12"/>
          </p:nvPr>
        </p:nvSpPr>
        <p:spPr/>
        <p:txBody>
          <a:bodyPr/>
          <a:lstStyle/>
          <a:p>
            <a:fld id="{2066355A-084C-D24E-9AD2-7E4FC41EA627}" type="slidenum">
              <a:rPr lang="en-US" smtClean="0"/>
              <a:pPr/>
              <a:t>52</a:t>
            </a:fld>
            <a:endParaRPr lang="en-US" dirty="0"/>
          </a:p>
        </p:txBody>
      </p:sp>
      <p:sp>
        <p:nvSpPr>
          <p:cNvPr id="2" name="Title 1"/>
          <p:cNvSpPr>
            <a:spLocks noGrp="1"/>
          </p:cNvSpPr>
          <p:nvPr>
            <p:ph type="title"/>
          </p:nvPr>
        </p:nvSpPr>
        <p:spPr>
          <a:xfrm>
            <a:off x="609600" y="426720"/>
            <a:ext cx="8229600" cy="1143000"/>
          </a:xfrm>
        </p:spPr>
        <p:txBody>
          <a:bodyPr/>
          <a:lstStyle/>
          <a:p>
            <a:r>
              <a:rPr lang="en-GB" dirty="0" smtClean="0">
                <a:cs typeface="Arial" charset="0"/>
              </a:rPr>
              <a:t/>
            </a:r>
            <a:br>
              <a:rPr lang="en-GB" dirty="0" smtClean="0">
                <a:cs typeface="Arial" charset="0"/>
              </a:rPr>
            </a:br>
            <a:r>
              <a:rPr lang="en-GB" sz="3200" dirty="0" smtClean="0">
                <a:cs typeface="Arial" charset="0"/>
              </a:rPr>
              <a:t>Dream IT!</a:t>
            </a:r>
            <a:endParaRPr lang="en-US" sz="3200" dirty="0"/>
          </a:p>
        </p:txBody>
      </p:sp>
      <p:sp>
        <p:nvSpPr>
          <p:cNvPr id="3" name="Content Placeholder 2"/>
          <p:cNvSpPr>
            <a:spLocks noGrp="1"/>
          </p:cNvSpPr>
          <p:nvPr>
            <p:ph type="body" sz="half" idx="2"/>
          </p:nvPr>
        </p:nvSpPr>
        <p:spPr>
          <a:xfrm>
            <a:off x="6553964" y="2310183"/>
            <a:ext cx="1990696" cy="2521832"/>
          </a:xfrm>
        </p:spPr>
        <p:txBody>
          <a:bodyPr/>
          <a:lstStyle/>
          <a:p>
            <a:pPr marL="0" indent="0">
              <a:spcBef>
                <a:spcPts val="0"/>
              </a:spcBef>
              <a:buNone/>
            </a:pPr>
            <a:r>
              <a:rPr lang="en-US" sz="2600" dirty="0" smtClean="0">
                <a:latin typeface="+mj-lt"/>
                <a:ea typeface="ＭＳ Ｐゴシック" charset="0"/>
                <a:cs typeface="Arial" charset="0"/>
              </a:rPr>
              <a:t>Imagine</a:t>
            </a:r>
          </a:p>
          <a:p>
            <a:pPr marL="0" indent="0">
              <a:spcBef>
                <a:spcPts val="0"/>
              </a:spcBef>
              <a:buNone/>
            </a:pPr>
            <a:r>
              <a:rPr lang="en-US" sz="2600" dirty="0" smtClean="0">
                <a:latin typeface="+mj-lt"/>
                <a:ea typeface="ＭＳ Ｐゴシック" charset="0"/>
                <a:cs typeface="Arial" charset="0"/>
              </a:rPr>
              <a:t>Endless Possibilities</a:t>
            </a:r>
          </a:p>
        </p:txBody>
      </p:sp>
      <p:sp>
        <p:nvSpPr>
          <p:cNvPr id="8" name="Title 1"/>
          <p:cNvSpPr txBox="1">
            <a:spLocks/>
          </p:cNvSpPr>
          <p:nvPr/>
        </p:nvSpPr>
        <p:spPr>
          <a:xfrm>
            <a:off x="609600" y="426720"/>
            <a:ext cx="8229600" cy="1143000"/>
          </a:xfrm>
          <a:prstGeom prst="rect">
            <a:avLst/>
          </a:prstGeom>
        </p:spPr>
        <p:txBody>
          <a:bodyPr vert="horz" lIns="0" tIns="45720" rIns="91440" bIns="45720" rtlCol="0" anchor="ctr">
            <a:noAutofit/>
          </a:bodyPr>
          <a:lstStyle>
            <a:lvl1pPr algn="l" defTabSz="457200" rtl="0" eaLnBrk="1" latinLnBrk="0" hangingPunct="1">
              <a:spcBef>
                <a:spcPct val="0"/>
              </a:spcBef>
              <a:buNone/>
              <a:defRPr lang="en-US" sz="2800" b="1" kern="1200">
                <a:solidFill>
                  <a:schemeClr val="accent1"/>
                </a:solidFill>
                <a:latin typeface="+mj-lt"/>
                <a:ea typeface="+mj-ea"/>
                <a:cs typeface="+mj-cs"/>
              </a:defRPr>
            </a:lvl1pPr>
          </a:lstStyle>
          <a:p>
            <a:r>
              <a:rPr lang="en-US" dirty="0">
                <a:cs typeface="Arial" charset="0"/>
              </a:rPr>
              <a:t>Let Yourself Dream of a Great Future</a:t>
            </a:r>
            <a:br>
              <a:rPr lang="en-US" dirty="0">
                <a:cs typeface="Arial" charset="0"/>
              </a:rPr>
            </a:br>
            <a:endParaRPr lang="en-US" dirty="0"/>
          </a:p>
        </p:txBody>
      </p:sp>
    </p:spTree>
    <p:extLst>
      <p:ext uri="{BB962C8B-B14F-4D97-AF65-F5344CB8AC3E}">
        <p14:creationId xmlns:p14="http://schemas.microsoft.com/office/powerpoint/2010/main" val="402418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53</a:t>
            </a:fld>
            <a:endParaRPr lang="en-US" dirty="0"/>
          </a:p>
        </p:txBody>
      </p:sp>
      <p:pic>
        <p:nvPicPr>
          <p:cNvPr id="18434" name="Picture 2" descr="C:\Users\Cathy Alper\Documents\Comptia\AWIT\Marketing and web site\JPEG - RGB High Res\Adv_Women_IT_Comm_Vert_CompTIA.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5533" y="441433"/>
            <a:ext cx="7204842" cy="5652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315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br>
              <a:rPr lang="en-US" dirty="0" smtClean="0"/>
            </a:br>
            <a:r>
              <a:rPr lang="en-US" dirty="0" smtClean="0"/>
              <a:t>(Information Technology)</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91AF2B4D-6B12-4EDF-87BB-2B55CECB6611}" type="slidenum">
              <a:rPr lang="en-US" smtClean="0"/>
              <a:pPr/>
              <a:t>6</a:t>
            </a:fld>
            <a:endParaRPr lang="en-US"/>
          </a:p>
        </p:txBody>
      </p:sp>
    </p:spTree>
    <p:extLst>
      <p:ext uri="{BB962C8B-B14F-4D97-AF65-F5344CB8AC3E}">
        <p14:creationId xmlns:p14="http://schemas.microsoft.com/office/powerpoint/2010/main" val="840533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Arial" charset="0"/>
              </a:rPr>
              <a:t>What Is IT?</a:t>
            </a:r>
            <a:endParaRPr lang="en-US" dirty="0"/>
          </a:p>
        </p:txBody>
      </p:sp>
      <p:sp>
        <p:nvSpPr>
          <p:cNvPr id="3" name="Content Placeholder 2"/>
          <p:cNvSpPr>
            <a:spLocks noGrp="1"/>
          </p:cNvSpPr>
          <p:nvPr>
            <p:ph idx="1"/>
          </p:nvPr>
        </p:nvSpPr>
        <p:spPr/>
        <p:txBody>
          <a:bodyPr/>
          <a:lstStyle/>
          <a:p>
            <a:pPr marL="0" indent="0">
              <a:spcBef>
                <a:spcPct val="20000"/>
              </a:spcBef>
              <a:buNone/>
            </a:pPr>
            <a:r>
              <a:rPr lang="en-US" dirty="0">
                <a:solidFill>
                  <a:schemeClr val="tx1">
                    <a:lumMod val="65000"/>
                    <a:lumOff val="35000"/>
                  </a:schemeClr>
                </a:solidFill>
                <a:cs typeface="Arial" charset="0"/>
              </a:rPr>
              <a:t>IT is the </a:t>
            </a:r>
            <a:r>
              <a:rPr lang="en-US" dirty="0" smtClean="0">
                <a:solidFill>
                  <a:schemeClr val="tx1">
                    <a:lumMod val="65000"/>
                    <a:lumOff val="35000"/>
                  </a:schemeClr>
                </a:solidFill>
                <a:cs typeface="Arial" charset="0"/>
              </a:rPr>
              <a:t>backbone of many things we take for granted day-in, day-out. IT is </a:t>
            </a:r>
            <a:r>
              <a:rPr lang="en-US" dirty="0">
                <a:solidFill>
                  <a:schemeClr val="tx1">
                    <a:lumMod val="65000"/>
                    <a:lumOff val="35000"/>
                  </a:schemeClr>
                </a:solidFill>
                <a:cs typeface="Arial" charset="0"/>
              </a:rPr>
              <a:t>the engine that drives and supports businesses, industries, innovation and human communication</a:t>
            </a:r>
            <a:r>
              <a:rPr lang="en-US" dirty="0" smtClean="0">
                <a:solidFill>
                  <a:schemeClr val="tx1">
                    <a:lumMod val="65000"/>
                    <a:lumOff val="35000"/>
                  </a:schemeClr>
                </a:solidFill>
                <a:cs typeface="Arial" charset="0"/>
              </a:rPr>
              <a:t>.</a:t>
            </a:r>
            <a:endParaRPr lang="en-US" dirty="0">
              <a:solidFill>
                <a:schemeClr val="tx1">
                  <a:lumMod val="65000"/>
                  <a:lumOff val="35000"/>
                </a:schemeClr>
              </a:solidFill>
              <a:cs typeface="Arial" charset="0"/>
            </a:endParaRPr>
          </a:p>
          <a:p>
            <a:pPr marL="0" indent="0">
              <a:buNone/>
            </a:pPr>
            <a:r>
              <a:rPr lang="en-US" dirty="0" smtClean="0">
                <a:solidFill>
                  <a:schemeClr val="tx1">
                    <a:lumMod val="65000"/>
                    <a:lumOff val="35000"/>
                  </a:schemeClr>
                </a:solidFill>
                <a:cs typeface="Arial" charset="0"/>
              </a:rPr>
              <a:t>IT </a:t>
            </a:r>
            <a:r>
              <a:rPr lang="en-US" dirty="0">
                <a:solidFill>
                  <a:schemeClr val="tx1">
                    <a:lumMod val="65000"/>
                    <a:lumOff val="35000"/>
                  </a:schemeClr>
                </a:solidFill>
                <a:cs typeface="Arial" charset="0"/>
              </a:rPr>
              <a:t>impacts the way we live, </a:t>
            </a:r>
            <a:r>
              <a:rPr lang="en-US" dirty="0" smtClean="0">
                <a:solidFill>
                  <a:schemeClr val="tx1">
                    <a:lumMod val="65000"/>
                    <a:lumOff val="35000"/>
                  </a:schemeClr>
                </a:solidFill>
                <a:cs typeface="Arial" charset="0"/>
              </a:rPr>
              <a:t/>
            </a:r>
            <a:br>
              <a:rPr lang="en-US" dirty="0" smtClean="0">
                <a:solidFill>
                  <a:schemeClr val="tx1">
                    <a:lumMod val="65000"/>
                    <a:lumOff val="35000"/>
                  </a:schemeClr>
                </a:solidFill>
                <a:cs typeface="Arial" charset="0"/>
              </a:rPr>
            </a:br>
            <a:r>
              <a:rPr lang="en-US" dirty="0" smtClean="0">
                <a:solidFill>
                  <a:schemeClr val="tx1">
                    <a:lumMod val="65000"/>
                    <a:lumOff val="35000"/>
                  </a:schemeClr>
                </a:solidFill>
                <a:cs typeface="Arial" charset="0"/>
              </a:rPr>
              <a:t>work</a:t>
            </a:r>
            <a:r>
              <a:rPr lang="en-US" dirty="0">
                <a:solidFill>
                  <a:schemeClr val="tx1">
                    <a:lumMod val="65000"/>
                    <a:lumOff val="35000"/>
                  </a:schemeClr>
                </a:solidFill>
                <a:cs typeface="Arial" charset="0"/>
              </a:rPr>
              <a:t>, </a:t>
            </a:r>
            <a:r>
              <a:rPr lang="en-US" dirty="0" smtClean="0">
                <a:solidFill>
                  <a:schemeClr val="tx1">
                    <a:lumMod val="65000"/>
                    <a:lumOff val="35000"/>
                  </a:schemeClr>
                </a:solidFill>
                <a:cs typeface="Arial" charset="0"/>
              </a:rPr>
              <a:t>play </a:t>
            </a:r>
            <a:r>
              <a:rPr lang="en-US" dirty="0">
                <a:solidFill>
                  <a:schemeClr val="tx1">
                    <a:lumMod val="65000"/>
                    <a:lumOff val="35000"/>
                  </a:schemeClr>
                </a:solidFill>
                <a:cs typeface="Arial" charset="0"/>
              </a:rPr>
              <a:t>and learn.</a:t>
            </a:r>
          </a:p>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7</a:t>
            </a:fld>
            <a:endParaRPr lang="en-US" dirty="0"/>
          </a:p>
        </p:txBody>
      </p:sp>
      <p:pic>
        <p:nvPicPr>
          <p:cNvPr id="6" name="Picture Placeholder 5" descr="177719379.jpg"/>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4966761" y="1600200"/>
            <a:ext cx="3720039" cy="4529961"/>
          </a:xfrm>
        </p:spPr>
      </p:pic>
    </p:spTree>
    <p:extLst>
      <p:ext uri="{BB962C8B-B14F-4D97-AF65-F5344CB8AC3E}">
        <p14:creationId xmlns:p14="http://schemas.microsoft.com/office/powerpoint/2010/main" val="1066956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0091" y="829727"/>
            <a:ext cx="8941714" cy="5838321"/>
          </a:xfrm>
          <a:prstGeom prst="rect">
            <a:avLst/>
          </a:prstGeom>
        </p:spPr>
      </p:pic>
      <p:sp>
        <p:nvSpPr>
          <p:cNvPr id="5" name="Title 4"/>
          <p:cNvSpPr>
            <a:spLocks noGrp="1"/>
          </p:cNvSpPr>
          <p:nvPr>
            <p:ph type="title"/>
          </p:nvPr>
        </p:nvSpPr>
        <p:spPr/>
        <p:txBody>
          <a:bodyPr/>
          <a:lstStyle/>
          <a:p>
            <a:r>
              <a:rPr lang="en-US" dirty="0" smtClean="0">
                <a:ea typeface="ＭＳ Ｐゴシック" charset="0"/>
                <a:cs typeface="Arial" charset="0"/>
              </a:rPr>
              <a:t>IT Is Technical Tools</a:t>
            </a:r>
            <a:endParaRPr lang="en-US" dirty="0"/>
          </a:p>
        </p:txBody>
      </p:sp>
      <p:sp>
        <p:nvSpPr>
          <p:cNvPr id="6" name="Content Placeholder 5"/>
          <p:cNvSpPr>
            <a:spLocks noGrp="1"/>
          </p:cNvSpPr>
          <p:nvPr>
            <p:ph idx="1"/>
          </p:nvPr>
        </p:nvSpPr>
        <p:spPr>
          <a:xfrm>
            <a:off x="457200" y="1600200"/>
            <a:ext cx="2457087" cy="4525963"/>
          </a:xfrm>
        </p:spPr>
        <p:txBody>
          <a:bodyPr/>
          <a:lstStyle/>
          <a:p>
            <a:pPr marL="0" indent="0">
              <a:buNone/>
            </a:pPr>
            <a:r>
              <a:rPr lang="en-US" dirty="0">
                <a:cs typeface="Arial" charset="0"/>
              </a:rPr>
              <a:t>IT is </a:t>
            </a:r>
            <a:r>
              <a:rPr lang="en-US" dirty="0">
                <a:solidFill>
                  <a:schemeClr val="tx1">
                    <a:lumMod val="65000"/>
                    <a:lumOff val="35000"/>
                  </a:schemeClr>
                </a:solidFill>
                <a:cs typeface="Arial" charset="0"/>
              </a:rPr>
              <a:t>tech</a:t>
            </a:r>
            <a:r>
              <a:rPr lang="en-US" dirty="0">
                <a:cs typeface="Arial" charset="0"/>
              </a:rPr>
              <a:t> </a:t>
            </a:r>
            <a:r>
              <a:rPr lang="en-US" b="1" dirty="0">
                <a:cs typeface="Arial" charset="0"/>
              </a:rPr>
              <a:t>hardware</a:t>
            </a:r>
            <a:r>
              <a:rPr lang="en-US" dirty="0">
                <a:cs typeface="Arial" charset="0"/>
              </a:rPr>
              <a:t>, </a:t>
            </a:r>
            <a:r>
              <a:rPr lang="en-US" b="1" dirty="0" smtClean="0">
                <a:cs typeface="Arial" charset="0"/>
              </a:rPr>
              <a:t>software</a:t>
            </a:r>
            <a:r>
              <a:rPr lang="en-US" dirty="0">
                <a:cs typeface="Arial" charset="0"/>
              </a:rPr>
              <a:t>, </a:t>
            </a:r>
            <a:r>
              <a:rPr lang="en-US" dirty="0" smtClean="0">
                <a:cs typeface="Arial" charset="0"/>
              </a:rPr>
              <a:t>the </a:t>
            </a:r>
            <a:r>
              <a:rPr lang="en-US" b="1" dirty="0">
                <a:cs typeface="Arial" charset="0"/>
              </a:rPr>
              <a:t>Internet</a:t>
            </a:r>
            <a:r>
              <a:rPr lang="en-US" dirty="0">
                <a:cs typeface="Arial" charset="0"/>
              </a:rPr>
              <a:t>, and the </a:t>
            </a:r>
            <a:r>
              <a:rPr lang="en-US" b="1" dirty="0">
                <a:cs typeface="Arial" charset="0"/>
              </a:rPr>
              <a:t>networks</a:t>
            </a:r>
            <a:r>
              <a:rPr lang="en-US" dirty="0">
                <a:cs typeface="Arial" charset="0"/>
              </a:rPr>
              <a:t> </a:t>
            </a:r>
            <a:r>
              <a:rPr lang="en-US" dirty="0" smtClean="0">
                <a:cs typeface="Arial" charset="0"/>
              </a:rPr>
              <a:t>that </a:t>
            </a:r>
            <a:r>
              <a:rPr lang="en-US" dirty="0">
                <a:cs typeface="Arial" charset="0"/>
              </a:rPr>
              <a:t>tie </a:t>
            </a:r>
            <a:r>
              <a:rPr lang="en-US" dirty="0" smtClean="0">
                <a:cs typeface="Arial" charset="0"/>
              </a:rPr>
              <a:t/>
            </a:r>
            <a:br>
              <a:rPr lang="en-US" dirty="0" smtClean="0">
                <a:cs typeface="Arial" charset="0"/>
              </a:rPr>
            </a:br>
            <a:r>
              <a:rPr lang="en-US" dirty="0" smtClean="0">
                <a:cs typeface="Arial" charset="0"/>
              </a:rPr>
              <a:t>it </a:t>
            </a:r>
            <a:r>
              <a:rPr lang="en-US" dirty="0">
                <a:cs typeface="Arial" charset="0"/>
              </a:rPr>
              <a:t>all together</a:t>
            </a:r>
          </a:p>
          <a:p>
            <a:pPr marL="0" indent="0">
              <a:buNone/>
            </a:pP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8</a:t>
            </a:fld>
            <a:endParaRPr lang="en-US" dirty="0"/>
          </a:p>
        </p:txBody>
      </p:sp>
    </p:spTree>
    <p:extLst>
      <p:ext uri="{BB962C8B-B14F-4D97-AF65-F5344CB8AC3E}">
        <p14:creationId xmlns:p14="http://schemas.microsoft.com/office/powerpoint/2010/main" val="1917522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200330939-001.jpg"/>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4" name="Slide Number Placeholder 3"/>
          <p:cNvSpPr>
            <a:spLocks noGrp="1"/>
          </p:cNvSpPr>
          <p:nvPr>
            <p:ph type="sldNum" sz="quarter" idx="12"/>
          </p:nvPr>
        </p:nvSpPr>
        <p:spPr/>
        <p:txBody>
          <a:bodyPr/>
          <a:lstStyle/>
          <a:p>
            <a:fld id="{2066355A-084C-D24E-9AD2-7E4FC41EA627}" type="slidenum">
              <a:rPr lang="en-US" smtClean="0"/>
              <a:pPr/>
              <a:t>9</a:t>
            </a:fld>
            <a:endParaRPr lang="en-US" dirty="0"/>
          </a:p>
        </p:txBody>
      </p:sp>
      <p:sp>
        <p:nvSpPr>
          <p:cNvPr id="2" name="Title 1"/>
          <p:cNvSpPr>
            <a:spLocks noGrp="1"/>
          </p:cNvSpPr>
          <p:nvPr>
            <p:ph type="title"/>
          </p:nvPr>
        </p:nvSpPr>
        <p:spPr/>
        <p:txBody>
          <a:bodyPr/>
          <a:lstStyle/>
          <a:p>
            <a:r>
              <a:rPr lang="en-US" dirty="0">
                <a:ea typeface="ＭＳ Ｐゴシック" charset="0"/>
                <a:cs typeface="Arial" charset="0"/>
              </a:rPr>
              <a:t>IT I</a:t>
            </a:r>
            <a:r>
              <a:rPr lang="en-US" dirty="0" smtClean="0">
                <a:ea typeface="ＭＳ Ｐゴシック" charset="0"/>
                <a:cs typeface="Arial" charset="0"/>
              </a:rPr>
              <a:t>s </a:t>
            </a:r>
            <a:r>
              <a:rPr lang="en-US" dirty="0">
                <a:ea typeface="ＭＳ Ｐゴシック" charset="0"/>
                <a:cs typeface="Arial" charset="0"/>
              </a:rPr>
              <a:t>People</a:t>
            </a:r>
            <a:endParaRPr lang="en-US" dirty="0"/>
          </a:p>
        </p:txBody>
      </p:sp>
      <p:sp>
        <p:nvSpPr>
          <p:cNvPr id="3" name="Content Placeholder 2"/>
          <p:cNvSpPr>
            <a:spLocks noGrp="1"/>
          </p:cNvSpPr>
          <p:nvPr>
            <p:ph type="body" sz="half" idx="2"/>
          </p:nvPr>
        </p:nvSpPr>
        <p:spPr>
          <a:xfrm>
            <a:off x="6553964" y="2143302"/>
            <a:ext cx="1990696" cy="3576400"/>
          </a:xfrm>
        </p:spPr>
        <p:txBody>
          <a:bodyPr/>
          <a:lstStyle/>
          <a:p>
            <a:pPr marL="0" indent="0">
              <a:buNone/>
            </a:pPr>
            <a:r>
              <a:rPr lang="en-US" sz="2300" dirty="0">
                <a:solidFill>
                  <a:schemeClr val="bg1"/>
                </a:solidFill>
                <a:cs typeface="Arial" charset="0"/>
              </a:rPr>
              <a:t>IT </a:t>
            </a:r>
            <a:r>
              <a:rPr lang="en-US" sz="2300" dirty="0" smtClean="0">
                <a:solidFill>
                  <a:schemeClr val="bg1"/>
                </a:solidFill>
                <a:cs typeface="Arial" charset="0"/>
              </a:rPr>
              <a:t>isn’t just about the technology; it’s  </a:t>
            </a:r>
            <a:r>
              <a:rPr lang="en-US" sz="2300" dirty="0">
                <a:solidFill>
                  <a:schemeClr val="bg1"/>
                </a:solidFill>
                <a:cs typeface="Arial" charset="0"/>
              </a:rPr>
              <a:t>also about </a:t>
            </a:r>
            <a:r>
              <a:rPr lang="en-US" sz="2300" dirty="0" smtClean="0">
                <a:solidFill>
                  <a:schemeClr val="bg1"/>
                </a:solidFill>
                <a:cs typeface="Arial" charset="0"/>
              </a:rPr>
              <a:t/>
            </a:r>
            <a:br>
              <a:rPr lang="en-US" sz="2300" dirty="0" smtClean="0">
                <a:solidFill>
                  <a:schemeClr val="bg1"/>
                </a:solidFill>
                <a:cs typeface="Arial" charset="0"/>
              </a:rPr>
            </a:br>
            <a:r>
              <a:rPr lang="en-US" sz="2300" dirty="0" smtClean="0">
                <a:solidFill>
                  <a:schemeClr val="bg1"/>
                </a:solidFill>
                <a:cs typeface="Arial" charset="0"/>
              </a:rPr>
              <a:t>the </a:t>
            </a:r>
            <a:r>
              <a:rPr lang="en-US" sz="2300" b="1" dirty="0" smtClean="0">
                <a:solidFill>
                  <a:schemeClr val="bg1"/>
                </a:solidFill>
                <a:cs typeface="Arial" charset="0"/>
              </a:rPr>
              <a:t>people </a:t>
            </a:r>
            <a:r>
              <a:rPr lang="en-US" sz="2300" dirty="0" smtClean="0">
                <a:solidFill>
                  <a:schemeClr val="bg1"/>
                </a:solidFill>
                <a:cs typeface="Arial" charset="0"/>
              </a:rPr>
              <a:t>you work with.</a:t>
            </a:r>
            <a:endParaRPr lang="en-US" sz="2300" b="1" dirty="0">
              <a:solidFill>
                <a:schemeClr val="bg1"/>
              </a:solidFill>
              <a:cs typeface="Arial" charset="0"/>
            </a:endParaRPr>
          </a:p>
        </p:txBody>
      </p:sp>
      <p:pic>
        <p:nvPicPr>
          <p:cNvPr id="10" name="Picture Placeholder 8"/>
          <p:cNvPicPr>
            <a:picLocks noChangeAspect="1"/>
          </p:cNvPicPr>
          <p:nvPr/>
        </p:nvPicPr>
        <p:blipFill rotWithShape="1">
          <a:blip r:embed="rId4" cstate="screen">
            <a:extLst>
              <a:ext uri="{28A0092B-C50C-407E-A947-70E740481C1C}">
                <a14:useLocalDpi xmlns:a14="http://schemas.microsoft.com/office/drawing/2010/main"/>
              </a:ext>
            </a:extLst>
          </a:blip>
          <a:srcRect t="-40" b="-40"/>
          <a:stretch/>
        </p:blipFill>
        <p:spPr>
          <a:xfrm>
            <a:off x="457200" y="1649479"/>
            <a:ext cx="5945657" cy="4209598"/>
          </a:xfrm>
          <a:prstGeom prst="rect">
            <a:avLst/>
          </a:prstGeom>
        </p:spPr>
      </p:pic>
      <p:pic>
        <p:nvPicPr>
          <p:cNvPr id="8" name="Picture Placeholder 4" descr="185175827.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26566" y="1649479"/>
            <a:ext cx="5976291" cy="4209599"/>
          </a:xfrm>
          <a:prstGeom prst="rect">
            <a:avLst/>
          </a:prstGeom>
        </p:spPr>
      </p:pic>
    </p:spTree>
    <p:extLst>
      <p:ext uri="{BB962C8B-B14F-4D97-AF65-F5344CB8AC3E}">
        <p14:creationId xmlns:p14="http://schemas.microsoft.com/office/powerpoint/2010/main" val="6284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CompTIA Colors">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161A"/>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rgbClr val="69727B"/>
          </a:solidFill>
          <a:headEnd type="none"/>
          <a:tailEnd type="non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infopath/2007/PartnerControls"/>
    <ds:schemaRef ds:uri="http://purl.org/dc/dcmitype/"/>
    <ds:schemaRef ds:uri="http://schemas.microsoft.com/sharepoint/v3/fields"/>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5745</TotalTime>
  <Words>8632</Words>
  <Application>Microsoft Office PowerPoint</Application>
  <PresentationFormat>On-screen Show (4:3)</PresentationFormat>
  <Paragraphs>762</Paragraphs>
  <Slides>53</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ＭＳ Ｐゴシック</vt:lpstr>
      <vt:lpstr>Arial</vt:lpstr>
      <vt:lpstr>Calibri</vt:lpstr>
      <vt:lpstr>Wingdings</vt:lpstr>
      <vt:lpstr>Office Theme</vt:lpstr>
      <vt:lpstr>Envisioning Endless Possibilities for Your Future </vt:lpstr>
      <vt:lpstr>Close your eyes and picture a technology worker.</vt:lpstr>
      <vt:lpstr>Did you picture someone like this?</vt:lpstr>
      <vt:lpstr>Or did you picture someone like this?</vt:lpstr>
      <vt:lpstr>Did you picture someone like me?</vt:lpstr>
      <vt:lpstr>What is IT? (Information Technology)</vt:lpstr>
      <vt:lpstr>What Is IT?</vt:lpstr>
      <vt:lpstr>IT Is Technical Tools</vt:lpstr>
      <vt:lpstr>IT Is People</vt:lpstr>
      <vt:lpstr>IT is the Future</vt:lpstr>
      <vt:lpstr>IT has Jobs available</vt:lpstr>
      <vt:lpstr> Jobs Waiting to be Filled  </vt:lpstr>
      <vt:lpstr>Jobs with Potential</vt:lpstr>
      <vt:lpstr>  IT Needs More People </vt:lpstr>
      <vt:lpstr>There’s a Place for  you in IT</vt:lpstr>
      <vt:lpstr>With a Career in IT you can...</vt:lpstr>
      <vt:lpstr>Do you like to…</vt:lpstr>
      <vt:lpstr>There’s a Place for You in IT</vt:lpstr>
      <vt:lpstr>There’s a Place for You in IT</vt:lpstr>
      <vt:lpstr>There’s a Place for You in IT</vt:lpstr>
      <vt:lpstr>There’s a Place for You in IT</vt:lpstr>
      <vt:lpstr>There’s a Place for You in IT</vt:lpstr>
      <vt:lpstr>There’s a Place for You in IT</vt:lpstr>
      <vt:lpstr>There’s a Place for You in IT</vt:lpstr>
      <vt:lpstr>There’s a Place for You in IT</vt:lpstr>
      <vt:lpstr>There’s a Place for You in IT</vt:lpstr>
      <vt:lpstr>Women in IT Stories</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Picture Yourself Here </vt:lpstr>
      <vt:lpstr>Resources to help you get started</vt:lpstr>
      <vt:lpstr>In Our Local Community</vt:lpstr>
      <vt:lpstr>You can get started in IT at any age,  anywhere, any time.</vt:lpstr>
      <vt:lpstr>Additional Resources</vt:lpstr>
      <vt:lpstr>We are here to help</vt:lpstr>
      <vt:lpstr> Dream IT!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Cathy Alper</cp:lastModifiedBy>
  <cp:revision>418</cp:revision>
  <cp:lastPrinted>2013-07-30T16:42:49Z</cp:lastPrinted>
  <dcterms:created xsi:type="dcterms:W3CDTF">2010-04-12T23:12:02Z</dcterms:created>
  <dcterms:modified xsi:type="dcterms:W3CDTF">2015-09-22T17:06:36Z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