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45"/>
  </p:notesMasterIdLst>
  <p:handoutMasterIdLst>
    <p:handoutMasterId r:id="rId46"/>
  </p:handoutMasterIdLst>
  <p:sldIdLst>
    <p:sldId id="265" r:id="rId5"/>
    <p:sldId id="261" r:id="rId6"/>
    <p:sldId id="283" r:id="rId7"/>
    <p:sldId id="287" r:id="rId8"/>
    <p:sldId id="333" r:id="rId9"/>
    <p:sldId id="318" r:id="rId10"/>
    <p:sldId id="293" r:id="rId11"/>
    <p:sldId id="294" r:id="rId12"/>
    <p:sldId id="295" r:id="rId13"/>
    <p:sldId id="296" r:id="rId14"/>
    <p:sldId id="317" r:id="rId15"/>
    <p:sldId id="422" r:id="rId16"/>
    <p:sldId id="425" r:id="rId17"/>
    <p:sldId id="426" r:id="rId18"/>
    <p:sldId id="427" r:id="rId19"/>
    <p:sldId id="421" r:id="rId20"/>
    <p:sldId id="374" r:id="rId21"/>
    <p:sldId id="363" r:id="rId22"/>
    <p:sldId id="418" r:id="rId23"/>
    <p:sldId id="394" r:id="rId24"/>
    <p:sldId id="395" r:id="rId25"/>
    <p:sldId id="396" r:id="rId26"/>
    <p:sldId id="386" r:id="rId27"/>
    <p:sldId id="397" r:id="rId28"/>
    <p:sldId id="390" r:id="rId29"/>
    <p:sldId id="398" r:id="rId30"/>
    <p:sldId id="391" r:id="rId31"/>
    <p:sldId id="393" r:id="rId32"/>
    <p:sldId id="323" r:id="rId33"/>
    <p:sldId id="399" r:id="rId34"/>
    <p:sldId id="400" r:id="rId35"/>
    <p:sldId id="401" r:id="rId36"/>
    <p:sldId id="406" r:id="rId37"/>
    <p:sldId id="407" r:id="rId38"/>
    <p:sldId id="328" r:id="rId39"/>
    <p:sldId id="327" r:id="rId40"/>
    <p:sldId id="307" r:id="rId41"/>
    <p:sldId id="312" r:id="rId42"/>
    <p:sldId id="326" r:id="rId43"/>
    <p:sldId id="36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8">
          <p15:clr>
            <a:srgbClr val="A4A3A4"/>
          </p15:clr>
        </p15:guide>
        <p15:guide id="2" orient="horz" pos="722">
          <p15:clr>
            <a:srgbClr val="A4A3A4"/>
          </p15:clr>
        </p15:guide>
        <p15:guide id="3" orient="horz" pos="4129">
          <p15:clr>
            <a:srgbClr val="A4A3A4"/>
          </p15:clr>
        </p15:guide>
        <p15:guide id="4" orient="horz" pos="2160">
          <p15:clr>
            <a:srgbClr val="A4A3A4"/>
          </p15:clr>
        </p15:guide>
        <p15:guide id="5" pos="2880">
          <p15:clr>
            <a:srgbClr val="A4A3A4"/>
          </p15:clr>
        </p15:guide>
        <p15:guide id="6" pos="53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2"/>
    <a:srgbClr val="69727B"/>
    <a:srgbClr val="576068"/>
    <a:srgbClr val="57197C"/>
    <a:srgbClr val="61A729"/>
    <a:srgbClr val="C88D00"/>
    <a:srgbClr val="C35B15"/>
    <a:srgbClr val="A1A8CF"/>
    <a:srgbClr val="C5CBCF"/>
    <a:srgbClr val="3643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9" autoAdjust="0"/>
    <p:restoredTop sz="73670" autoAdjust="0"/>
  </p:normalViewPr>
  <p:slideViewPr>
    <p:cSldViewPr snapToGrid="0" snapToObjects="1">
      <p:cViewPr varScale="1">
        <p:scale>
          <a:sx n="33" d="100"/>
          <a:sy n="33" d="100"/>
        </p:scale>
        <p:origin x="1020" y="48"/>
      </p:cViewPr>
      <p:guideLst>
        <p:guide orient="horz" pos="628"/>
        <p:guide orient="horz" pos="722"/>
        <p:guide orient="horz" pos="4129"/>
        <p:guide orient="horz" pos="2160"/>
        <p:guide pos="2880"/>
        <p:guide pos="5307"/>
      </p:guideLst>
    </p:cSldViewPr>
  </p:slideViewPr>
  <p:outlineViewPr>
    <p:cViewPr>
      <p:scale>
        <a:sx n="33" d="100"/>
        <a:sy n="33" d="100"/>
      </p:scale>
      <p:origin x="0" y="-14226"/>
    </p:cViewPr>
  </p:outlineViewPr>
  <p:notesTextViewPr>
    <p:cViewPr>
      <p:scale>
        <a:sx n="100" d="100"/>
        <a:sy n="100" d="100"/>
      </p:scale>
      <p:origin x="0" y="0"/>
    </p:cViewPr>
  </p:notesTextViewPr>
  <p:sorterViewPr>
    <p:cViewPr>
      <p:scale>
        <a:sx n="125" d="100"/>
        <a:sy n="125" d="100"/>
      </p:scale>
      <p:origin x="0" y="-9162"/>
    </p:cViewPr>
  </p:sorterViewPr>
  <p:notesViewPr>
    <p:cSldViewPr snapToGrid="0" snapToObjects="1">
      <p:cViewPr>
        <p:scale>
          <a:sx n="81" d="100"/>
          <a:sy n="81" d="100"/>
        </p:scale>
        <p:origin x="-3208" y="6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7BDD40-51E3-C044-8A4E-71AE04E456FB}" type="datetimeFigureOut">
              <a:rPr lang="en-US" smtClean="0"/>
              <a:pPr/>
              <a:t>6/29/2016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3181D4-786B-B641-9956-05A467911988}" type="slidenum">
              <a:rPr lang="en-US" smtClean="0"/>
              <a:pPr/>
              <a:t>‹#›</a:t>
            </a:fld>
            <a:endParaRPr lang="en-US"/>
          </a:p>
        </p:txBody>
      </p:sp>
    </p:spTree>
    <p:extLst>
      <p:ext uri="{BB962C8B-B14F-4D97-AF65-F5344CB8AC3E}">
        <p14:creationId xmlns:p14="http://schemas.microsoft.com/office/powerpoint/2010/main" val="1760293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6D2A1-6B58-7448-B776-7AA86404108F}" type="datetimeFigureOut">
              <a:rPr lang="en-US" smtClean="0"/>
              <a:pPr/>
              <a:t>6/29/2016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FEF117-9047-2140-B3F1-EEF431365C76}" type="slidenum">
              <a:rPr lang="en-US" smtClean="0"/>
              <a:pPr/>
              <a:t>‹#›</a:t>
            </a:fld>
            <a:endParaRPr lang="en-US"/>
          </a:p>
        </p:txBody>
      </p:sp>
    </p:spTree>
    <p:extLst>
      <p:ext uri="{BB962C8B-B14F-4D97-AF65-F5344CB8AC3E}">
        <p14:creationId xmlns:p14="http://schemas.microsoft.com/office/powerpoint/2010/main" val="6323854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endParaRPr lang="en-US" dirty="0"/>
          </a:p>
          <a:p>
            <a:r>
              <a:rPr lang="en-US" dirty="0"/>
              <a:t>My name is __________ and I work at _____________ as a ____________.</a:t>
            </a:r>
          </a:p>
          <a:p>
            <a:r>
              <a:rPr lang="en-US" dirty="0"/>
              <a:t>Purpose: I am here today to show you about the world I work in, information technology – </a:t>
            </a:r>
            <a:r>
              <a:rPr lang="en-US" dirty="0">
                <a:solidFill>
                  <a:srgbClr val="FF0000"/>
                </a:solidFill>
              </a:rPr>
              <a:t>or</a:t>
            </a:r>
            <a:r>
              <a:rPr lang="en-US" baseline="0" dirty="0">
                <a:solidFill>
                  <a:srgbClr val="FF0000"/>
                </a:solidFill>
              </a:rPr>
              <a:t> as it’s more commonly known here: IT</a:t>
            </a:r>
            <a:r>
              <a:rPr lang="en-US" dirty="0">
                <a:solidFill>
                  <a:srgbClr val="FF0000"/>
                </a:solidFill>
              </a:rPr>
              <a:t>.  </a:t>
            </a:r>
            <a:r>
              <a:rPr lang="en-US" dirty="0"/>
              <a:t>I want to show you that it is a fun and creative career area, and that that there are many different types of jobs and roles in IT.</a:t>
            </a:r>
          </a:p>
          <a:p>
            <a:endParaRPr lang="en-US" dirty="0"/>
          </a:p>
          <a:p>
            <a:r>
              <a:rPr lang="en-US" dirty="0"/>
              <a:t>Benefit for the audience members: As we talk here today, I invite you to open up your mind and dream.  Just maybe there is a place for you in IT.  Just maybe you can have a great future in IT having an exciting job and doing things you love.</a:t>
            </a:r>
          </a:p>
          <a:p>
            <a:endParaRPr lang="en-US" dirty="0"/>
          </a:p>
          <a:p>
            <a:r>
              <a:rPr lang="en-US" dirty="0"/>
              <a:t>Audience member’s role: This isn’t going to be a straight lecture.  I want you to think of it more as a conversation between us with slides and pictures.  I will ask you questions, and I want to hear what you think. I especially want to know what surprises you and how you might see yourself fitting into the world of IT. And ask me questions too and I will do my best to answer them.</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a:t>
            </a:fld>
            <a:endParaRPr lang="en-US"/>
          </a:p>
        </p:txBody>
      </p:sp>
    </p:spTree>
    <p:extLst>
      <p:ext uri="{BB962C8B-B14F-4D97-AF65-F5344CB8AC3E}">
        <p14:creationId xmlns:p14="http://schemas.microsoft.com/office/powerpoint/2010/main" val="174557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one will not surprise you. IT is the future. Things are changing all the time and most of these changes are brought about by technology.</a:t>
            </a:r>
          </a:p>
          <a:p>
            <a:endParaRPr lang="en-US" dirty="0"/>
          </a:p>
          <a:p>
            <a:r>
              <a:rPr lang="en-US" dirty="0"/>
              <a:t>ASK: What new technology inventions have you heard about?</a:t>
            </a:r>
          </a:p>
          <a:p>
            <a:endParaRPr lang="en-US" dirty="0"/>
          </a:p>
          <a:p>
            <a:r>
              <a:rPr lang="en-US" dirty="0"/>
              <a:t>ASK: What new technology inventions do you think will be coming soon?</a:t>
            </a:r>
          </a:p>
          <a:p>
            <a:endParaRPr lang="en-US" dirty="0"/>
          </a:p>
          <a:p>
            <a:r>
              <a:rPr lang="en-US" dirty="0"/>
              <a:t>DO:  Listen for and reinforce excitement about technology.</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10</a:t>
            </a:fld>
            <a:endParaRPr lang="en-US"/>
          </a:p>
        </p:txBody>
      </p:sp>
    </p:spTree>
    <p:extLst>
      <p:ext uri="{BB962C8B-B14F-4D97-AF65-F5344CB8AC3E}">
        <p14:creationId xmlns:p14="http://schemas.microsoft.com/office/powerpoint/2010/main" val="321667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 Raise your hand as you ask the question? </a:t>
            </a:r>
          </a:p>
          <a:p>
            <a:endParaRPr lang="en-US" dirty="0"/>
          </a:p>
          <a:p>
            <a:r>
              <a:rPr lang="en-US" dirty="0"/>
              <a:t>ASK: Does information technology seem more interesting now that when we first started talking? </a:t>
            </a:r>
          </a:p>
          <a:p>
            <a:endParaRPr lang="en-US" dirty="0"/>
          </a:p>
          <a:p>
            <a:r>
              <a:rPr lang="en-US" dirty="0"/>
              <a:t>KEY:  When you think of your future, just keep in mind that IT might be a place where you fit better than you think.  IT could be a place where you could have a great future doing what you love.</a:t>
            </a:r>
          </a:p>
          <a:p>
            <a:endParaRPr lang="en-US" dirty="0"/>
          </a:p>
          <a:p>
            <a:r>
              <a:rPr lang="en-US" dirty="0"/>
              <a:t>NOTE:  This may need to be adjusted based on the age of your audience.  Adults and older students may relate to the idea of career more than younger students.</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11</a:t>
            </a:fld>
            <a:endParaRPr lang="en-US"/>
          </a:p>
        </p:txBody>
      </p:sp>
    </p:spTree>
    <p:extLst>
      <p:ext uri="{BB962C8B-B14F-4D97-AF65-F5344CB8AC3E}">
        <p14:creationId xmlns:p14="http://schemas.microsoft.com/office/powerpoint/2010/main" val="15254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 Raise your hand as you ask this question.</a:t>
            </a:r>
          </a:p>
          <a:p>
            <a:endParaRPr lang="en-US" dirty="0"/>
          </a:p>
          <a:p>
            <a:r>
              <a:rPr lang="en-US" dirty="0"/>
              <a:t>ASK: Has anyone heard of the skills gap?</a:t>
            </a:r>
          </a:p>
          <a:p>
            <a:r>
              <a:rPr lang="en-US" dirty="0"/>
              <a:t>Skills gap refers to the idea that there are many job openings that are going unfilled because there aren’t enough people with the right skills.</a:t>
            </a:r>
          </a:p>
          <a:p>
            <a:endParaRPr lang="en-US" dirty="0"/>
          </a:p>
          <a:p>
            <a:r>
              <a:rPr lang="en-US" dirty="0"/>
              <a:t>KEY:  IT is one of those areas that has a skills gap. There are many jobs available in IT, and the opportunities are growing.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There are more than 50,000 IT-related online job postings (according to the job site Indeed for Australia + New Zealand, as of Feb. 2016).</a:t>
            </a:r>
          </a:p>
          <a:p>
            <a:endParaRPr lang="en-US" dirty="0"/>
          </a:p>
          <a:p>
            <a:r>
              <a:rPr lang="en-US" dirty="0"/>
              <a:t>NOTE:  For a younger audience, this may need adjusting.  They may be less interested in the skills gap and relate more to the idea that there are job openings in IT.</a:t>
            </a:r>
          </a:p>
          <a:p>
            <a:r>
              <a:rPr lang="en-US" dirty="0"/>
              <a:t>NOTE: Demand for IT Pros remains positive with many </a:t>
            </a:r>
            <a:r>
              <a:rPr lang="en-US" dirty="0" err="1"/>
              <a:t>organisations</a:t>
            </a:r>
            <a:r>
              <a:rPr lang="en-US" dirty="0"/>
              <a:t> across education, healthcare and retail looing to hire.</a:t>
            </a:r>
          </a:p>
          <a:p>
            <a:endParaRPr lang="en-US" dirty="0"/>
          </a:p>
          <a:p>
            <a:r>
              <a:rPr lang="en-US" dirty="0"/>
              <a:t>NOTE: The background information on the next set of slides provides more information should you want it.  It is not intended as a script.</a:t>
            </a:r>
          </a:p>
        </p:txBody>
      </p:sp>
      <p:sp>
        <p:nvSpPr>
          <p:cNvPr id="4" name="Slide Number Placeholder 3"/>
          <p:cNvSpPr>
            <a:spLocks noGrp="1"/>
          </p:cNvSpPr>
          <p:nvPr>
            <p:ph type="sldNum" sz="quarter" idx="10"/>
          </p:nvPr>
        </p:nvSpPr>
        <p:spPr/>
        <p:txBody>
          <a:bodyPr/>
          <a:lstStyle/>
          <a:p>
            <a:fld id="{19FEF117-9047-2140-B3F1-EEF431365C76}" type="slidenum">
              <a:rPr lang="en-US" smtClean="0"/>
              <a:pPr/>
              <a:t>12</a:t>
            </a:fld>
            <a:endParaRPr lang="en-US"/>
          </a:p>
        </p:txBody>
      </p:sp>
    </p:spTree>
    <p:extLst>
      <p:ext uri="{BB962C8B-B14F-4D97-AF65-F5344CB8AC3E}">
        <p14:creationId xmlns:p14="http://schemas.microsoft.com/office/powerpoint/2010/main" val="29689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IT is growing and needs more people! The number of openings, the ability to earn good money-- is not going away.  In fact, it’s expanding. Once vacancies</a:t>
            </a:r>
            <a:r>
              <a:rPr lang="en-US" baseline="0" dirty="0"/>
              <a:t> are </a:t>
            </a:r>
            <a:r>
              <a:rPr lang="en-US" dirty="0"/>
              <a:t>filled the opportunities will not end. As these jobs are filled, more and different IT opportunities will open up as new jobs are added.</a:t>
            </a:r>
          </a:p>
          <a:p>
            <a:endParaRPr lang="en-US" dirty="0"/>
          </a:p>
          <a:p>
            <a:r>
              <a:rPr lang="en-US" dirty="0"/>
              <a:t>BACKGROUND:  </a:t>
            </a:r>
          </a:p>
          <a:p>
            <a:r>
              <a:rPr lang="en-US" dirty="0"/>
              <a:t>There are numerous tracks and areas of study within the quite generic “IT field.” A career in IT offers something for everyone from programming/coding to business intelligence/analysis, troubleshooting to security, tech support to management, and so 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Support: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2014 vs. 2019: 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2009 vs. 2019: 32%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DB &amp; Security: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2014 vs. 2019: 21%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2009 vs. 2019: 67%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Business &amp; Systems Analysts: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2014 vs. 2019: 19%</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2009 vs. 2019: 28%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fld id="{19FEF117-9047-2140-B3F1-EEF431365C76}" type="slidenum">
              <a:rPr lang="en-US" smtClean="0"/>
              <a:pPr/>
              <a:t>13</a:t>
            </a:fld>
            <a:endParaRPr lang="en-US" dirty="0"/>
          </a:p>
        </p:txBody>
      </p:sp>
    </p:spTree>
    <p:extLst>
      <p:ext uri="{BB962C8B-B14F-4D97-AF65-F5344CB8AC3E}">
        <p14:creationId xmlns:p14="http://schemas.microsoft.com/office/powerpoint/2010/main" val="17303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 only are there jobs in IT, there are jobs where you can earn good money. </a:t>
            </a:r>
            <a:r>
              <a:rPr lang="en-US" baseline="0" dirty="0"/>
              <a:t>Many IT job salaries are higher than the average earnings for all occupations. </a:t>
            </a:r>
            <a:r>
              <a:rPr lang="en-US" dirty="0"/>
              <a:t>For many IT careers, you can progress to more advanced positions as you gain more skills and experience.  </a:t>
            </a:r>
          </a:p>
          <a:p>
            <a:endParaRPr lang="en-US" dirty="0"/>
          </a:p>
          <a:p>
            <a:r>
              <a:rPr lang="en-US" dirty="0"/>
              <a:t>Over half of CIOs</a:t>
            </a:r>
            <a:r>
              <a:rPr lang="en-US" baseline="0" dirty="0"/>
              <a:t> plan to increase salaries for their IT teams (54%). Small companies are most positive, indicating a greater intention to raise salaries than larger </a:t>
            </a:r>
            <a:r>
              <a:rPr lang="en-US" baseline="0" dirty="0" err="1"/>
              <a:t>organisations</a:t>
            </a:r>
            <a:r>
              <a:rPr lang="en-US" baseline="0" dirty="0"/>
              <a:t>.</a:t>
            </a:r>
          </a:p>
          <a:p>
            <a:endParaRPr lang="en-US" baseline="0" dirty="0"/>
          </a:p>
          <a:p>
            <a:r>
              <a:rPr lang="en-US" baseline="0" dirty="0"/>
              <a:t>90% of IT leaders intend to pay bonuses.</a:t>
            </a:r>
          </a:p>
          <a:p>
            <a:endParaRPr lang="en-US" baseline="0" dirty="0"/>
          </a:p>
          <a:p>
            <a:r>
              <a:rPr lang="en-US" sz="1400" b="1" dirty="0">
                <a:solidFill>
                  <a:srgbClr val="FFFFFF"/>
                </a:solidFill>
              </a:rPr>
              <a:t>Sample Salary Ranges*</a:t>
            </a:r>
          </a:p>
          <a:p>
            <a:pPr marL="285750" indent="-285750">
              <a:buFontTx/>
              <a:buChar char="-"/>
            </a:pPr>
            <a:r>
              <a:rPr lang="en-US" sz="1200" dirty="0">
                <a:solidFill>
                  <a:srgbClr val="FFFFFF"/>
                </a:solidFill>
              </a:rPr>
              <a:t>Business Analyst – Junior: $70,000 - $90,000</a:t>
            </a:r>
          </a:p>
          <a:p>
            <a:pPr marL="285750" indent="-285750">
              <a:buFontTx/>
              <a:buChar char="-"/>
            </a:pPr>
            <a:r>
              <a:rPr lang="en-US" sz="1200" dirty="0">
                <a:solidFill>
                  <a:srgbClr val="FFFFFF"/>
                </a:solidFill>
              </a:rPr>
              <a:t>Desktop Support: $55,000 - $75,000</a:t>
            </a:r>
          </a:p>
          <a:p>
            <a:pPr marL="285750" indent="-285750">
              <a:buFontTx/>
              <a:buChar char="-"/>
            </a:pPr>
            <a:r>
              <a:rPr lang="en-US" sz="1200" dirty="0">
                <a:solidFill>
                  <a:srgbClr val="FFFFFF"/>
                </a:solidFill>
              </a:rPr>
              <a:t>IT Manager: $120,000 - $150,000</a:t>
            </a:r>
          </a:p>
          <a:p>
            <a:pPr marL="285750" indent="-285750">
              <a:buFontTx/>
              <a:buChar char="-"/>
            </a:pPr>
            <a:r>
              <a:rPr lang="en-US" sz="1200" dirty="0">
                <a:solidFill>
                  <a:srgbClr val="FFFFFF"/>
                </a:solidFill>
              </a:rPr>
              <a:t>Java Developer: $90,000 - $120,000</a:t>
            </a:r>
          </a:p>
          <a:p>
            <a:pPr marL="285750" indent="-285750">
              <a:buFontTx/>
              <a:buChar char="-"/>
            </a:pPr>
            <a:r>
              <a:rPr lang="en-US" sz="1200" dirty="0">
                <a:solidFill>
                  <a:srgbClr val="FFFFFF"/>
                </a:solidFill>
              </a:rPr>
              <a:t>Network Engineer: $75,000 - $117,000</a:t>
            </a:r>
          </a:p>
          <a:p>
            <a:pPr marL="285750" indent="-285750">
              <a:buFontTx/>
              <a:buChar char="-"/>
            </a:pPr>
            <a:r>
              <a:rPr lang="en-US" sz="1200" dirty="0">
                <a:solidFill>
                  <a:srgbClr val="FFFFFF"/>
                </a:solidFill>
              </a:rPr>
              <a:t>Project Manager: $100,000 - $140,000</a:t>
            </a:r>
          </a:p>
          <a:p>
            <a:pPr marL="285750" indent="-285750">
              <a:buFontTx/>
              <a:buChar char="-"/>
            </a:pPr>
            <a:r>
              <a:rPr lang="en-US" sz="1200" dirty="0">
                <a:solidFill>
                  <a:srgbClr val="FFFFFF"/>
                </a:solidFill>
              </a:rPr>
              <a:t>Systems Administrator: $75,000 - $120,000</a:t>
            </a:r>
          </a:p>
          <a:p>
            <a:pPr marL="285750" indent="-285750">
              <a:buFontTx/>
              <a:buChar char="-"/>
            </a:pPr>
            <a:r>
              <a:rPr lang="en-US" sz="1200" dirty="0">
                <a:solidFill>
                  <a:srgbClr val="FFFFFF"/>
                </a:solidFill>
              </a:rPr>
              <a:t>Tester: $70,000 - $90,000</a:t>
            </a:r>
          </a:p>
        </p:txBody>
      </p:sp>
      <p:sp>
        <p:nvSpPr>
          <p:cNvPr id="4" name="Slide Number Placeholder 3"/>
          <p:cNvSpPr>
            <a:spLocks noGrp="1"/>
          </p:cNvSpPr>
          <p:nvPr>
            <p:ph type="sldNum" sz="quarter" idx="10"/>
          </p:nvPr>
        </p:nvSpPr>
        <p:spPr/>
        <p:txBody>
          <a:bodyPr/>
          <a:lstStyle/>
          <a:p>
            <a:fld id="{19FEF117-9047-2140-B3F1-EEF431365C76}" type="slidenum">
              <a:rPr lang="en-US" smtClean="0"/>
              <a:pPr/>
              <a:t>14</a:t>
            </a:fld>
            <a:endParaRPr lang="en-US"/>
          </a:p>
        </p:txBody>
      </p:sp>
    </p:spTree>
    <p:extLst>
      <p:ext uri="{BB962C8B-B14F-4D97-AF65-F5344CB8AC3E}">
        <p14:creationId xmlns:p14="http://schemas.microsoft.com/office/powerpoint/2010/main" val="396990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Most</a:t>
            </a:r>
            <a:r>
              <a:rPr lang="en-US" sz="1200" baseline="0" dirty="0"/>
              <a:t> companies are increasing their IT budgets (62% in 2015). </a:t>
            </a:r>
            <a:r>
              <a:rPr lang="en-US" sz="1200" dirty="0"/>
              <a:t>Demand</a:t>
            </a:r>
            <a:r>
              <a:rPr lang="en-US" sz="1200" baseline="0" dirty="0"/>
              <a:t> for IT talent will only grow as major IT initiatives influence day to day business, especially in the areas of cloud, security, and mobility. [Source: Robert Half Technology Salary Guide 2015 – Australia &amp; New Zealand.]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7</a:t>
            </a:r>
            <a:r>
              <a:rPr lang="en-US" sz="1200" dirty="0">
                <a:latin typeface="+mn-lt"/>
              </a:rPr>
              <a:t>6% of </a:t>
            </a:r>
            <a:r>
              <a:rPr lang="en-US" sz="1200" dirty="0"/>
              <a:t>Australian</a:t>
            </a:r>
            <a:r>
              <a:rPr lang="en-US" sz="1200" dirty="0">
                <a:latin typeface="+mn-lt"/>
              </a:rPr>
              <a:t> executives indicate at least some degree of gaps in IT skills at their business exists. For </a:t>
            </a:r>
            <a:r>
              <a:rPr lang="en-US" sz="1200" dirty="0"/>
              <a:t>32</a:t>
            </a:r>
            <a:r>
              <a:rPr lang="en-US" sz="1200" dirty="0">
                <a:latin typeface="+mn-lt"/>
              </a:rPr>
              <a:t>%, the reported skills gaps are small, while for </a:t>
            </a:r>
            <a:r>
              <a:rPr lang="en-US" sz="1200" dirty="0"/>
              <a:t>44</a:t>
            </a:r>
            <a:r>
              <a:rPr lang="en-US" sz="1200" dirty="0">
                <a:latin typeface="+mn-lt"/>
              </a:rPr>
              <a:t>% the gaps are more extensive.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Top negative effects of IT skills gaps at </a:t>
            </a:r>
            <a:r>
              <a:rPr lang="en-US" sz="1200" dirty="0"/>
              <a:t>Australian</a:t>
            </a:r>
            <a:r>
              <a:rPr lang="en-US" sz="1200" dirty="0">
                <a:latin typeface="+mn-lt"/>
              </a:rPr>
              <a:t> businesses: Lower staff productivity &amp; Lack</a:t>
            </a:r>
            <a:r>
              <a:rPr lang="en-US" sz="1200" baseline="0" dirty="0">
                <a:latin typeface="+mn-lt"/>
              </a:rPr>
              <a:t> of innovation / new product development.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In addition, two-thirds of Australian firms expect the importance of IT to their business success to grow (67%).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And you can truly have an impact on helping </a:t>
            </a:r>
            <a:r>
              <a:rPr lang="en-US" sz="1200" baseline="0" dirty="0" err="1">
                <a:latin typeface="+mn-lt"/>
              </a:rPr>
              <a:t>organisations</a:t>
            </a:r>
            <a:r>
              <a:rPr lang="en-US" sz="1200" baseline="0" dirty="0">
                <a:latin typeface="+mn-lt"/>
              </a:rPr>
              <a:t> succeed.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mn-lt"/>
              </a:rPr>
              <a:t>[</a:t>
            </a:r>
            <a:r>
              <a:rPr lang="en-US" sz="1200" baseline="0" dirty="0" err="1">
                <a:latin typeface="+mn-lt"/>
              </a:rPr>
              <a:t>CopmTIA</a:t>
            </a:r>
            <a:r>
              <a:rPr lang="en-US" sz="1200" baseline="0" dirty="0">
                <a:latin typeface="+mn-lt"/>
              </a:rPr>
              <a:t> survey among 127 IT &amp; business executives at firms in Australia.]</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B5CDF515-2FC2-CE47-BFA6-59703C8C6ABB}" type="slidenum">
              <a:rPr lang="en-US" smtClean="0"/>
              <a:t>15</a:t>
            </a:fld>
            <a:endParaRPr lang="en-US" dirty="0"/>
          </a:p>
        </p:txBody>
      </p:sp>
    </p:spTree>
    <p:extLst>
      <p:ext uri="{BB962C8B-B14F-4D97-AF65-F5344CB8AC3E}">
        <p14:creationId xmlns:p14="http://schemas.microsoft.com/office/powerpoint/2010/main" val="29014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Again, there are many prospective</a:t>
            </a:r>
            <a:r>
              <a:rPr lang="en-US" sz="1200" baseline="0" dirty="0">
                <a:solidFill>
                  <a:schemeClr val="tx2"/>
                </a:solidFill>
              </a:rPr>
              <a:t> areas to choose from when you’re deciding which training to select or career path to travel. Pick any one of interest to you and you will succeed.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Skills gaps remain an ongoing challenge at most firms.</a:t>
            </a:r>
            <a:r>
              <a:rPr lang="en-US" sz="1200" baseline="0" dirty="0">
                <a:solidFill>
                  <a:schemeClr val="tx2"/>
                </a:solidFill>
              </a:rPr>
              <a:t> </a:t>
            </a:r>
            <a:r>
              <a:rPr lang="en-US" sz="1200" dirty="0">
                <a:solidFill>
                  <a:schemeClr val="tx2"/>
                </a:solidFill>
              </a:rPr>
              <a:t>Labor is typically the largest cost component of most businesses, so boosting skills often leads to higher productivity and a healthier bottom line. Interestingly, the areas respondents in this study were most concerned about maintaining and/or improving skills fall into what many would consider to be core areas – networks, databases, data storage, and servers. </a:t>
            </a:r>
            <a:r>
              <a:rPr lang="en-US" sz="1200" dirty="0">
                <a:solidFill>
                  <a:srgbClr val="CC0000"/>
                </a:solidFill>
                <a:latin typeface="+mn-lt"/>
              </a:rPr>
              <a:t>However,</a:t>
            </a:r>
            <a:r>
              <a:rPr lang="en-US" sz="1200" baseline="0" dirty="0">
                <a:solidFill>
                  <a:srgbClr val="CC0000"/>
                </a:solidFill>
                <a:latin typeface="+mn-lt"/>
              </a:rPr>
              <a:t> e</a:t>
            </a:r>
            <a:r>
              <a:rPr lang="en-US" sz="1200" dirty="0">
                <a:solidFill>
                  <a:srgbClr val="CC0000"/>
                </a:solidFill>
                <a:latin typeface="+mn-lt"/>
              </a:rPr>
              <a:t>merging technologies, such as cloud or mobility, often rate important to businesses. As businesses move along the adoption curve and engage in more advanced uses of emerging technologies, staff expertise in those areas typically increases.</a:t>
            </a:r>
            <a:r>
              <a:rPr lang="en-US" sz="1200" baseline="0" dirty="0">
                <a:solidFill>
                  <a:srgbClr val="CC0000"/>
                </a:solidFill>
                <a:latin typeface="+mn-lt"/>
              </a:rPr>
              <a:t> And,</a:t>
            </a:r>
            <a:r>
              <a:rPr lang="en-US" sz="1200" dirty="0">
                <a:solidFill>
                  <a:srgbClr val="CC0000"/>
                </a:solidFill>
                <a:latin typeface="+mn-lt"/>
              </a:rPr>
              <a:t> although cloud may be further down the list, there is still a cloud element within many of these job skills such as networks, storage &amp; servers.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CC0000"/>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CC0000"/>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16</a:t>
            </a:fld>
            <a:endParaRPr lang="en-US" dirty="0"/>
          </a:p>
        </p:txBody>
      </p:sp>
    </p:spTree>
    <p:extLst>
      <p:ext uri="{BB962C8B-B14F-4D97-AF65-F5344CB8AC3E}">
        <p14:creationId xmlns:p14="http://schemas.microsoft.com/office/powerpoint/2010/main" val="326505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After everything we’ve just looked at about IT and about jobs in IT, I hope you are starting to see that there is a place for you in IT.</a:t>
            </a:r>
          </a:p>
        </p:txBody>
      </p:sp>
      <p:sp>
        <p:nvSpPr>
          <p:cNvPr id="4" name="Slide Number Placeholder 3"/>
          <p:cNvSpPr>
            <a:spLocks noGrp="1"/>
          </p:cNvSpPr>
          <p:nvPr>
            <p:ph type="sldNum" sz="quarter" idx="10"/>
          </p:nvPr>
        </p:nvSpPr>
        <p:spPr/>
        <p:txBody>
          <a:bodyPr/>
          <a:lstStyle/>
          <a:p>
            <a:fld id="{19FEF117-9047-2140-B3F1-EEF431365C76}" type="slidenum">
              <a:rPr lang="en-US" smtClean="0"/>
              <a:pPr/>
              <a:t>17</a:t>
            </a:fld>
            <a:endParaRPr lang="en-US"/>
          </a:p>
        </p:txBody>
      </p:sp>
    </p:spTree>
    <p:extLst>
      <p:ext uri="{BB962C8B-B14F-4D97-AF65-F5344CB8AC3E}">
        <p14:creationId xmlns:p14="http://schemas.microsoft.com/office/powerpoint/2010/main" val="68217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When you think of your [future] career, which of these are important to you? </a:t>
            </a:r>
          </a:p>
          <a:p>
            <a:endParaRPr lang="en-US" dirty="0"/>
          </a:p>
          <a:p>
            <a:r>
              <a:rPr lang="en-US" dirty="0"/>
              <a:t>DO:  Listen for which of these they relate to. Reinforce their choices and energy.</a:t>
            </a:r>
          </a:p>
          <a:p>
            <a:endParaRPr lang="en-US" dirty="0"/>
          </a:p>
          <a:p>
            <a:r>
              <a:rPr lang="en-US" dirty="0"/>
              <a:t>NOTE:  This list is based on research from NCWIT (National Center for Women &amp; Information Technology) about factors that are important to women and girls as they consider career areas.</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18</a:t>
            </a:fld>
            <a:endParaRPr lang="en-US"/>
          </a:p>
        </p:txBody>
      </p:sp>
    </p:spTree>
    <p:extLst>
      <p:ext uri="{BB962C8B-B14F-4D97-AF65-F5344CB8AC3E}">
        <p14:creationId xmlns:p14="http://schemas.microsoft.com/office/powerpoint/2010/main" val="1204521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If you were to describe things you like to do, which of these might be included in things you like to do? </a:t>
            </a:r>
          </a:p>
          <a:p>
            <a:endParaRPr lang="en-US" dirty="0"/>
          </a:p>
          <a:p>
            <a:r>
              <a:rPr lang="en-US" dirty="0"/>
              <a:t>DO:  Listen for which of these they relate to. Reinforce their choices and energy.</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19</a:t>
            </a:fld>
            <a:endParaRPr lang="en-US"/>
          </a:p>
        </p:txBody>
      </p:sp>
    </p:spTree>
    <p:extLst>
      <p:ext uri="{BB962C8B-B14F-4D97-AF65-F5344CB8AC3E}">
        <p14:creationId xmlns:p14="http://schemas.microsoft.com/office/powerpoint/2010/main" val="120452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I want you to close your eyes and notice the first thing that comes to mind.  I want you to picture a technology worker.  </a:t>
            </a:r>
          </a:p>
          <a:p>
            <a:endParaRPr lang="en-US" dirty="0"/>
          </a:p>
          <a:p>
            <a:r>
              <a:rPr lang="en-US" dirty="0"/>
              <a:t>ASK: What did you see?  </a:t>
            </a:r>
          </a:p>
          <a:p>
            <a:endParaRPr lang="en-US" dirty="0"/>
          </a:p>
          <a:p>
            <a:r>
              <a:rPr lang="en-US" dirty="0"/>
              <a:t>DO: Take time to get several answers.  If possible get both traditional and more progressive answers.  Keep these in mind as you may refer back to them at later parts of the presentation.</a:t>
            </a:r>
          </a:p>
          <a:p>
            <a:endParaRPr lang="en-US" dirty="0"/>
          </a:p>
          <a:p>
            <a:r>
              <a:rPr lang="en-US" dirty="0"/>
              <a:t>NOTE: The goal here is to turn this into a conversation and get the participants to open their minds and get comfortable.  The comfort they feel at this presentation will be part of their image of technology from here forward.</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2</a:t>
            </a:fld>
            <a:endParaRPr lang="en-US"/>
          </a:p>
        </p:txBody>
      </p:sp>
    </p:spTree>
    <p:extLst>
      <p:ext uri="{BB962C8B-B14F-4D97-AF65-F5344CB8AC3E}">
        <p14:creationId xmlns:p14="http://schemas.microsoft.com/office/powerpoint/2010/main" val="155583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20</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KEY:  IT might be more “your place” than you thought.</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Click to show the formula. Read the + sign as “add.”  For example: “Start with your interests and strengths, add information technology, and you could discover exciting career possibilities.”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ASK: What are some of your interest areas?</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Keep their answers in mind as you may refer back to them in the next few slides.</a:t>
            </a:r>
          </a:p>
          <a:p>
            <a:pPr>
              <a:buFont typeface="Arial" charset="0"/>
              <a:buNone/>
              <a:defRPr/>
            </a:pPr>
            <a:endParaRPr lang="en-US" altLang="en-US" sz="1400" dirty="0">
              <a:solidFill>
                <a:srgbClr val="FF0000"/>
              </a:solidFill>
            </a:endParaRPr>
          </a:p>
        </p:txBody>
      </p:sp>
    </p:spTree>
    <p:extLst>
      <p:ext uri="{BB962C8B-B14F-4D97-AF65-F5344CB8AC3E}">
        <p14:creationId xmlns:p14="http://schemas.microsoft.com/office/powerpoint/2010/main" val="3165795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21</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ASK:  How many of you like helping people? </a:t>
            </a:r>
          </a:p>
          <a:p>
            <a:pPr>
              <a:buNone/>
              <a:defRPr/>
            </a:pPr>
            <a:r>
              <a:rPr lang="en-US" altLang="en-US" sz="1200" dirty="0">
                <a:solidFill>
                  <a:schemeClr val="tx1"/>
                </a:solidFill>
                <a:latin typeface="+mn-lt"/>
              </a:rPr>
              <a:t>This is not generally an area that people think of when they think of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NOTE: The background information on the next set of slides is there to provide more information should you want it.  It is not intended as a script.</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Health informatics is one of the fastest growing areas in healthcare.</a:t>
            </a:r>
            <a:r>
              <a:rPr lang="en-US" altLang="en-US" sz="1200" baseline="0" dirty="0">
                <a:solidFill>
                  <a:schemeClr val="tx1"/>
                </a:solidFill>
                <a:latin typeface="+mn-lt"/>
              </a:rPr>
              <a:t> In its most simplest terms, health informatics is about getting the right information to the right person at the right time</a:t>
            </a:r>
            <a:r>
              <a:rPr lang="en-US" altLang="en-US" sz="1200" dirty="0">
                <a:solidFill>
                  <a:schemeClr val="tx1"/>
                </a:solidFill>
                <a:latin typeface="+mn-lt"/>
              </a:rPr>
              <a:t>. It is critical to the delivery</a:t>
            </a:r>
            <a:r>
              <a:rPr lang="en-US" altLang="en-US" sz="1200" baseline="0" dirty="0">
                <a:solidFill>
                  <a:schemeClr val="tx1"/>
                </a:solidFill>
                <a:latin typeface="+mn-lt"/>
              </a:rPr>
              <a:t> of information to healthcare professionals so they can deliver the most appropriate care. You could be introducing electronic health records for every person in the country or exploring patient data to identify trends in disease and treatment. If you love working with computers or have an analytical and inquisitive mind, then there is a job for you in health informatics.</a:t>
            </a:r>
            <a:r>
              <a:rPr lang="en-US" altLang="en-US" sz="1200" dirty="0">
                <a:solidFill>
                  <a:schemeClr val="tx1"/>
                </a:solidFill>
                <a:latin typeface="+mn-lt"/>
              </a:rPr>
              <a:t>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User Experience Designer studies how a user feels about systems and creates interactive products for web, mobile and game services with designs that are based on the needs and wants of the users. In designing a website, the user experience designer looks at traffic statistics to determine what types of experiences would be most effective for the audience.</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IT Recruiter reviews job descriptions for technical roles and identifies and screens candidates for the positions. The IT recruiter needs to stay current with technology trends and understand the technical skills the company is looking for. </a:t>
            </a:r>
          </a:p>
          <a:p>
            <a:pPr>
              <a:buNone/>
              <a:defRPr/>
            </a:pPr>
            <a:endParaRPr lang="en-US" altLang="en-US" sz="1200" dirty="0">
              <a:solidFill>
                <a:schemeClr val="tx1"/>
              </a:solidFill>
              <a:latin typeface="+mn-lt"/>
            </a:endParaRPr>
          </a:p>
        </p:txBody>
      </p:sp>
    </p:spTree>
    <p:extLst>
      <p:ext uri="{BB962C8B-B14F-4D97-AF65-F5344CB8AC3E}">
        <p14:creationId xmlns:p14="http://schemas.microsoft.com/office/powerpoint/2010/main" val="353665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22</a:t>
            </a:fld>
            <a:endParaRPr lang="en-US" altLang="en-US" sz="1200">
              <a:solidFill>
                <a:prstClr val="black"/>
              </a:solidFill>
            </a:endParaRPr>
          </a:p>
        </p:txBody>
      </p:sp>
      <p:sp>
        <p:nvSpPr>
          <p:cNvPr id="5" name="Content Placeholder 3"/>
          <p:cNvSpPr txBox="1">
            <a:spLocks noGrp="1"/>
          </p:cNvSpPr>
          <p:nvPr>
            <p:ph type="body" idx="1"/>
          </p:nvPr>
        </p:nvSpPr>
        <p:spPr bwMode="auto">
          <a:xfrm>
            <a:off x="618565"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ASK:  How many of you like art and music?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This is another of those areas where people don’t think of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Wearable Technology Designer weaves technology into everyday life with wearable products with widespread appeal. The earliest product designed in this field was the calculator watch from the 1980s. Today’s wearable technology designers are working to make technologies such as </a:t>
            </a:r>
            <a:r>
              <a:rPr lang="en-US" altLang="en-US" sz="1200" dirty="0" err="1">
                <a:solidFill>
                  <a:schemeClr val="tx1"/>
                </a:solidFill>
                <a:latin typeface="+mn-lt"/>
              </a:rPr>
              <a:t>smartwatches</a:t>
            </a:r>
            <a:r>
              <a:rPr lang="en-US" altLang="en-US" sz="1200" dirty="0">
                <a:solidFill>
                  <a:schemeClr val="tx1"/>
                </a:solidFill>
                <a:latin typeface="+mn-lt"/>
              </a:rPr>
              <a:t> and mainstream products like Google Glass.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Web Developer designs the layout and codes a website after establishing the site’s target audience and identifying the content it will host. The Web Developer tests the site to identify and resolve any technical problems.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Computer Generated Imagery Artist uses computer hardware and software to create still and moving images and visual effects. Computer generated imagery artists create the graphics used in art, printed media, video games, film and television. </a:t>
            </a:r>
          </a:p>
        </p:txBody>
      </p:sp>
    </p:spTree>
    <p:extLst>
      <p:ext uri="{BB962C8B-B14F-4D97-AF65-F5344CB8AC3E}">
        <p14:creationId xmlns:p14="http://schemas.microsoft.com/office/powerpoint/2010/main" val="2594236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23</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ASK:  How many of you like building and fixing things?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Environmental Engineer solves environmental problems to improve recycling, waste disposal, public water, and water and air pollution control and to study our impact on natural ecosystems.</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Computer Hardware Engineer designs new computer systems and components, including non-computer devices that use parts embedded with computer systems. Increasingly, computer hardware engineers are involved in designing medical supplies and car parts. The computer hardware engineer makes sure the hardware components work together with the latest software.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IT Computer Support Specialist helps users with computer hardware and software questions and troubleshoots network problems. </a:t>
            </a:r>
          </a:p>
        </p:txBody>
      </p:sp>
    </p:spTree>
    <p:extLst>
      <p:ext uri="{BB962C8B-B14F-4D97-AF65-F5344CB8AC3E}">
        <p14:creationId xmlns:p14="http://schemas.microsoft.com/office/powerpoint/2010/main" val="3140689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24</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ASK:  Do any of you like selling and teaching?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IT Marketing blends the marketing team with technology to make the most of web and mobile apps, social media and interactive ads.</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Social Media Manager is the voice of a business and interacts with its customers on social media sites. The social media manager engages the fans and builds relationships, which grows leads and sales.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IT Teacher or Trainer works in colleges, training companies and large corporations to teach a range of courses, from commonly used programs to programming and PC maintenance. </a:t>
            </a:r>
          </a:p>
          <a:p>
            <a:pPr>
              <a:buNone/>
              <a:defRPr/>
            </a:pPr>
            <a:endParaRPr lang="en-US" altLang="en-US" sz="1200" dirty="0">
              <a:solidFill>
                <a:schemeClr val="tx1"/>
              </a:solidFill>
              <a:latin typeface="+mn-lt"/>
            </a:endParaRPr>
          </a:p>
        </p:txBody>
      </p:sp>
    </p:spTree>
    <p:extLst>
      <p:ext uri="{BB962C8B-B14F-4D97-AF65-F5344CB8AC3E}">
        <p14:creationId xmlns:p14="http://schemas.microsoft.com/office/powerpoint/2010/main" val="370241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25</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200" dirty="0">
                <a:solidFill>
                  <a:schemeClr val="tx1"/>
                </a:solidFill>
                <a:latin typeface="+mn-lt"/>
              </a:rPr>
              <a:t>ASK:  How many of you like puzzles? Like to solve problems?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Process Engineer evaluates a company’s manufacturing processes and makes improvements to reduce cost and improve sustainability.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Search Engine </a:t>
            </a:r>
            <a:r>
              <a:rPr lang="en-US" altLang="en-US" sz="1200" dirty="0" err="1">
                <a:solidFill>
                  <a:schemeClr val="tx1"/>
                </a:solidFill>
                <a:latin typeface="+mn-lt"/>
              </a:rPr>
              <a:t>Optimiser</a:t>
            </a:r>
            <a:r>
              <a:rPr lang="en-US" altLang="en-US" sz="1200" dirty="0">
                <a:solidFill>
                  <a:schemeClr val="tx1"/>
                </a:solidFill>
                <a:latin typeface="+mn-lt"/>
              </a:rPr>
              <a:t> follows a website’s performance and makes changes to improve page rank within search engines and </a:t>
            </a:r>
            <a:r>
              <a:rPr lang="en-US" altLang="en-US" sz="1200" dirty="0" err="1">
                <a:solidFill>
                  <a:schemeClr val="tx1"/>
                </a:solidFill>
                <a:latin typeface="+mn-lt"/>
              </a:rPr>
              <a:t>maximise</a:t>
            </a:r>
            <a:r>
              <a:rPr lang="en-US" altLang="en-US" sz="1200" dirty="0">
                <a:solidFill>
                  <a:schemeClr val="tx1"/>
                </a:solidFill>
                <a:latin typeface="+mn-lt"/>
              </a:rPr>
              <a:t> the traffic to the site.</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Computer Systems Engineer builds and maintains a company’s computer system, keeping the user’s needs and expectations in mind.</a:t>
            </a:r>
          </a:p>
          <a:p>
            <a:pPr>
              <a:buFont typeface="Arial" charset="0"/>
              <a:buNone/>
              <a:defRPr/>
            </a:pPr>
            <a:endParaRPr lang="en-US" altLang="en-US" sz="1400" dirty="0">
              <a:solidFill>
                <a:srgbClr val="FF0000"/>
              </a:solidFill>
            </a:endParaRPr>
          </a:p>
        </p:txBody>
      </p:sp>
    </p:spTree>
    <p:extLst>
      <p:ext uri="{BB962C8B-B14F-4D97-AF65-F5344CB8AC3E}">
        <p14:creationId xmlns:p14="http://schemas.microsoft.com/office/powerpoint/2010/main" val="954360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26</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400" kern="1200" dirty="0">
                <a:solidFill>
                  <a:schemeClr val="tx1"/>
                </a:solidFill>
                <a:latin typeface="Arial" charset="0"/>
                <a:ea typeface="ＭＳ Ｐゴシック" pitchFamily="34" charset="-128"/>
                <a:cs typeface="+mn-cs"/>
              </a:rPr>
              <a:t>ASK:  How many of you like science and nature? </a:t>
            </a:r>
          </a:p>
          <a:p>
            <a:pPr>
              <a:buNone/>
              <a:defRPr/>
            </a:pPr>
            <a:endParaRPr lang="en-US" altLang="en-US" sz="1400" kern="1200" dirty="0">
              <a:solidFill>
                <a:schemeClr val="tx1"/>
              </a:solidFill>
              <a:latin typeface="Arial" charset="0"/>
              <a:ea typeface="ＭＳ Ｐゴシック" pitchFamily="34" charset="-128"/>
              <a:cs typeface="+mn-cs"/>
            </a:endParaRPr>
          </a:p>
          <a:p>
            <a:pPr>
              <a:buNone/>
              <a:defRPr/>
            </a:pPr>
            <a:r>
              <a:rPr lang="en-US" altLang="en-US" sz="1400" kern="1200" dirty="0">
                <a:solidFill>
                  <a:schemeClr val="tx1"/>
                </a:solidFill>
                <a:latin typeface="Arial" charset="0"/>
                <a:ea typeface="ＭＳ Ｐゴシック" pitchFamily="34" charset="-128"/>
                <a:cs typeface="+mn-cs"/>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400" kern="1200" dirty="0">
              <a:solidFill>
                <a:schemeClr val="tx1"/>
              </a:solidFill>
              <a:latin typeface="Arial" charset="0"/>
              <a:ea typeface="ＭＳ Ｐゴシック" pitchFamily="34" charset="-128"/>
              <a:cs typeface="+mn-cs"/>
            </a:endParaRPr>
          </a:p>
          <a:p>
            <a:pPr>
              <a:buNone/>
              <a:defRPr/>
            </a:pPr>
            <a:r>
              <a:rPr lang="en-US" altLang="en-US" sz="1400" kern="1200" dirty="0">
                <a:solidFill>
                  <a:schemeClr val="tx1"/>
                </a:solidFill>
                <a:latin typeface="Arial" charset="0"/>
                <a:ea typeface="ＭＳ Ｐゴシック" pitchFamily="34" charset="-128"/>
                <a:cs typeface="+mn-cs"/>
              </a:rPr>
              <a:t>BACKGROUND:</a:t>
            </a:r>
          </a:p>
          <a:p>
            <a:pPr>
              <a:buNone/>
              <a:defRPr/>
            </a:pPr>
            <a:r>
              <a:rPr lang="en-US" altLang="en-US" sz="1400" kern="1200" dirty="0">
                <a:solidFill>
                  <a:schemeClr val="tx1"/>
                </a:solidFill>
                <a:latin typeface="Arial" charset="0"/>
                <a:ea typeface="ＭＳ Ｐゴシック" pitchFamily="34" charset="-128"/>
                <a:cs typeface="+mn-cs"/>
              </a:rPr>
              <a:t>Web and Applications Developer designs and creates websites and applications, writing new code and improving existing code. Web and applications developers find and fix bugs in programming code.</a:t>
            </a:r>
          </a:p>
          <a:p>
            <a:pPr>
              <a:buNone/>
              <a:defRPr/>
            </a:pPr>
            <a:endParaRPr lang="en-US" altLang="en-US" sz="1400" kern="1200" dirty="0">
              <a:solidFill>
                <a:schemeClr val="tx1"/>
              </a:solidFill>
              <a:latin typeface="Arial" charset="0"/>
              <a:ea typeface="ＭＳ Ｐゴシック" pitchFamily="34" charset="-128"/>
              <a:cs typeface="+mn-cs"/>
            </a:endParaRPr>
          </a:p>
          <a:p>
            <a:pPr>
              <a:buNone/>
              <a:defRPr/>
            </a:pPr>
            <a:r>
              <a:rPr lang="en-US" altLang="en-US" sz="1400" kern="1200" dirty="0">
                <a:solidFill>
                  <a:schemeClr val="tx1"/>
                </a:solidFill>
                <a:latin typeface="Arial" charset="0"/>
                <a:ea typeface="ＭＳ Ｐゴシック" pitchFamily="34" charset="-128"/>
                <a:cs typeface="+mn-cs"/>
              </a:rPr>
              <a:t>Video Game Designer imagines a game and then writes detailed descriptions of their ideas, including plot, characters and gameplay. During production, the video game designer works with programmers and artists to bring the idea to life. </a:t>
            </a:r>
          </a:p>
          <a:p>
            <a:pPr>
              <a:buNone/>
              <a:defRPr/>
            </a:pPr>
            <a:endParaRPr lang="en-US" altLang="en-US" sz="1400" kern="1200" dirty="0">
              <a:solidFill>
                <a:schemeClr val="tx1"/>
              </a:solidFill>
              <a:latin typeface="Arial" charset="0"/>
              <a:ea typeface="ＭＳ Ｐゴシック" pitchFamily="34" charset="-128"/>
              <a:cs typeface="+mn-cs"/>
            </a:endParaRPr>
          </a:p>
          <a:p>
            <a:pPr>
              <a:buNone/>
              <a:defRPr/>
            </a:pPr>
            <a:r>
              <a:rPr lang="en-US" altLang="en-US" sz="1400" kern="1200" dirty="0">
                <a:solidFill>
                  <a:schemeClr val="tx1"/>
                </a:solidFill>
                <a:latin typeface="Arial" charset="0"/>
                <a:ea typeface="ＭＳ Ｐゴシック" pitchFamily="34" charset="-128"/>
                <a:cs typeface="+mn-cs"/>
              </a:rPr>
              <a:t>Computer Network Specialist keeps a company’s networked computer system functioning and troubleshoots any connectivity problems. </a:t>
            </a:r>
          </a:p>
          <a:p>
            <a:pPr>
              <a:buFont typeface="Arial" charset="0"/>
              <a:buNone/>
              <a:defRPr/>
            </a:pPr>
            <a:endParaRPr lang="en-US" altLang="en-US" sz="1400" dirty="0">
              <a:solidFill>
                <a:srgbClr val="FF0000"/>
              </a:solidFill>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60431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27</a:t>
            </a:fld>
            <a:endParaRPr lang="en-US" altLang="en-US" sz="1200">
              <a:solidFill>
                <a:prstClr val="black"/>
              </a:solidFill>
            </a:endParaRPr>
          </a:p>
        </p:txBody>
      </p:sp>
      <p:sp>
        <p:nvSpPr>
          <p:cNvPr id="6" name="Content Placeholder 3"/>
          <p:cNvSpPr txBox="1">
            <a:spLocks noGrp="1"/>
          </p:cNvSpPr>
          <p:nvPr>
            <p:ph type="body" idx="1"/>
          </p:nvPr>
        </p:nvSpPr>
        <p:spPr bwMode="auto">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0" algn="l" defTabSz="457200" rtl="0" eaLnBrk="0" latinLnBrk="0" hangingPunct="0">
              <a:spcBef>
                <a:spcPct val="20000"/>
              </a:spcBef>
              <a:buClr>
                <a:srgbClr val="FF0000"/>
              </a:buClr>
              <a:buFont typeface="Arial" charset="0"/>
              <a:buChar char="•"/>
              <a:defRPr sz="2400" kern="1200">
                <a:solidFill>
                  <a:srgbClr val="262626"/>
                </a:solidFill>
                <a:latin typeface="Arial" charset="0"/>
                <a:ea typeface="ＭＳ Ｐゴシック" pitchFamily="34" charset="-128"/>
                <a:cs typeface="+mn-cs"/>
              </a:defRPr>
            </a:lvl1pPr>
            <a:lvl2pPr marL="742950" indent="-285750" algn="l" defTabSz="457200" rtl="0" eaLnBrk="0" latinLnBrk="0" hangingPunct="0">
              <a:spcBef>
                <a:spcPct val="20000"/>
              </a:spcBef>
              <a:buClr>
                <a:srgbClr val="17375E"/>
              </a:buClr>
              <a:buFont typeface="Arial" charset="0"/>
              <a:buChar char="–"/>
              <a:defRPr sz="2000" kern="1200">
                <a:solidFill>
                  <a:srgbClr val="262626"/>
                </a:solidFill>
                <a:latin typeface="Arial" charset="0"/>
                <a:ea typeface="ＭＳ Ｐゴシック" pitchFamily="34" charset="-128"/>
                <a:cs typeface="+mn-cs"/>
              </a:defRPr>
            </a:lvl2pPr>
            <a:lvl3pPr marL="1143000" indent="-228600" algn="l" defTabSz="457200" rtl="0" eaLnBrk="0" latinLnBrk="0" hangingPunct="0">
              <a:spcBef>
                <a:spcPct val="20000"/>
              </a:spcBef>
              <a:buClr>
                <a:srgbClr val="FF0000"/>
              </a:buClr>
              <a:buFont typeface="Arial" charset="0"/>
              <a:buChar char="•"/>
              <a:defRPr sz="1200" kern="1200">
                <a:solidFill>
                  <a:srgbClr val="262626"/>
                </a:solidFill>
                <a:latin typeface="Arial" charset="0"/>
                <a:ea typeface="ＭＳ Ｐゴシック" pitchFamily="34" charset="-128"/>
                <a:cs typeface="+mn-cs"/>
              </a:defRPr>
            </a:lvl3pPr>
            <a:lvl4pPr marL="1600200" indent="-228600" algn="l" defTabSz="457200" rtl="0" eaLnBrk="0" latinLnBrk="0" hangingPunct="0">
              <a:spcBef>
                <a:spcPct val="20000"/>
              </a:spcBef>
              <a:buClr>
                <a:srgbClr val="FF0000"/>
              </a:buClr>
              <a:buFont typeface="Arial" charset="0"/>
              <a:buChar char="–"/>
              <a:defRPr sz="1600" kern="1200">
                <a:solidFill>
                  <a:srgbClr val="262626"/>
                </a:solidFill>
                <a:latin typeface="Arial" charset="0"/>
                <a:ea typeface="ＭＳ Ｐゴシック" pitchFamily="34" charset="-128"/>
                <a:cs typeface="+mn-cs"/>
              </a:defRPr>
            </a:lvl4pPr>
            <a:lvl5pPr marL="2057400" indent="-228600" algn="l" defTabSz="457200" rtl="0" eaLnBrk="0" latinLnBrk="0" hangingPunct="0">
              <a:spcBef>
                <a:spcPct val="20000"/>
              </a:spcBef>
              <a:buClr>
                <a:srgbClr val="FF0000"/>
              </a:buClr>
              <a:buFont typeface="Arial" charset="0"/>
              <a:buChar char="»"/>
              <a:defRPr sz="1600" kern="1200">
                <a:solidFill>
                  <a:srgbClr val="262626"/>
                </a:solidFill>
                <a:latin typeface="Arial" charset="0"/>
                <a:ea typeface="ＭＳ Ｐゴシック" pitchFamily="34" charset="-128"/>
                <a:cs typeface="+mn-cs"/>
              </a:defRPr>
            </a:lvl5pPr>
            <a:lvl6pPr marL="2514600" indent="-228600" algn="l" defTabSz="457200" rtl="0" eaLnBrk="0" fontAlgn="base" latinLnBrk="0" hangingPunct="0">
              <a:spcBef>
                <a:spcPct val="20000"/>
              </a:spcBef>
              <a:spcAft>
                <a:spcPct val="0"/>
              </a:spcAft>
              <a:buClr>
                <a:srgbClr val="FF0000"/>
              </a:buClr>
              <a:buFont typeface="Arial" charset="0"/>
              <a:buChar char="»"/>
              <a:defRPr sz="1600" kern="1200">
                <a:solidFill>
                  <a:srgbClr val="262626"/>
                </a:solidFill>
                <a:latin typeface="Arial" charset="0"/>
                <a:ea typeface="ＭＳ Ｐゴシック" pitchFamily="34" charset="-128"/>
                <a:cs typeface="+mn-cs"/>
              </a:defRPr>
            </a:lvl6pPr>
            <a:lvl7pPr marL="2971800" indent="-228600" algn="l" defTabSz="457200" rtl="0" eaLnBrk="0" fontAlgn="base" latinLnBrk="0" hangingPunct="0">
              <a:spcBef>
                <a:spcPct val="20000"/>
              </a:spcBef>
              <a:spcAft>
                <a:spcPct val="0"/>
              </a:spcAft>
              <a:buClr>
                <a:srgbClr val="FF0000"/>
              </a:buClr>
              <a:buFont typeface="Arial" charset="0"/>
              <a:buChar char="»"/>
              <a:defRPr sz="1600" kern="1200">
                <a:solidFill>
                  <a:srgbClr val="262626"/>
                </a:solidFill>
                <a:latin typeface="Arial" charset="0"/>
                <a:ea typeface="ＭＳ Ｐゴシック" pitchFamily="34" charset="-128"/>
                <a:cs typeface="+mn-cs"/>
              </a:defRPr>
            </a:lvl7pPr>
            <a:lvl8pPr marL="3429000" indent="-228600" algn="l" defTabSz="457200" rtl="0" eaLnBrk="0" fontAlgn="base" latinLnBrk="0" hangingPunct="0">
              <a:spcBef>
                <a:spcPct val="20000"/>
              </a:spcBef>
              <a:spcAft>
                <a:spcPct val="0"/>
              </a:spcAft>
              <a:buClr>
                <a:srgbClr val="FF0000"/>
              </a:buClr>
              <a:buFont typeface="Arial" charset="0"/>
              <a:buChar char="»"/>
              <a:defRPr sz="1600" kern="1200">
                <a:solidFill>
                  <a:srgbClr val="262626"/>
                </a:solidFill>
                <a:latin typeface="Arial" charset="0"/>
                <a:ea typeface="ＭＳ Ｐゴシック" pitchFamily="34" charset="-128"/>
                <a:cs typeface="+mn-cs"/>
              </a:defRPr>
            </a:lvl8pPr>
            <a:lvl9pPr marL="3886200" indent="-228600" algn="l" defTabSz="457200" rtl="0" eaLnBrk="0" fontAlgn="base" latinLnBrk="0" hangingPunct="0">
              <a:spcBef>
                <a:spcPct val="20000"/>
              </a:spcBef>
              <a:spcAft>
                <a:spcPct val="0"/>
              </a:spcAft>
              <a:buClr>
                <a:srgbClr val="FF0000"/>
              </a:buClr>
              <a:buFont typeface="Arial" charset="0"/>
              <a:buChar char="»"/>
              <a:defRPr sz="1600" kern="1200">
                <a:solidFill>
                  <a:srgbClr val="262626"/>
                </a:solidFill>
                <a:latin typeface="Arial" charset="0"/>
                <a:ea typeface="ＭＳ Ｐゴシック" pitchFamily="34" charset="-128"/>
                <a:cs typeface="+mn-cs"/>
              </a:defRPr>
            </a:lvl9pPr>
          </a:lstStyle>
          <a:p>
            <a:pPr>
              <a:buNone/>
              <a:defRPr/>
            </a:pPr>
            <a:r>
              <a:rPr lang="en-US" altLang="en-US" sz="1200" dirty="0">
                <a:solidFill>
                  <a:schemeClr val="tx1"/>
                </a:solidFill>
                <a:latin typeface="+mn-lt"/>
              </a:rPr>
              <a:t>ASK:  How many of you like working with technology?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BACKGROUND:</a:t>
            </a:r>
          </a:p>
          <a:p>
            <a:pPr>
              <a:buNone/>
              <a:defRPr/>
            </a:pPr>
            <a:r>
              <a:rPr lang="en-US" altLang="en-US" sz="1200" dirty="0">
                <a:solidFill>
                  <a:schemeClr val="tx1"/>
                </a:solidFill>
                <a:latin typeface="+mn-lt"/>
              </a:rPr>
              <a:t>Research Scientist plans and conducts laboratory experiments and gathers the results to make cause-and-effect connections. Research scientists can study and analyze anything from new product developments to medical breakthroughs in the health sector.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Geospatial Information Scientist uses software and tools such as geographic information systems and GPS to study and analyze how we use the space around us and how it changes over time. The results of a geospatial information scientist are used to make decisions as to the best place to build a school, hospital or bridge. </a:t>
            </a:r>
          </a:p>
          <a:p>
            <a:pPr>
              <a:buNone/>
              <a:defRPr/>
            </a:pPr>
            <a:endParaRPr lang="en-US" altLang="en-US" sz="1200" dirty="0">
              <a:solidFill>
                <a:schemeClr val="tx1"/>
              </a:solidFill>
              <a:latin typeface="+mn-lt"/>
            </a:endParaRPr>
          </a:p>
          <a:p>
            <a:pPr>
              <a:buNone/>
              <a:defRPr/>
            </a:pPr>
            <a:r>
              <a:rPr lang="en-US" altLang="en-US" sz="1200" dirty="0">
                <a:solidFill>
                  <a:schemeClr val="tx1"/>
                </a:solidFill>
                <a:latin typeface="+mn-lt"/>
              </a:rPr>
              <a:t>A job in Sports Medicine means you are working with patients to prevent and treat sports-related injuries, administering treatment to improve overall movement and performance</a:t>
            </a:r>
            <a:r>
              <a:rPr lang="en-US" altLang="en-US" sz="1400" dirty="0">
                <a:solidFill>
                  <a:srgbClr val="FF0000"/>
                </a:solidFill>
              </a:rPr>
              <a:t>.  </a:t>
            </a:r>
          </a:p>
        </p:txBody>
      </p:sp>
    </p:spTree>
    <p:extLst>
      <p:ext uri="{BB962C8B-B14F-4D97-AF65-F5344CB8AC3E}">
        <p14:creationId xmlns:p14="http://schemas.microsoft.com/office/powerpoint/2010/main" val="3977198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Slide Number Placeholder 3"/>
          <p:cNvSpPr>
            <a:spLocks noGrp="1"/>
          </p:cNvSpPr>
          <p:nvPr>
            <p:ph type="sldNum" sz="quarter" idx="5"/>
            <p:custDataLst>
              <p:tags r:id="rId1"/>
            </p:custDataLst>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pitchFamily="34" charset="-128"/>
              </a:defRPr>
            </a:lvl1pPr>
            <a:lvl2pPr marL="721776" indent="-277606" eaLnBrk="0" hangingPunct="0">
              <a:defRPr sz="2300">
                <a:solidFill>
                  <a:schemeClr val="tx1"/>
                </a:solidFill>
                <a:latin typeface="Arial" charset="0"/>
                <a:ea typeface="ＭＳ Ｐゴシック" pitchFamily="34" charset="-128"/>
              </a:defRPr>
            </a:lvl2pPr>
            <a:lvl3pPr marL="1110425" indent="-222085" eaLnBrk="0" hangingPunct="0">
              <a:defRPr sz="2300">
                <a:solidFill>
                  <a:schemeClr val="tx1"/>
                </a:solidFill>
                <a:latin typeface="Arial" charset="0"/>
                <a:ea typeface="ＭＳ Ｐゴシック" pitchFamily="34" charset="-128"/>
              </a:defRPr>
            </a:lvl3pPr>
            <a:lvl4pPr marL="1554594" indent="-222085" eaLnBrk="0" hangingPunct="0">
              <a:defRPr sz="2300">
                <a:solidFill>
                  <a:schemeClr val="tx1"/>
                </a:solidFill>
                <a:latin typeface="Arial" charset="0"/>
                <a:ea typeface="ＭＳ Ｐゴシック" pitchFamily="34" charset="-128"/>
              </a:defRPr>
            </a:lvl4pPr>
            <a:lvl5pPr marL="1998764" indent="-222085" eaLnBrk="0" hangingPunct="0">
              <a:defRPr sz="2300">
                <a:solidFill>
                  <a:schemeClr val="tx1"/>
                </a:solidFill>
                <a:latin typeface="Arial" charset="0"/>
                <a:ea typeface="ＭＳ Ｐゴシック" pitchFamily="34" charset="-128"/>
              </a:defRPr>
            </a:lvl5pPr>
            <a:lvl6pPr marL="244293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6pPr>
            <a:lvl7pPr marL="288710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7pPr>
            <a:lvl8pPr marL="3331274"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8pPr>
            <a:lvl9pPr marL="3775443" indent="-222085" defTabSz="444170"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0FD6FF40-AE76-44C7-9D2A-0A7BE3BF9EEE}" type="slidenum">
              <a:rPr lang="en-US" altLang="en-US" sz="1200">
                <a:solidFill>
                  <a:prstClr val="black"/>
                </a:solidFill>
              </a:rPr>
              <a:pPr eaLnBrk="1" hangingPunct="1"/>
              <a:t>28</a:t>
            </a:fld>
            <a:endParaRPr lang="en-US" altLang="en-US" sz="1200">
              <a:solidFill>
                <a:prstClr val="black"/>
              </a:solidFill>
            </a:endParaRPr>
          </a:p>
        </p:txBody>
      </p:sp>
      <p:sp>
        <p:nvSpPr>
          <p:cNvPr id="5" name="Content Placeholder 3"/>
          <p:cNvSpPr txBox="1">
            <a:spLocks noGrp="1"/>
          </p:cNvSpPr>
          <p:nvPr>
            <p:ph type="body" idx="1"/>
          </p:nvPr>
        </p:nvSpPr>
        <p:spPr bwMode="auto">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spcBef>
                <a:spcPct val="20000"/>
              </a:spcBef>
              <a:buClr>
                <a:srgbClr val="FF0000"/>
              </a:buClr>
              <a:buFont typeface="Arial" charset="0"/>
              <a:buChar char="•"/>
              <a:defRPr sz="2400">
                <a:solidFill>
                  <a:srgbClr val="262626"/>
                </a:solidFill>
                <a:latin typeface="Arial" charset="0"/>
                <a:ea typeface="ＭＳ Ｐゴシック" pitchFamily="34" charset="-128"/>
              </a:defRPr>
            </a:lvl1pPr>
            <a:lvl2pPr marL="742950" indent="-285750" eaLnBrk="0" hangingPunct="0">
              <a:spcBef>
                <a:spcPct val="20000"/>
              </a:spcBef>
              <a:buClr>
                <a:srgbClr val="17375E"/>
              </a:buClr>
              <a:buFont typeface="Arial" charset="0"/>
              <a:buChar char="–"/>
              <a:defRPr sz="2000">
                <a:solidFill>
                  <a:srgbClr val="262626"/>
                </a:solidFill>
                <a:latin typeface="Arial" charset="0"/>
                <a:ea typeface="ＭＳ Ｐゴシック" pitchFamily="34" charset="-128"/>
              </a:defRPr>
            </a:lvl2pPr>
            <a:lvl3pPr marL="1143000" indent="-228600" eaLnBrk="0" hangingPunct="0">
              <a:spcBef>
                <a:spcPct val="20000"/>
              </a:spcBef>
              <a:buClr>
                <a:srgbClr val="FF0000"/>
              </a:buClr>
              <a:buFont typeface="Arial" charset="0"/>
              <a:buChar char="•"/>
              <a:defRPr>
                <a:solidFill>
                  <a:srgbClr val="262626"/>
                </a:solidFill>
                <a:latin typeface="Arial" charset="0"/>
                <a:ea typeface="ＭＳ Ｐゴシック" pitchFamily="34" charset="-128"/>
              </a:defRPr>
            </a:lvl3pPr>
            <a:lvl4pPr marL="16002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4pPr>
            <a:lvl5pPr marL="2057400" indent="-228600" eaLnBrk="0" hangingPunct="0">
              <a:spcBef>
                <a:spcPct val="20000"/>
              </a:spcBef>
              <a:buClr>
                <a:srgbClr val="FF0000"/>
              </a:buClr>
              <a:buFont typeface="Arial" charset="0"/>
              <a:buChar char="»"/>
              <a:defRPr sz="1600">
                <a:solidFill>
                  <a:srgbClr val="26262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F0000"/>
              </a:buClr>
              <a:buFont typeface="Arial" charset="0"/>
              <a:buChar char="»"/>
              <a:defRPr sz="1600">
                <a:solidFill>
                  <a:srgbClr val="262626"/>
                </a:solidFill>
                <a:latin typeface="Arial" charset="0"/>
                <a:ea typeface="ＭＳ Ｐゴシック" pitchFamily="34" charset="-128"/>
              </a:defRPr>
            </a:lvl9pPr>
          </a:lstStyle>
          <a:p>
            <a:pPr>
              <a:buNone/>
              <a:defRPr/>
            </a:pPr>
            <a:r>
              <a:rPr lang="en-US" altLang="en-US" sz="1300" dirty="0">
                <a:solidFill>
                  <a:schemeClr val="tx1"/>
                </a:solidFill>
                <a:latin typeface="+mn-lt"/>
              </a:rPr>
              <a:t>ASK:  Who likes business and leadership? </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DO: Watch for reactions.  If they show interest or if someone mentioned this interest area in the discussion for slide 18, stop and ask them for their reactions to the ideas on the screen and for their ideas for careers in their interest plus technology.</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ASK: Are you surprised by anything we just saw?</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ASK: Are there other areas you are interested in?  How might they be combined with technology?</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BACKGROUND:</a:t>
            </a:r>
          </a:p>
          <a:p>
            <a:pPr>
              <a:buNone/>
              <a:defRPr/>
            </a:pPr>
            <a:r>
              <a:rPr lang="en-US" altLang="en-US" sz="1300" dirty="0">
                <a:solidFill>
                  <a:schemeClr val="tx1"/>
                </a:solidFill>
                <a:latin typeface="+mn-lt"/>
              </a:rPr>
              <a:t>Business Analyst manages the way a company implements technology and determines the requirements of a project or program so that goals are met efficiently and cost-effectively. The business analyst is the link between a company’s IT capabilities and its business objectives. </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Project Manager plans, budgets, oversees and documents all steps of a project for a company. The project manager works closely with upper management to make sure the direction of the project is on track with their expectations. </a:t>
            </a:r>
          </a:p>
          <a:p>
            <a:pPr>
              <a:buNone/>
              <a:defRPr/>
            </a:pPr>
            <a:endParaRPr lang="en-US" altLang="en-US" sz="1300" dirty="0">
              <a:solidFill>
                <a:schemeClr val="tx1"/>
              </a:solidFill>
              <a:latin typeface="+mn-lt"/>
            </a:endParaRPr>
          </a:p>
          <a:p>
            <a:pPr>
              <a:buNone/>
              <a:defRPr/>
            </a:pPr>
            <a:r>
              <a:rPr lang="en-US" altLang="en-US" sz="1300" dirty="0">
                <a:solidFill>
                  <a:schemeClr val="tx1"/>
                </a:solidFill>
                <a:latin typeface="+mn-lt"/>
              </a:rPr>
              <a:t>Chief Information Officer sits at the helm of the IT department and is responsible for the technological direction of the company. The chief information officer plans for a company’s technology needs and oversees the IT department, its projects and all programming. </a:t>
            </a:r>
          </a:p>
          <a:p>
            <a:pPr>
              <a:buFont typeface="Arial" charset="0"/>
              <a:buNone/>
              <a:defRPr/>
            </a:pPr>
            <a:endParaRPr lang="en-US" altLang="en-US" sz="1400" dirty="0">
              <a:solidFill>
                <a:srgbClr val="FF0000"/>
              </a:solidFill>
            </a:endParaRPr>
          </a:p>
        </p:txBody>
      </p:sp>
    </p:spTree>
    <p:extLst>
      <p:ext uri="{BB962C8B-B14F-4D97-AF65-F5344CB8AC3E}">
        <p14:creationId xmlns:p14="http://schemas.microsoft.com/office/powerpoint/2010/main" val="130385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I’m going to introduce you to some women who work in IT.  Maybe one of them is doing work that someday you might be interested in doing.</a:t>
            </a:r>
          </a:p>
          <a:p>
            <a:endParaRPr lang="en-US" dirty="0"/>
          </a:p>
          <a:p>
            <a:r>
              <a:rPr lang="en-US" dirty="0"/>
              <a:t>NOTE: You may pick and choose from the testimonial slides based on what you think will interest your audience.  </a:t>
            </a:r>
          </a:p>
          <a:p>
            <a:endParaRPr lang="en-US" dirty="0"/>
          </a:p>
          <a:p>
            <a:r>
              <a:rPr lang="en-US" dirty="0"/>
              <a:t>NOTE: The background information on the next set of slides is there to provide more information should you want it.  It is not intended as a script.</a:t>
            </a:r>
          </a:p>
          <a:p>
            <a:endParaRPr lang="en-US" dirty="0"/>
          </a:p>
          <a:p>
            <a:r>
              <a:rPr lang="en-US" dirty="0"/>
              <a:t>DO: Watch for reactions as you go through the testimonials.   Stop where they show interest. </a:t>
            </a:r>
          </a:p>
        </p:txBody>
      </p:sp>
      <p:sp>
        <p:nvSpPr>
          <p:cNvPr id="4" name="Slide Number Placeholder 3"/>
          <p:cNvSpPr>
            <a:spLocks noGrp="1"/>
          </p:cNvSpPr>
          <p:nvPr>
            <p:ph type="sldNum" sz="quarter" idx="10"/>
          </p:nvPr>
        </p:nvSpPr>
        <p:spPr/>
        <p:txBody>
          <a:bodyPr/>
          <a:lstStyle/>
          <a:p>
            <a:fld id="{19FEF117-9047-2140-B3F1-EEF431365C76}" type="slidenum">
              <a:rPr lang="en-US" smtClean="0"/>
              <a:pPr/>
              <a:t>29</a:t>
            </a:fld>
            <a:endParaRPr lang="en-US"/>
          </a:p>
        </p:txBody>
      </p:sp>
    </p:spTree>
    <p:extLst>
      <p:ext uri="{BB962C8B-B14F-4D97-AF65-F5344CB8AC3E}">
        <p14:creationId xmlns:p14="http://schemas.microsoft.com/office/powerpoint/2010/main" val="52331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Did anyone see anything like this? </a:t>
            </a:r>
          </a:p>
          <a:p>
            <a:endParaRPr lang="en-US" dirty="0"/>
          </a:p>
          <a:p>
            <a:r>
              <a:rPr lang="en-US" dirty="0"/>
              <a:t>DO: Show the traditional pictures slowly.  Watch for their reactions and pull out comments.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a:t>
            </a:fld>
            <a:endParaRPr lang="en-US"/>
          </a:p>
        </p:txBody>
      </p:sp>
    </p:spTree>
    <p:extLst>
      <p:ext uri="{BB962C8B-B14F-4D97-AF65-F5344CB8AC3E}">
        <p14:creationId xmlns:p14="http://schemas.microsoft.com/office/powerpoint/2010/main" val="3605740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30</a:t>
            </a:fld>
            <a:endParaRPr lang="en-US"/>
          </a:p>
        </p:txBody>
      </p:sp>
    </p:spTree>
    <p:extLst>
      <p:ext uri="{BB962C8B-B14F-4D97-AF65-F5344CB8AC3E}">
        <p14:creationId xmlns:p14="http://schemas.microsoft.com/office/powerpoint/2010/main" val="308173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31</a:t>
            </a:fld>
            <a:endParaRPr lang="en-US"/>
          </a:p>
        </p:txBody>
      </p:sp>
    </p:spTree>
    <p:extLst>
      <p:ext uri="{BB962C8B-B14F-4D97-AF65-F5344CB8AC3E}">
        <p14:creationId xmlns:p14="http://schemas.microsoft.com/office/powerpoint/2010/main" val="4005409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32</a:t>
            </a:fld>
            <a:endParaRPr lang="en-US"/>
          </a:p>
        </p:txBody>
      </p:sp>
    </p:spTree>
    <p:extLst>
      <p:ext uri="{BB962C8B-B14F-4D97-AF65-F5344CB8AC3E}">
        <p14:creationId xmlns:p14="http://schemas.microsoft.com/office/powerpoint/2010/main" val="227709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33</a:t>
            </a:fld>
            <a:endParaRPr lang="en-US"/>
          </a:p>
        </p:txBody>
      </p:sp>
    </p:spTree>
    <p:extLst>
      <p:ext uri="{BB962C8B-B14F-4D97-AF65-F5344CB8AC3E}">
        <p14:creationId xmlns:p14="http://schemas.microsoft.com/office/powerpoint/2010/main" val="2082178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34</a:t>
            </a:fld>
            <a:endParaRPr lang="en-US"/>
          </a:p>
        </p:txBody>
      </p:sp>
    </p:spTree>
    <p:extLst>
      <p:ext uri="{BB962C8B-B14F-4D97-AF65-F5344CB8AC3E}">
        <p14:creationId xmlns:p14="http://schemas.microsoft.com/office/powerpoint/2010/main" val="2303622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Do you know more about IT now than you did at the beginning?</a:t>
            </a:r>
          </a:p>
          <a:p>
            <a:endParaRPr lang="en-US" dirty="0"/>
          </a:p>
          <a:p>
            <a:r>
              <a:rPr lang="en-US" dirty="0"/>
              <a:t>ASK:  Did your ideas of IT change?  </a:t>
            </a:r>
          </a:p>
          <a:p>
            <a:endParaRPr lang="en-US" dirty="0"/>
          </a:p>
          <a:p>
            <a:r>
              <a:rPr lang="en-US" dirty="0"/>
              <a:t>ASK: Did anything surprise you?</a:t>
            </a:r>
          </a:p>
          <a:p>
            <a:endParaRPr lang="en-US" dirty="0"/>
          </a:p>
          <a:p>
            <a:r>
              <a:rPr lang="en-US" dirty="0"/>
              <a:t>ASK: Could you see yourself in IT more now than before?</a:t>
            </a:r>
          </a:p>
          <a:p>
            <a:endParaRPr lang="en-US" dirty="0"/>
          </a:p>
          <a:p>
            <a:r>
              <a:rPr lang="en-US" dirty="0"/>
              <a:t>ASK: What kind of IT jobs or areas might be a good place for you given your interests and strengths?</a:t>
            </a:r>
          </a:p>
          <a:p>
            <a:endParaRPr lang="en-US" dirty="0"/>
          </a:p>
          <a:p>
            <a:r>
              <a:rPr lang="en-US" dirty="0"/>
              <a:t>Here are some ways to learn more about IT and IT careers.</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35</a:t>
            </a:fld>
            <a:endParaRPr lang="en-US"/>
          </a:p>
        </p:txBody>
      </p:sp>
    </p:spTree>
    <p:extLst>
      <p:ext uri="{BB962C8B-B14F-4D97-AF65-F5344CB8AC3E}">
        <p14:creationId xmlns:p14="http://schemas.microsoft.com/office/powerpoint/2010/main" val="1221787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NOTE: This is a placeholder for the presenter to list any local resources.</a:t>
            </a:r>
          </a:p>
          <a:p>
            <a:endParaRPr lang="en-US" dirty="0"/>
          </a:p>
          <a:p>
            <a:r>
              <a:rPr lang="en-US" dirty="0"/>
              <a:t>NOTE: This might be a place to offer them access to a local group, non-profit </a:t>
            </a:r>
            <a:r>
              <a:rPr lang="en-US" dirty="0" err="1"/>
              <a:t>organisation</a:t>
            </a:r>
            <a:r>
              <a:rPr lang="en-US" dirty="0"/>
              <a:t> for girls or women, educational institution, or let them know they can call on you.</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36</a:t>
            </a:fld>
            <a:endParaRPr lang="en-US"/>
          </a:p>
        </p:txBody>
      </p:sp>
    </p:spTree>
    <p:extLst>
      <p:ext uri="{BB962C8B-B14F-4D97-AF65-F5344CB8AC3E}">
        <p14:creationId xmlns:p14="http://schemas.microsoft.com/office/powerpoint/2010/main" val="2237774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NOTE:  This slide may be more appropriate for an older audience.  </a:t>
            </a:r>
          </a:p>
          <a:p>
            <a:endParaRPr lang="en-US" dirty="0"/>
          </a:p>
          <a:p>
            <a:r>
              <a:rPr lang="en-US" dirty="0"/>
              <a:t>Not all IT jobs require a university</a:t>
            </a:r>
            <a:r>
              <a:rPr lang="en-US" baseline="0" dirty="0"/>
              <a:t> </a:t>
            </a:r>
            <a:r>
              <a:rPr lang="en-US" dirty="0"/>
              <a:t>degree.  Certification is one way to get started in IT and can lead to other career opportunities.</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37</a:t>
            </a:fld>
            <a:endParaRPr lang="en-US"/>
          </a:p>
        </p:txBody>
      </p:sp>
    </p:spTree>
    <p:extLst>
      <p:ext uri="{BB962C8B-B14F-4D97-AF65-F5344CB8AC3E}">
        <p14:creationId xmlns:p14="http://schemas.microsoft.com/office/powerpoint/2010/main" val="4084279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KEY:  The AWIT Career Resource Center (CRC) is the primary post-presentation resource for this program.  It is open to anyone (female or male; students or adults) who wishes to learn more about IT careers.</a:t>
            </a:r>
          </a:p>
          <a:p>
            <a:endParaRPr lang="en-US" dirty="0"/>
          </a:p>
          <a:p>
            <a:r>
              <a:rPr lang="en-US" dirty="0"/>
              <a:t>NOTE: Based on the audience, you may wish to focus on different parts of the CRC.</a:t>
            </a:r>
          </a:p>
          <a:p>
            <a:endParaRPr lang="en-US" dirty="0"/>
          </a:p>
          <a:p>
            <a:r>
              <a:rPr lang="en-US" dirty="0"/>
              <a:t>BACKGROUND:</a:t>
            </a:r>
          </a:p>
          <a:p>
            <a:endParaRPr lang="en-US" dirty="0"/>
          </a:p>
          <a:p>
            <a:r>
              <a:rPr lang="en-US" dirty="0"/>
              <a:t>IT Career Areas</a:t>
            </a:r>
          </a:p>
          <a:p>
            <a:r>
              <a:rPr lang="en-US" dirty="0"/>
              <a:t>One of the benefits of information technology is that — whether you were born to write code or you work better managing a creative team — an IT career gives you loads of career options. Read about both core careers in IT — like database developers and chief security officers — and the nontraditional IT options in industries such as marketing and health care.  </a:t>
            </a:r>
          </a:p>
          <a:p>
            <a:endParaRPr lang="en-US" dirty="0"/>
          </a:p>
          <a:p>
            <a:r>
              <a:rPr lang="en-US" dirty="0"/>
              <a:t>Career Testimonials</a:t>
            </a:r>
          </a:p>
          <a:p>
            <a:r>
              <a:rPr lang="en-US" dirty="0"/>
              <a:t>A career in IT doesn’t have to be stuffy or static. Many AWIT members hold interesting, flexible positions that keep them intellectually stimulated and involved in hands-on work. Through short testimonials, our members share their IT journeys and the pros and cons of their chosen fields. Read their stories here. </a:t>
            </a:r>
          </a:p>
          <a:p>
            <a:endParaRPr lang="en-US" dirty="0"/>
          </a:p>
          <a:p>
            <a:r>
              <a:rPr lang="en-US" dirty="0"/>
              <a:t>IT Career Tips</a:t>
            </a:r>
          </a:p>
          <a:p>
            <a:r>
              <a:rPr lang="en-US" dirty="0"/>
              <a:t>IT is a fast-paced field, and if you want to be a part of it, your career skills need to be on point. Learn to translate your skills into IT positions and sharpen your soft skills by following these tips. </a:t>
            </a:r>
          </a:p>
          <a:p>
            <a:endParaRPr lang="en-US" dirty="0"/>
          </a:p>
          <a:p>
            <a:r>
              <a:rPr lang="en-US" dirty="0"/>
              <a:t>IT Career Links</a:t>
            </a:r>
          </a:p>
          <a:p>
            <a:r>
              <a:rPr lang="en-US" dirty="0"/>
              <a:t>IT is growing, and groups around the nation and world are forming to give people the connections they need. Make your connections count with IT Career Links, covering everything from mentoring to STEM education. </a:t>
            </a:r>
          </a:p>
          <a:p>
            <a:endParaRPr lang="en-US" dirty="0"/>
          </a:p>
          <a:p>
            <a:r>
              <a:rPr lang="en-US" dirty="0"/>
              <a:t>AWIT Community Resources </a:t>
            </a:r>
          </a:p>
          <a:p>
            <a:r>
              <a:rPr lang="en-US" dirty="0"/>
              <a:t>CompTIA’s AWIT Community offers a wealth of resources from our members and beyond. Learn the ins and outs of IT through related videos and webinars, and connect with us through our AWIT social media channels. </a:t>
            </a:r>
          </a:p>
          <a:p>
            <a:endParaRPr lang="en-US" dirty="0"/>
          </a:p>
          <a:p>
            <a:r>
              <a:rPr lang="en-US" dirty="0"/>
              <a:t>DO:  Point out the link at the bottom left of the screen.</a:t>
            </a:r>
          </a:p>
          <a:p>
            <a:endParaRPr lang="en-US" dirty="0"/>
          </a:p>
          <a:p>
            <a:r>
              <a:rPr lang="en-US" dirty="0"/>
              <a:t>ASK:  Are there any questions. DO:  Pass out the handout at this time.</a:t>
            </a:r>
          </a:p>
          <a:p>
            <a:endParaRPr lang="en-US" dirty="0"/>
          </a:p>
          <a:p>
            <a:r>
              <a:rPr lang="en-US" dirty="0"/>
              <a:t>DO:  Point out the AWIT Facebook page that is listed on the handout.</a:t>
            </a:r>
          </a:p>
          <a:p>
            <a:endParaRPr lang="en-US" dirty="0"/>
          </a:p>
          <a:p>
            <a:r>
              <a:rPr lang="en-US" dirty="0"/>
              <a:t>Note:  This would be a good place to demonstrate the AWIT Career Resource Center. </a:t>
            </a:r>
          </a:p>
          <a:p>
            <a:endParaRPr lang="en-US" dirty="0"/>
          </a:p>
          <a:p>
            <a:r>
              <a:rPr lang="en-US" dirty="0"/>
              <a:t>If you decide to show the website, you will need access to the internet.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38</a:t>
            </a:fld>
            <a:endParaRPr lang="en-US"/>
          </a:p>
        </p:txBody>
      </p:sp>
    </p:spTree>
    <p:extLst>
      <p:ext uri="{BB962C8B-B14F-4D97-AF65-F5344CB8AC3E}">
        <p14:creationId xmlns:p14="http://schemas.microsoft.com/office/powerpoint/2010/main" val="79257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NOTE: This is your capstone slide.  </a:t>
            </a:r>
          </a:p>
          <a:p>
            <a:endParaRPr lang="en-US" dirty="0"/>
          </a:p>
          <a:p>
            <a:r>
              <a:rPr lang="en-US" dirty="0"/>
              <a:t>DO: Only show it after all questions have stopped </a:t>
            </a:r>
          </a:p>
          <a:p>
            <a:endParaRPr lang="en-US" dirty="0"/>
          </a:p>
          <a:p>
            <a:r>
              <a:rPr lang="en-US" dirty="0"/>
              <a:t>Thank you.  I’ve enjoyed being here with you today.  I hope that you have a better idea of what IT is all about and all the amazing career opportunities in IT.  </a:t>
            </a:r>
          </a:p>
          <a:p>
            <a:r>
              <a:rPr lang="en-US" dirty="0"/>
              <a:t>And I hope that you can see that there is a place for you in IT.</a:t>
            </a:r>
          </a:p>
          <a:p>
            <a:endParaRPr lang="en-US" dirty="0"/>
          </a:p>
          <a:p>
            <a:r>
              <a:rPr lang="en-US" dirty="0"/>
              <a:t>DO: click to reveal the words “Dream IT” as you say them.</a:t>
            </a:r>
          </a:p>
          <a:p>
            <a:r>
              <a:rPr lang="en-US" dirty="0"/>
              <a:t>So along with [name of organization where you are presenting], I invite you to Dream IT.</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39</a:t>
            </a:fld>
            <a:endParaRPr lang="en-US"/>
          </a:p>
        </p:txBody>
      </p:sp>
    </p:spTree>
    <p:extLst>
      <p:ext uri="{BB962C8B-B14F-4D97-AF65-F5344CB8AC3E}">
        <p14:creationId xmlns:p14="http://schemas.microsoft.com/office/powerpoint/2010/main" val="114780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ASK: Did anyone see anything like this? </a:t>
            </a:r>
          </a:p>
          <a:p>
            <a:endParaRPr lang="en-US" dirty="0"/>
          </a:p>
          <a:p>
            <a:r>
              <a:rPr lang="en-US" dirty="0"/>
              <a:t>DO: Show the progressive pictures slowly.  Watch for their reactions and pull out comments.</a:t>
            </a:r>
          </a:p>
          <a:p>
            <a:endParaRPr lang="en-US" dirty="0"/>
          </a:p>
          <a:p>
            <a:r>
              <a:rPr lang="en-US" dirty="0"/>
              <a:t>DO: Watch their reactions.  If they seem surprised by any of the pictures, stop and ask them about it.</a:t>
            </a:r>
          </a:p>
          <a:p>
            <a:endParaRPr lang="en-US" dirty="0"/>
          </a:p>
          <a:p>
            <a:r>
              <a:rPr lang="en-US" dirty="0"/>
              <a:t>ASK: Did any of these pictures surprise you?  What surprised you about them?</a:t>
            </a:r>
          </a:p>
          <a:p>
            <a:endParaRPr lang="en-US" dirty="0"/>
          </a:p>
          <a:p>
            <a:r>
              <a:rPr lang="en-US" dirty="0"/>
              <a:t>KEY:  IT is more than nerdy programmers.  It is much broader than you may have thought and more fun.  IT may be a place where you could have a great future doing what you love.</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4</a:t>
            </a:fld>
            <a:endParaRPr lang="en-US"/>
          </a:p>
        </p:txBody>
      </p:sp>
    </p:spTree>
    <p:extLst>
      <p:ext uri="{BB962C8B-B14F-4D97-AF65-F5344CB8AC3E}">
        <p14:creationId xmlns:p14="http://schemas.microsoft.com/office/powerpoint/2010/main" val="3766113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Thank you.</a:t>
            </a:r>
          </a:p>
        </p:txBody>
      </p:sp>
      <p:sp>
        <p:nvSpPr>
          <p:cNvPr id="4" name="Slide Number Placeholder 3"/>
          <p:cNvSpPr>
            <a:spLocks noGrp="1"/>
          </p:cNvSpPr>
          <p:nvPr>
            <p:ph type="sldNum" sz="quarter" idx="10"/>
          </p:nvPr>
        </p:nvSpPr>
        <p:spPr/>
        <p:txBody>
          <a:bodyPr/>
          <a:lstStyle/>
          <a:p>
            <a:fld id="{19FEF117-9047-2140-B3F1-EEF431365C76}" type="slidenum">
              <a:rPr lang="en-US" smtClean="0"/>
              <a:pPr/>
              <a:t>40</a:t>
            </a:fld>
            <a:endParaRPr lang="en-US"/>
          </a:p>
        </p:txBody>
      </p:sp>
    </p:spTree>
    <p:extLst>
      <p:ext uri="{BB962C8B-B14F-4D97-AF65-F5344CB8AC3E}">
        <p14:creationId xmlns:p14="http://schemas.microsoft.com/office/powerpoint/2010/main" val="422576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OPTIONAL: Insert your picture, job, title, and quote here.  </a:t>
            </a:r>
          </a:p>
          <a:p>
            <a:endParaRPr lang="en-US" dirty="0"/>
          </a:p>
          <a:p>
            <a:r>
              <a:rPr lang="en-US" dirty="0"/>
              <a:t>ASK: Did anyone picture someone like me?</a:t>
            </a:r>
          </a:p>
          <a:p>
            <a:endParaRPr lang="en-US" dirty="0"/>
          </a:p>
          <a:p>
            <a:r>
              <a:rPr lang="en-US" dirty="0"/>
              <a:t>DO: Position yourself as one of the “positive, surprising” images of a person in technology.</a:t>
            </a:r>
          </a:p>
          <a:p>
            <a:endParaRPr lang="en-US" dirty="0"/>
          </a:p>
          <a:p>
            <a:r>
              <a:rPr lang="en-US" dirty="0"/>
              <a:t>DO: Tell a little of your story here.  Focus on things like not starting in technology, blending technology with another interest/skill area, or working with people to start to wear down those stereotypes.</a:t>
            </a:r>
          </a:p>
          <a:p>
            <a:endParaRPr lang="en-US" dirty="0"/>
          </a:p>
          <a:p>
            <a:r>
              <a:rPr lang="en-US" dirty="0"/>
              <a:t>NOTE:  If you like, you can also add your picture to the testimonial section and tell a longer version of your story there.</a:t>
            </a:r>
          </a:p>
          <a:p>
            <a:endParaRPr lang="en-US" dirty="0"/>
          </a:p>
          <a:p>
            <a:endParaRPr lang="en-US" dirty="0"/>
          </a:p>
          <a:p>
            <a:r>
              <a:rPr lang="en-US" dirty="0"/>
              <a:t>NOTE: After this slide would be a good point to show the video </a:t>
            </a:r>
            <a:r>
              <a:rPr lang="en-US" i="1" dirty="0"/>
              <a:t>Consider Information Technology</a:t>
            </a:r>
            <a:r>
              <a:rPr lang="en-US" dirty="0"/>
              <a:t>.  It is a good overview/preview of the remainder of the presentation.</a:t>
            </a:r>
          </a:p>
          <a:p>
            <a:endParaRPr lang="en-US" dirty="0"/>
          </a:p>
          <a:p>
            <a:r>
              <a:rPr lang="en-US" dirty="0"/>
              <a:t>You will need access to the internet or will need to have the video file saved to your computer. </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5</a:t>
            </a:fld>
            <a:endParaRPr lang="en-US"/>
          </a:p>
        </p:txBody>
      </p:sp>
    </p:spTree>
    <p:extLst>
      <p:ext uri="{BB962C8B-B14F-4D97-AF65-F5344CB8AC3E}">
        <p14:creationId xmlns:p14="http://schemas.microsoft.com/office/powerpoint/2010/main" val="372771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Before we talk about having a great future in IT, we have to make sure we understand what information technology is.</a:t>
            </a:r>
          </a:p>
          <a:p>
            <a:endParaRPr lang="en-US" dirty="0"/>
          </a:p>
          <a:p>
            <a:r>
              <a:rPr lang="en-US" dirty="0"/>
              <a:t>DO: Raise your hand as you ask the question, which will model for the audience that this is what you want them to do.</a:t>
            </a:r>
          </a:p>
          <a:p>
            <a:endParaRPr lang="en-US" dirty="0"/>
          </a:p>
          <a:p>
            <a:r>
              <a:rPr lang="en-US" dirty="0"/>
              <a:t>ASK: How many people here think they have a really good understanding of information technology? Fairly good? A little? No clue? </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6</a:t>
            </a:fld>
            <a:endParaRPr lang="en-US"/>
          </a:p>
        </p:txBody>
      </p:sp>
    </p:spTree>
    <p:extLst>
      <p:ext uri="{BB962C8B-B14F-4D97-AF65-F5344CB8AC3E}">
        <p14:creationId xmlns:p14="http://schemas.microsoft.com/office/powerpoint/2010/main" val="360655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 Review the slide and relate this to data systems with which they may be familiar.</a:t>
            </a:r>
          </a:p>
          <a:p>
            <a:endParaRPr lang="en-US" dirty="0"/>
          </a:p>
          <a:p>
            <a:r>
              <a:rPr lang="en-US" dirty="0"/>
              <a:t>DO: Raise your hand as you ask the question. </a:t>
            </a:r>
          </a:p>
          <a:p>
            <a:endParaRPr lang="en-US" dirty="0"/>
          </a:p>
          <a:p>
            <a:r>
              <a:rPr lang="en-US" dirty="0"/>
              <a:t>ASK:  How many of you use YouTube, buy things online, play online games, or watch computer generated movies?</a:t>
            </a:r>
          </a:p>
          <a:p>
            <a:endParaRPr lang="en-US" dirty="0"/>
          </a:p>
          <a:p>
            <a:r>
              <a:rPr lang="en-US" dirty="0"/>
              <a:t>NOTE: This list may need to be adjusted based on the age of your audience.</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7</a:t>
            </a:fld>
            <a:endParaRPr lang="en-US"/>
          </a:p>
        </p:txBody>
      </p:sp>
    </p:spTree>
    <p:extLst>
      <p:ext uri="{BB962C8B-B14F-4D97-AF65-F5344CB8AC3E}">
        <p14:creationId xmlns:p14="http://schemas.microsoft.com/office/powerpoint/2010/main" val="372279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 Review the slide and relate this to things they may own.</a:t>
            </a:r>
          </a:p>
          <a:p>
            <a:endParaRPr lang="en-US" dirty="0"/>
          </a:p>
          <a:p>
            <a:r>
              <a:rPr lang="en-US" dirty="0"/>
              <a:t>DO: Raise your hand as you ask the question. </a:t>
            </a:r>
          </a:p>
          <a:p>
            <a:endParaRPr lang="en-US" dirty="0"/>
          </a:p>
          <a:p>
            <a:r>
              <a:rPr lang="en-US" dirty="0"/>
              <a:t>ASK: Do you have a mobile, tablet</a:t>
            </a:r>
            <a:r>
              <a:rPr lang="en-US" baseline="0" dirty="0"/>
              <a:t> or </a:t>
            </a:r>
            <a:r>
              <a:rPr lang="en-US" dirty="0"/>
              <a:t>computer at home or school, microwave that has buttons and options, television that can connect to the internet?</a:t>
            </a:r>
          </a:p>
          <a:p>
            <a:endParaRPr lang="en-US" dirty="0"/>
          </a:p>
          <a:p>
            <a:r>
              <a:rPr lang="en-US" dirty="0"/>
              <a:t>NOTE: This list may need to be adjusted based on the age of your audience.</a:t>
            </a:r>
          </a:p>
          <a:p>
            <a:endParaRPr lang="en-US" dirty="0"/>
          </a:p>
          <a:p>
            <a:r>
              <a:rPr lang="en-US" dirty="0"/>
              <a:t>ASK: What other technology do you use?  </a:t>
            </a:r>
          </a:p>
          <a:p>
            <a:endParaRPr lang="en-US" dirty="0"/>
          </a:p>
          <a:p>
            <a:r>
              <a:rPr lang="en-US" dirty="0"/>
              <a:t>DO:  Listen for and reinforce excitement about technology devices.</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8</a:t>
            </a:fld>
            <a:endParaRPr lang="en-US"/>
          </a:p>
        </p:txBody>
      </p:sp>
    </p:spTree>
    <p:extLst>
      <p:ext uri="{BB962C8B-B14F-4D97-AF65-F5344CB8AC3E}">
        <p14:creationId xmlns:p14="http://schemas.microsoft.com/office/powerpoint/2010/main" val="378681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 Pause on the opening picture.</a:t>
            </a:r>
          </a:p>
          <a:p>
            <a:endParaRPr lang="en-US" dirty="0"/>
          </a:p>
          <a:p>
            <a:r>
              <a:rPr lang="en-US" dirty="0"/>
              <a:t>ASK: How many of you like working with people?  </a:t>
            </a:r>
          </a:p>
          <a:p>
            <a:endParaRPr lang="en-US" dirty="0"/>
          </a:p>
          <a:p>
            <a:r>
              <a:rPr lang="en-US" dirty="0"/>
              <a:t>KEY: We usually don’t think of IT as being people-focused, but in truth, a lot of IT is working with people.</a:t>
            </a:r>
          </a:p>
          <a:p>
            <a:endParaRPr lang="en-US" dirty="0"/>
          </a:p>
          <a:p>
            <a:r>
              <a:rPr lang="en-US" dirty="0"/>
              <a:t>DO: Show the people in IT pictures slowly.</a:t>
            </a:r>
          </a:p>
          <a:p>
            <a:endParaRPr lang="en-US" dirty="0"/>
          </a:p>
          <a:p>
            <a:r>
              <a:rPr lang="en-US" dirty="0"/>
              <a:t>ASK: Did any of these pictures surprise you?  What surprised you about them?</a:t>
            </a:r>
          </a:p>
          <a:p>
            <a:endParaRPr lang="en-US" dirty="0"/>
          </a:p>
          <a:p>
            <a:r>
              <a:rPr lang="en-US" dirty="0"/>
              <a:t>KEY:  IT is more than nerdy programmers.  It is much broader than you may have thought and more fun.  IT may be a place where you could have a great future doing what you love.</a:t>
            </a:r>
          </a:p>
          <a:p>
            <a:endParaRPr lang="en-US" dirty="0"/>
          </a:p>
        </p:txBody>
      </p:sp>
      <p:sp>
        <p:nvSpPr>
          <p:cNvPr id="4" name="Slide Number Placeholder 3"/>
          <p:cNvSpPr>
            <a:spLocks noGrp="1"/>
          </p:cNvSpPr>
          <p:nvPr>
            <p:ph type="sldNum" sz="quarter" idx="10"/>
          </p:nvPr>
        </p:nvSpPr>
        <p:spPr/>
        <p:txBody>
          <a:bodyPr/>
          <a:lstStyle/>
          <a:p>
            <a:fld id="{19FEF117-9047-2140-B3F1-EEF431365C76}" type="slidenum">
              <a:rPr lang="en-US" smtClean="0"/>
              <a:pPr/>
              <a:t>9</a:t>
            </a:fld>
            <a:endParaRPr lang="en-US"/>
          </a:p>
        </p:txBody>
      </p:sp>
    </p:spTree>
    <p:extLst>
      <p:ext uri="{BB962C8B-B14F-4D97-AF65-F5344CB8AC3E}">
        <p14:creationId xmlns:p14="http://schemas.microsoft.com/office/powerpoint/2010/main" val="3537260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for Icon">
    <p:spTree>
      <p:nvGrpSpPr>
        <p:cNvPr id="1" name=""/>
        <p:cNvGrpSpPr/>
        <p:nvPr/>
      </p:nvGrpSpPr>
      <p:grpSpPr>
        <a:xfrm>
          <a:off x="0" y="0"/>
          <a:ext cx="0" cy="0"/>
          <a:chOff x="0" y="0"/>
          <a:chExt cx="0" cy="0"/>
        </a:xfrm>
      </p:grpSpPr>
      <p:sp>
        <p:nvSpPr>
          <p:cNvPr id="7" name="Round Diagonal Corner Rectangle 6"/>
          <p:cNvSpPr/>
          <p:nvPr userDrawn="1"/>
        </p:nvSpPr>
        <p:spPr>
          <a:xfrm>
            <a:off x="457200" y="442148"/>
            <a:ext cx="8229600" cy="3659489"/>
          </a:xfrm>
          <a:prstGeom prst="round2DiagRect">
            <a:avLst>
              <a:gd name="adj1" fmla="val 0"/>
              <a:gd name="adj2" fmla="val 1486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4148672"/>
            <a:ext cx="8229600" cy="884289"/>
          </a:xfrm>
        </p:spPr>
        <p:txBody>
          <a:bodyPr lIns="0" rIns="0" anchor="b"/>
          <a:lstStyle>
            <a:lvl1pPr algn="l">
              <a:defRPr>
                <a:solidFill>
                  <a:srgbClr val="69727B"/>
                </a:solidFill>
              </a:defRPr>
            </a:lvl1pPr>
          </a:lstStyle>
          <a:p>
            <a:r>
              <a:rPr lang="en-US" dirty="0"/>
              <a:t>Click to edit Master title style</a:t>
            </a:r>
          </a:p>
        </p:txBody>
      </p:sp>
      <p:sp>
        <p:nvSpPr>
          <p:cNvPr id="3" name="Subtitle 2"/>
          <p:cNvSpPr>
            <a:spLocks noGrp="1"/>
          </p:cNvSpPr>
          <p:nvPr>
            <p:ph type="subTitle" idx="1"/>
          </p:nvPr>
        </p:nvSpPr>
        <p:spPr>
          <a:xfrm>
            <a:off x="457200" y="5042368"/>
            <a:ext cx="6400800" cy="652874"/>
          </a:xfrm>
        </p:spPr>
        <p:txBody>
          <a:bodyPr lIns="0" rIns="0">
            <a:noAutofit/>
          </a:bodyPr>
          <a:lstStyle>
            <a:lvl1pPr marL="0" indent="0" algn="l">
              <a:buNone/>
              <a:defRPr sz="1600">
                <a:solidFill>
                  <a:srgbClr val="6972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7111" y="5853986"/>
            <a:ext cx="1749778" cy="374330"/>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levelc</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3268172" y="6356350"/>
            <a:ext cx="5156692"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126059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2690914" y="6356350"/>
            <a:ext cx="573394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860829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6686"/>
            <a:ext cx="8229600" cy="598904"/>
          </a:xfrm>
        </p:spPr>
        <p:txBody>
          <a:bodyPr>
            <a:noAutofit/>
          </a:bodyPr>
          <a:lstStyle/>
          <a:p>
            <a:r>
              <a:rPr lang="en-US" dirty="0"/>
              <a:t>Click to edit Master title style</a:t>
            </a:r>
          </a:p>
        </p:txBody>
      </p:sp>
      <p:sp>
        <p:nvSpPr>
          <p:cNvPr id="3" name="Content Placeholder 2"/>
          <p:cNvSpPr>
            <a:spLocks noGrp="1"/>
          </p:cNvSpPr>
          <p:nvPr>
            <p:ph sz="half" idx="1"/>
          </p:nvPr>
        </p:nvSpPr>
        <p:spPr>
          <a:xfrm>
            <a:off x="457199" y="1146176"/>
            <a:ext cx="8229599" cy="454024"/>
          </a:xfrm>
        </p:spPr>
        <p:txBody>
          <a:bodyPr>
            <a:noAutofit/>
          </a:bodyPr>
          <a:lstStyle>
            <a:lvl1pPr marL="0" indent="0">
              <a:spcBef>
                <a:spcPts val="600"/>
              </a:spcBef>
              <a:buNone/>
              <a:defRPr sz="1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57200" y="5745712"/>
            <a:ext cx="8229600" cy="460376"/>
          </a:xfrm>
        </p:spPr>
        <p:txBody>
          <a:bodyPr anchor="b" anchorCtr="0">
            <a:noAutofit/>
          </a:bodyPr>
          <a:lstStyle>
            <a:lvl1pPr marL="0" indent="0">
              <a:spcBef>
                <a:spcPts val="0"/>
              </a:spcBef>
              <a:buNone/>
              <a:defRPr sz="900"/>
            </a:lvl1pPr>
            <a:lvl2pPr marL="457200" indent="0">
              <a:buNone/>
              <a:defRPr sz="1000"/>
            </a:lvl2pPr>
            <a:lvl3pPr marL="914400" indent="0">
              <a:buNone/>
              <a:defRPr sz="1000"/>
            </a:lvl3pPr>
            <a:lvl4pPr marL="1371600" indent="0">
              <a:buNone/>
              <a:defRPr sz="1000"/>
            </a:lvl4pPr>
            <a:lvl5pPr marL="1828800" indent="0">
              <a:buNone/>
              <a:defRPr sz="1000"/>
            </a:lvl5pPr>
            <a:lvl6pPr>
              <a:defRPr sz="1800"/>
            </a:lvl6pPr>
            <a:lvl7pPr>
              <a:defRPr sz="1800"/>
            </a:lvl7pPr>
            <a:lvl8pPr>
              <a:defRPr sz="1800"/>
            </a:lvl8pPr>
            <a:lvl9pPr>
              <a:defRPr sz="1800"/>
            </a:lvl9pPr>
          </a:lstStyle>
          <a:p>
            <a:pPr lvl="0"/>
            <a:r>
              <a:rPr lang="en-US" dirty="0"/>
              <a:t>Click to edit Master text styles</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3268172" y="6356350"/>
            <a:ext cx="5156692"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124301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a:xfrm>
            <a:off x="457199" y="1600200"/>
            <a:ext cx="4255911" cy="45259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a:p>
        </p:txBody>
      </p:sp>
      <p:sp>
        <p:nvSpPr>
          <p:cNvPr id="5" name="Slide Number Placeholder 5"/>
          <p:cNvSpPr txBox="1">
            <a:spLocks/>
          </p:cNvSpPr>
          <p:nvPr userDrawn="1"/>
        </p:nvSpPr>
        <p:spPr>
          <a:xfrm>
            <a:off x="2957341" y="6356350"/>
            <a:ext cx="5467522"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900" dirty="0"/>
              <a:t>Copyright (c) 2016 CompTIA Properties, LLC.  All Rights Reserved.  |  </a:t>
            </a:r>
            <a:r>
              <a:rPr lang="en-US" sz="900" dirty="0" err="1"/>
              <a:t>www.comptia.org</a:t>
            </a:r>
            <a:endParaRPr lang="en-US" sz="900" dirty="0"/>
          </a:p>
        </p:txBody>
      </p:sp>
      <p:sp>
        <p:nvSpPr>
          <p:cNvPr id="7" name="Picture Placeholder 6"/>
          <p:cNvSpPr>
            <a:spLocks noGrp="1"/>
          </p:cNvSpPr>
          <p:nvPr>
            <p:ph type="pic" sz="quarter" idx="13" hasCustomPrompt="1"/>
          </p:nvPr>
        </p:nvSpPr>
        <p:spPr>
          <a:xfrm>
            <a:off x="5187950" y="1600200"/>
            <a:ext cx="3498850" cy="4260615"/>
          </a:xfrm>
          <a:prstGeom prst="round1Rect">
            <a:avLst>
              <a:gd name="adj" fmla="val 18280"/>
            </a:avLst>
          </a:prstGeom>
        </p:spPr>
        <p:txBody>
          <a:bodyPr>
            <a:noAutofit/>
          </a:bodyPr>
          <a:lstStyle>
            <a:lvl1pPr marL="0" indent="0">
              <a:buNone/>
              <a:defRPr/>
            </a:lvl1pPr>
          </a:lstStyle>
          <a:p>
            <a:r>
              <a:rPr lang="en-US" dirty="0"/>
              <a:t>Click to insert picture</a:t>
            </a:r>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215498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200" y="1649479"/>
            <a:ext cx="5945657"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7" name="Slide Number Placeholder 6"/>
          <p:cNvSpPr>
            <a:spLocks noGrp="1"/>
          </p:cNvSpPr>
          <p:nvPr>
            <p:ph type="sldNum" sz="quarter" idx="12"/>
          </p:nvPr>
        </p:nvSpPr>
        <p:spPr/>
        <p:txBody>
          <a:bodyPr>
            <a:noAutofit/>
          </a:bodyPr>
          <a:lstStyle/>
          <a:p>
            <a:fld id="{2066355A-084C-D24E-9AD2-7E4FC41EA627}" type="slidenum">
              <a:rPr lang="en-US" smtClean="0"/>
              <a:pPr/>
              <a:t>‹#›</a:t>
            </a:fld>
            <a:endParaRPr lang="en-US"/>
          </a:p>
        </p:txBody>
      </p:sp>
      <p:sp>
        <p:nvSpPr>
          <p:cNvPr id="8" name="Round Single Corner Rectangle 7"/>
          <p:cNvSpPr/>
          <p:nvPr userDrawn="1"/>
        </p:nvSpPr>
        <p:spPr>
          <a:xfrm>
            <a:off x="6402857" y="1651158"/>
            <a:ext cx="2283943" cy="4206240"/>
          </a:xfrm>
          <a:prstGeom prst="round1Rect">
            <a:avLst>
              <a:gd name="adj" fmla="val 364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2" name="Title 1"/>
          <p:cNvSpPr>
            <a:spLocks noGrp="1"/>
          </p:cNvSpPr>
          <p:nvPr>
            <p:ph type="title"/>
          </p:nvPr>
        </p:nvSpPr>
        <p:spPr>
          <a:xfrm>
            <a:off x="457200" y="274320"/>
            <a:ext cx="8229600" cy="1143000"/>
          </a:xfrm>
        </p:spPr>
        <p:txBody>
          <a:bodyPr vert="horz" lIns="0" tIns="45720" rIns="91440" bIns="45720" rtlCol="0" anchor="ctr">
            <a:noAutofit/>
          </a:bodyPr>
          <a:lstStyle>
            <a:lvl1pPr>
              <a:defRPr lang="en-US"/>
            </a:lvl1pPr>
          </a:lstStyle>
          <a:p>
            <a:pPr lvl="0"/>
            <a:r>
              <a:rPr lang="en-US" dirty="0"/>
              <a:t>Click to edit Master title style</a:t>
            </a:r>
          </a:p>
        </p:txBody>
      </p:sp>
      <p:sp>
        <p:nvSpPr>
          <p:cNvPr id="4" name="Text Placeholder 3"/>
          <p:cNvSpPr>
            <a:spLocks noGrp="1"/>
          </p:cNvSpPr>
          <p:nvPr>
            <p:ph type="body" sz="half" idx="2"/>
          </p:nvPr>
        </p:nvSpPr>
        <p:spPr>
          <a:xfrm>
            <a:off x="6553964" y="3197870"/>
            <a:ext cx="1990696" cy="2521832"/>
          </a:xfrm>
        </p:spPr>
        <p:txBody>
          <a:bodyPr>
            <a:no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txBox="1">
            <a:spLocks/>
          </p:cNvSpPr>
          <p:nvPr userDrawn="1"/>
        </p:nvSpPr>
        <p:spPr>
          <a:xfrm>
            <a:off x="2708675" y="6356350"/>
            <a:ext cx="571618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10" name="Picture 9"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6159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200" y="1649479"/>
            <a:ext cx="5945657"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a:p>
        </p:txBody>
      </p:sp>
      <p:sp>
        <p:nvSpPr>
          <p:cNvPr id="8" name="Round Single Corner Rectangle 7"/>
          <p:cNvSpPr/>
          <p:nvPr userDrawn="1"/>
        </p:nvSpPr>
        <p:spPr>
          <a:xfrm>
            <a:off x="6402857" y="1651158"/>
            <a:ext cx="2283943" cy="4206240"/>
          </a:xfrm>
          <a:prstGeom prst="round1Rect">
            <a:avLst>
              <a:gd name="adj" fmla="val 36478"/>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2" name="Title 1"/>
          <p:cNvSpPr>
            <a:spLocks noGrp="1"/>
          </p:cNvSpPr>
          <p:nvPr>
            <p:ph type="title"/>
          </p:nvPr>
        </p:nvSpPr>
        <p:spPr>
          <a:xfrm>
            <a:off x="457200" y="274320"/>
            <a:ext cx="8229600" cy="1143000"/>
          </a:xfrm>
        </p:spPr>
        <p:txBody>
          <a:bodyPr vert="horz" lIns="0" tIns="45720" rIns="91440" bIns="45720" rtlCol="0" anchor="ctr">
            <a:noAutofit/>
          </a:bodyPr>
          <a:lstStyle>
            <a:lvl1pPr>
              <a:defRPr lang="en-US"/>
            </a:lvl1pPr>
          </a:lstStyle>
          <a:p>
            <a:pPr lvl="0"/>
            <a:r>
              <a:rPr lang="en-US" dirty="0"/>
              <a:t>Click to edit Master title style</a:t>
            </a:r>
          </a:p>
        </p:txBody>
      </p:sp>
      <p:sp>
        <p:nvSpPr>
          <p:cNvPr id="4" name="Text Placeholder 3"/>
          <p:cNvSpPr>
            <a:spLocks noGrp="1"/>
          </p:cNvSpPr>
          <p:nvPr>
            <p:ph type="body" sz="half" idx="2"/>
          </p:nvPr>
        </p:nvSpPr>
        <p:spPr>
          <a:xfrm>
            <a:off x="6553964" y="3197870"/>
            <a:ext cx="1990696" cy="2521832"/>
          </a:xfrm>
        </p:spPr>
        <p:txBody>
          <a:bodyPr>
            <a:no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txBox="1">
            <a:spLocks/>
          </p:cNvSpPr>
          <p:nvPr userDrawn="1"/>
        </p:nvSpPr>
        <p:spPr>
          <a:xfrm>
            <a:off x="2664271" y="6356350"/>
            <a:ext cx="5760591"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10" name="Picture 9"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44120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57200" y="1649479"/>
            <a:ext cx="5945657"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a:p>
        </p:txBody>
      </p:sp>
      <p:sp>
        <p:nvSpPr>
          <p:cNvPr id="8" name="Round Single Corner Rectangle 7"/>
          <p:cNvSpPr/>
          <p:nvPr userDrawn="1"/>
        </p:nvSpPr>
        <p:spPr>
          <a:xfrm>
            <a:off x="6402857" y="1651158"/>
            <a:ext cx="2283943" cy="4206240"/>
          </a:xfrm>
          <a:prstGeom prst="round1Rect">
            <a:avLst>
              <a:gd name="adj" fmla="val 3647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2" name="Title 1"/>
          <p:cNvSpPr>
            <a:spLocks noGrp="1"/>
          </p:cNvSpPr>
          <p:nvPr>
            <p:ph type="title"/>
          </p:nvPr>
        </p:nvSpPr>
        <p:spPr>
          <a:xfrm>
            <a:off x="457200" y="274320"/>
            <a:ext cx="8229600" cy="1143000"/>
          </a:xfrm>
        </p:spPr>
        <p:txBody>
          <a:bodyPr vert="horz" lIns="0" tIns="45720" rIns="91440" bIns="45720" rtlCol="0" anchor="ctr">
            <a:noAutofit/>
          </a:bodyPr>
          <a:lstStyle>
            <a:lvl1pPr>
              <a:defRPr lang="en-US"/>
            </a:lvl1pPr>
          </a:lstStyle>
          <a:p>
            <a:pPr lvl="0"/>
            <a:r>
              <a:rPr lang="en-US" dirty="0"/>
              <a:t>Click to edit Master title style</a:t>
            </a:r>
          </a:p>
        </p:txBody>
      </p:sp>
      <p:sp>
        <p:nvSpPr>
          <p:cNvPr id="4" name="Text Placeholder 3"/>
          <p:cNvSpPr>
            <a:spLocks noGrp="1"/>
          </p:cNvSpPr>
          <p:nvPr>
            <p:ph type="body" sz="half" idx="2"/>
          </p:nvPr>
        </p:nvSpPr>
        <p:spPr>
          <a:xfrm>
            <a:off x="6553964" y="3197870"/>
            <a:ext cx="1990696" cy="2521832"/>
          </a:xfrm>
        </p:spPr>
        <p:txBody>
          <a:bodyPr>
            <a:no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txBox="1">
            <a:spLocks/>
          </p:cNvSpPr>
          <p:nvPr userDrawn="1"/>
        </p:nvSpPr>
        <p:spPr>
          <a:xfrm>
            <a:off x="2326797" y="6356350"/>
            <a:ext cx="609806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10" name="Picture 9"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4239024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3">
    <p:spTree>
      <p:nvGrpSpPr>
        <p:cNvPr id="1" name=""/>
        <p:cNvGrpSpPr/>
        <p:nvPr/>
      </p:nvGrpSpPr>
      <p:grpSpPr>
        <a:xfrm>
          <a:off x="0" y="0"/>
          <a:ext cx="0" cy="0"/>
          <a:chOff x="0" y="0"/>
          <a:chExt cx="0" cy="0"/>
        </a:xfrm>
      </p:grpSpPr>
      <p:sp>
        <p:nvSpPr>
          <p:cNvPr id="9" name="Slide Number Placeholder 5"/>
          <p:cNvSpPr txBox="1">
            <a:spLocks/>
          </p:cNvSpPr>
          <p:nvPr userDrawn="1"/>
        </p:nvSpPr>
        <p:spPr>
          <a:xfrm>
            <a:off x="2326797" y="6356350"/>
            <a:ext cx="609806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10" name="Picture 9"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
        <p:nvSpPr>
          <p:cNvPr id="19" name="Title 6"/>
          <p:cNvSpPr>
            <a:spLocks noGrp="1"/>
          </p:cNvSpPr>
          <p:nvPr>
            <p:ph type="title"/>
          </p:nvPr>
        </p:nvSpPr>
        <p:spPr>
          <a:xfrm>
            <a:off x="457200" y="274638"/>
            <a:ext cx="5688883" cy="1143000"/>
          </a:xfrm>
        </p:spPr>
        <p:txBody>
          <a:bodyPr/>
          <a:lstStyle/>
          <a:p>
            <a:r>
              <a:rPr lang="en-US" dirty="0">
                <a:ea typeface="ＭＳ Ｐゴシック" charset="0"/>
                <a:cs typeface="Arial" charset="0"/>
              </a:rPr>
              <a:t>Picture Yourself Here </a:t>
            </a:r>
            <a:endParaRPr lang="en-US" dirty="0">
              <a:solidFill>
                <a:schemeClr val="accent1"/>
              </a:solidFill>
            </a:endParaRPr>
          </a:p>
        </p:txBody>
      </p:sp>
      <p:sp>
        <p:nvSpPr>
          <p:cNvPr id="21" name="Slide Number Placeholder 4"/>
          <p:cNvSpPr>
            <a:spLocks noGrp="1"/>
          </p:cNvSpPr>
          <p:nvPr>
            <p:ph type="sldNum" sz="quarter" idx="12"/>
          </p:nvPr>
        </p:nvSpPr>
        <p:spPr>
          <a:xfrm>
            <a:off x="8424862" y="6356350"/>
            <a:ext cx="261937" cy="365125"/>
          </a:xfrm>
        </p:spPr>
        <p:txBody>
          <a:bodyPr/>
          <a:lstStyle/>
          <a:p>
            <a:fld id="{2066355A-084C-D24E-9AD2-7E4FC41EA627}" type="slidenum">
              <a:rPr lang="en-US" smtClean="0"/>
              <a:pPr/>
              <a:t>‹#›</a:t>
            </a:fld>
            <a:endParaRPr lang="en-US"/>
          </a:p>
        </p:txBody>
      </p:sp>
      <p:sp>
        <p:nvSpPr>
          <p:cNvPr id="31" name="Picture Placeholder 5"/>
          <p:cNvSpPr>
            <a:spLocks noGrp="1"/>
          </p:cNvSpPr>
          <p:nvPr>
            <p:ph type="pic" sz="quarter" idx="14"/>
          </p:nvPr>
        </p:nvSpPr>
        <p:spPr>
          <a:xfrm>
            <a:off x="457200" y="1651159"/>
            <a:ext cx="2819955" cy="3279730"/>
          </a:xfrm>
        </p:spPr>
        <p:txBody>
          <a:bodyPr/>
          <a:lstStyle/>
          <a:p>
            <a:endParaRPr lang="en-US" dirty="0"/>
          </a:p>
        </p:txBody>
      </p:sp>
    </p:spTree>
    <p:extLst>
      <p:ext uri="{BB962C8B-B14F-4D97-AF65-F5344CB8AC3E}">
        <p14:creationId xmlns:p14="http://schemas.microsoft.com/office/powerpoint/2010/main" val="148052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Round Diagonal Corner Rectangle 2"/>
          <p:cNvSpPr/>
          <p:nvPr userDrawn="1"/>
        </p:nvSpPr>
        <p:spPr>
          <a:xfrm>
            <a:off x="457200" y="442147"/>
            <a:ext cx="8229600" cy="5907853"/>
          </a:xfrm>
          <a:prstGeom prst="round2DiagRect">
            <a:avLst>
              <a:gd name="adj1" fmla="val 0"/>
              <a:gd name="adj2" fmla="val 941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722313" y="2606858"/>
            <a:ext cx="7772400" cy="1362075"/>
          </a:xfrm>
        </p:spPr>
        <p:txBody>
          <a:bodyPr anchor="ctr">
            <a:noAutofit/>
          </a:bodyPr>
          <a:lstStyle>
            <a:lvl1pPr algn="l">
              <a:defRPr sz="4000" b="1" cap="all">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6745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4771" y="2510428"/>
            <a:ext cx="3694458" cy="400208"/>
          </a:xfrm>
        </p:spPr>
        <p:txBody>
          <a:bodyPr lIns="0" rIns="0" anchor="b">
            <a:noAutofit/>
          </a:bodyPr>
          <a:lstStyle>
            <a:lvl1pPr algn="l">
              <a:defRPr sz="1800">
                <a:solidFill>
                  <a:srgbClr val="FF0000"/>
                </a:solidFill>
              </a:defRPr>
            </a:lvl1pPr>
          </a:lstStyle>
          <a:p>
            <a:r>
              <a:rPr lang="en-US" dirty="0"/>
              <a:t>CLICK TO EDIT MASTER TITLE STYLE</a:t>
            </a:r>
          </a:p>
        </p:txBody>
      </p:sp>
      <p:sp>
        <p:nvSpPr>
          <p:cNvPr id="3" name="Subtitle 2"/>
          <p:cNvSpPr>
            <a:spLocks noGrp="1"/>
          </p:cNvSpPr>
          <p:nvPr>
            <p:ph type="subTitle" idx="1"/>
          </p:nvPr>
        </p:nvSpPr>
        <p:spPr>
          <a:xfrm>
            <a:off x="2724770" y="2920043"/>
            <a:ext cx="3694459" cy="1464180"/>
          </a:xfrm>
        </p:spPr>
        <p:txBody>
          <a:bodyPr lIns="0" rIns="0">
            <a:noAutofit/>
          </a:bodyPr>
          <a:lstStyle>
            <a:lvl1pPr marL="0" indent="0" algn="l">
              <a:lnSpc>
                <a:spcPct val="100000"/>
              </a:lnSpc>
              <a:spcBef>
                <a:spcPts val="0"/>
              </a:spcBef>
              <a:buNone/>
              <a:defRPr sz="1200">
                <a:solidFill>
                  <a:srgbClr val="57606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1"/>
          <p:cNvSpPr txBox="1">
            <a:spLocks/>
          </p:cNvSpPr>
          <p:nvPr userDrawn="1"/>
        </p:nvSpPr>
        <p:spPr>
          <a:xfrm>
            <a:off x="457200" y="274638"/>
            <a:ext cx="8229600" cy="1143000"/>
          </a:xfrm>
          <a:prstGeom prst="rect">
            <a:avLst/>
          </a:prstGeom>
        </p:spPr>
        <p:txBody>
          <a:bodyPr vert="horz" lIns="0" tIns="45720" rIns="91440" bIns="45720" rtlCol="0" anchor="ctr">
            <a:noAutofit/>
          </a:bodyPr>
          <a:lstStyle>
            <a:lvl1pPr algn="l" defTabSz="457200" rtl="0" eaLnBrk="1" latinLnBrk="0" hangingPunct="1">
              <a:spcBef>
                <a:spcPct val="0"/>
              </a:spcBef>
              <a:buNone/>
              <a:defRPr sz="2800" b="1" kern="1200">
                <a:solidFill>
                  <a:srgbClr val="69727B"/>
                </a:solidFill>
                <a:latin typeface="+mj-lt"/>
                <a:ea typeface="+mj-ea"/>
                <a:cs typeface="+mj-cs"/>
              </a:defRPr>
            </a:lvl1pPr>
          </a:lstStyle>
          <a:p>
            <a:r>
              <a:rPr lang="en-US" dirty="0"/>
              <a:t>For more information contact:</a:t>
            </a:r>
          </a:p>
        </p:txBody>
      </p:sp>
      <p:sp>
        <p:nvSpPr>
          <p:cNvPr id="7"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a:p>
        </p:txBody>
      </p:sp>
      <p:sp>
        <p:nvSpPr>
          <p:cNvPr id="8" name="Slide Number Placeholder 5"/>
          <p:cNvSpPr txBox="1">
            <a:spLocks/>
          </p:cNvSpPr>
          <p:nvPr userDrawn="1"/>
        </p:nvSpPr>
        <p:spPr>
          <a:xfrm>
            <a:off x="2326797" y="6356350"/>
            <a:ext cx="609806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9" name="Picture 8"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45561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436858" y="6356350"/>
            <a:ext cx="249942" cy="365125"/>
          </a:xfrm>
        </p:spPr>
        <p:txBody>
          <a:bodyPr>
            <a:noAutofit/>
          </a:bodyPr>
          <a:lstStyle/>
          <a:p>
            <a:fld id="{2066355A-084C-D24E-9AD2-7E4FC41EA627}" type="slidenum">
              <a:rPr lang="en-US" smtClean="0"/>
              <a:pPr/>
              <a:t>‹#›</a:t>
            </a:fld>
            <a:endParaRPr lang="en-US" dirty="0"/>
          </a:p>
        </p:txBody>
      </p:sp>
      <p:sp>
        <p:nvSpPr>
          <p:cNvPr id="5" name="Slide Number Placeholder 5"/>
          <p:cNvSpPr txBox="1">
            <a:spLocks/>
          </p:cNvSpPr>
          <p:nvPr userDrawn="1"/>
        </p:nvSpPr>
        <p:spPr>
          <a:xfrm>
            <a:off x="3436910" y="6356350"/>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807098" y="2483558"/>
            <a:ext cx="1896238" cy="1900664"/>
          </a:xfrm>
          <a:prstGeom prst="round2DiagRect">
            <a:avLst>
              <a:gd name="adj1" fmla="val 0"/>
              <a:gd name="adj2" fmla="val 14654"/>
            </a:avLst>
          </a:prstGeom>
          <a:solidFill>
            <a:schemeClr val="bg1">
              <a:lumMod val="85000"/>
            </a:schemeClr>
          </a:solidFill>
          <a:ln>
            <a:noFill/>
          </a:ln>
        </p:spPr>
        <p:txBody>
          <a:bodyPr/>
          <a:lstStyle>
            <a:lvl1pPr marL="0" indent="0">
              <a:buNone/>
              <a:defRPr/>
            </a:lvl1pPr>
          </a:lstStyle>
          <a:p>
            <a:r>
              <a:rPr lang="en-US" dirty="0"/>
              <a:t>Click to insert picture</a:t>
            </a:r>
          </a:p>
        </p:txBody>
      </p:sp>
      <p:sp>
        <p:nvSpPr>
          <p:cNvPr id="2" name="Title 1"/>
          <p:cNvSpPr>
            <a:spLocks noGrp="1"/>
          </p:cNvSpPr>
          <p:nvPr>
            <p:ph type="ctrTitle" hasCustomPrompt="1"/>
          </p:nvPr>
        </p:nvSpPr>
        <p:spPr>
          <a:xfrm>
            <a:off x="3854309" y="2510428"/>
            <a:ext cx="3694458" cy="400208"/>
          </a:xfrm>
        </p:spPr>
        <p:txBody>
          <a:bodyPr lIns="0" rIns="0" anchor="b">
            <a:noAutofit/>
          </a:bodyPr>
          <a:lstStyle>
            <a:lvl1pPr algn="l">
              <a:defRPr sz="1800">
                <a:solidFill>
                  <a:srgbClr val="FF0000"/>
                </a:solidFill>
              </a:defRPr>
            </a:lvl1pPr>
          </a:lstStyle>
          <a:p>
            <a:r>
              <a:rPr lang="en-US" dirty="0"/>
              <a:t>CLICK TO EDIT MASTER TITLE STYLE</a:t>
            </a:r>
          </a:p>
        </p:txBody>
      </p:sp>
      <p:sp>
        <p:nvSpPr>
          <p:cNvPr id="3" name="Subtitle 2"/>
          <p:cNvSpPr>
            <a:spLocks noGrp="1"/>
          </p:cNvSpPr>
          <p:nvPr>
            <p:ph type="subTitle" idx="1"/>
          </p:nvPr>
        </p:nvSpPr>
        <p:spPr>
          <a:xfrm>
            <a:off x="3854308" y="2920043"/>
            <a:ext cx="3694459" cy="1464180"/>
          </a:xfrm>
        </p:spPr>
        <p:txBody>
          <a:bodyPr lIns="0" rIns="0">
            <a:noAutofit/>
          </a:bodyPr>
          <a:lstStyle>
            <a:lvl1pPr marL="0" indent="0" algn="l">
              <a:lnSpc>
                <a:spcPct val="100000"/>
              </a:lnSpc>
              <a:spcBef>
                <a:spcPts val="0"/>
              </a:spcBef>
              <a:buNone/>
              <a:defRPr sz="1200">
                <a:solidFill>
                  <a:srgbClr val="57606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6"/>
          <p:cNvSpPr>
            <a:spLocks noGrp="1"/>
          </p:cNvSpPr>
          <p:nvPr>
            <p:ph type="sldNum" sz="quarter" idx="12"/>
          </p:nvPr>
        </p:nvSpPr>
        <p:spPr>
          <a:xfrm>
            <a:off x="8424862" y="6356350"/>
            <a:ext cx="261937" cy="365125"/>
          </a:xfrm>
        </p:spPr>
        <p:txBody>
          <a:bodyPr>
            <a:noAutofit/>
          </a:bodyPr>
          <a:lstStyle/>
          <a:p>
            <a:fld id="{2066355A-084C-D24E-9AD2-7E4FC41EA627}" type="slidenum">
              <a:rPr lang="en-US" smtClean="0"/>
              <a:pPr/>
              <a:t>‹#›</a:t>
            </a:fld>
            <a:endParaRPr lang="en-US"/>
          </a:p>
        </p:txBody>
      </p:sp>
      <p:sp>
        <p:nvSpPr>
          <p:cNvPr id="7" name="Slide Number Placeholder 5"/>
          <p:cNvSpPr txBox="1">
            <a:spLocks/>
          </p:cNvSpPr>
          <p:nvPr userDrawn="1"/>
        </p:nvSpPr>
        <p:spPr>
          <a:xfrm>
            <a:off x="2326797" y="6356350"/>
            <a:ext cx="609806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
        <p:nvSpPr>
          <p:cNvPr id="10" name="Title 1"/>
          <p:cNvSpPr txBox="1">
            <a:spLocks/>
          </p:cNvSpPr>
          <p:nvPr userDrawn="1"/>
        </p:nvSpPr>
        <p:spPr>
          <a:xfrm>
            <a:off x="457200" y="274638"/>
            <a:ext cx="8229600" cy="1143000"/>
          </a:xfrm>
          <a:prstGeom prst="rect">
            <a:avLst/>
          </a:prstGeom>
        </p:spPr>
        <p:txBody>
          <a:bodyPr vert="horz" lIns="0" tIns="45720" rIns="91440" bIns="45720" rtlCol="0" anchor="ctr">
            <a:noAutofit/>
          </a:bodyPr>
          <a:lstStyle>
            <a:lvl1pPr algn="l" defTabSz="457200" rtl="0" eaLnBrk="1" latinLnBrk="0" hangingPunct="1">
              <a:spcBef>
                <a:spcPct val="0"/>
              </a:spcBef>
              <a:buNone/>
              <a:defRPr sz="2800" b="1" kern="1200">
                <a:solidFill>
                  <a:srgbClr val="69727B"/>
                </a:solidFill>
                <a:latin typeface="+mj-lt"/>
                <a:ea typeface="+mj-ea"/>
                <a:cs typeface="+mj-cs"/>
              </a:defRPr>
            </a:lvl1pPr>
          </a:lstStyle>
          <a:p>
            <a:r>
              <a:rPr lang="en-US" dirty="0"/>
              <a:t>For more information contact:</a:t>
            </a:r>
          </a:p>
        </p:txBody>
      </p:sp>
    </p:spTree>
    <p:extLst>
      <p:ext uri="{BB962C8B-B14F-4D97-AF65-F5344CB8AC3E}">
        <p14:creationId xmlns:p14="http://schemas.microsoft.com/office/powerpoint/2010/main" val="4201681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33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Slide Number Placeholder 5"/>
          <p:cNvSpPr>
            <a:spLocks noGrp="1"/>
          </p:cNvSpPr>
          <p:nvPr>
            <p:ph type="sldNum" sz="quarter" idx="12"/>
          </p:nvPr>
        </p:nvSpPr>
        <p:spPr>
          <a:xfrm>
            <a:off x="8436858" y="6356350"/>
            <a:ext cx="249942" cy="365125"/>
          </a:xfrm>
        </p:spPr>
        <p:txBody>
          <a:bodyPr>
            <a:noAutofit/>
          </a:bodyPr>
          <a:lstStyle/>
          <a:p>
            <a:fld id="{2066355A-084C-D24E-9AD2-7E4FC41EA627}" type="slidenum">
              <a:rPr lang="en-US" smtClean="0"/>
              <a:pPr/>
              <a:t>‹#›</a:t>
            </a:fld>
            <a:endParaRPr lang="en-US" dirty="0"/>
          </a:p>
        </p:txBody>
      </p:sp>
      <p:sp>
        <p:nvSpPr>
          <p:cNvPr id="5" name="Slide Number Placeholder 5"/>
          <p:cNvSpPr txBox="1">
            <a:spLocks/>
          </p:cNvSpPr>
          <p:nvPr userDrawn="1"/>
        </p:nvSpPr>
        <p:spPr>
          <a:xfrm>
            <a:off x="3436910" y="6356350"/>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900" dirty="0"/>
              <a:t>Copyright (c) 2016 CompTIA Properties, LLC.  All Rights Reserved.  |  </a:t>
            </a:r>
            <a:r>
              <a:rPr lang="en-US" sz="900" dirty="0" err="1"/>
              <a:t>www.comptia.org</a:t>
            </a:r>
            <a:endParaRPr lang="en-US" sz="900" dirty="0"/>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296428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457200" y="442913"/>
            <a:ext cx="8229600" cy="3659187"/>
          </a:xfrm>
          <a:prstGeom prst="round2DiagRect">
            <a:avLst>
              <a:gd name="adj1" fmla="val 0"/>
              <a:gd name="adj2" fmla="val 14654"/>
            </a:avLst>
          </a:prstGeom>
        </p:spPr>
        <p:txBody>
          <a:bodyPr/>
          <a:lstStyle>
            <a:lvl1pPr marL="0" indent="0">
              <a:buNone/>
              <a:defRPr/>
            </a:lvl1pPr>
          </a:lstStyle>
          <a:p>
            <a:r>
              <a:rPr lang="en-US" dirty="0"/>
              <a:t>Click to insert picture</a:t>
            </a:r>
          </a:p>
        </p:txBody>
      </p:sp>
      <p:sp>
        <p:nvSpPr>
          <p:cNvPr id="2" name="Title 1"/>
          <p:cNvSpPr>
            <a:spLocks noGrp="1"/>
          </p:cNvSpPr>
          <p:nvPr>
            <p:ph type="ctrTitle"/>
          </p:nvPr>
        </p:nvSpPr>
        <p:spPr>
          <a:xfrm>
            <a:off x="457200" y="4148672"/>
            <a:ext cx="8229600" cy="884289"/>
          </a:xfrm>
        </p:spPr>
        <p:txBody>
          <a:bodyPr lIns="0" rIns="0" anchor="b">
            <a:noAutofit/>
          </a:bodyPr>
          <a:lstStyle>
            <a:lvl1pPr algn="l">
              <a:defRPr>
                <a:solidFill>
                  <a:srgbClr val="69727B"/>
                </a:solidFill>
              </a:defRPr>
            </a:lvl1pPr>
          </a:lstStyle>
          <a:p>
            <a:r>
              <a:rPr lang="en-US" dirty="0"/>
              <a:t>Click to edit Master title style</a:t>
            </a:r>
          </a:p>
        </p:txBody>
      </p:sp>
      <p:sp>
        <p:nvSpPr>
          <p:cNvPr id="3" name="Subtitle 2"/>
          <p:cNvSpPr>
            <a:spLocks noGrp="1"/>
          </p:cNvSpPr>
          <p:nvPr>
            <p:ph type="subTitle" idx="1"/>
          </p:nvPr>
        </p:nvSpPr>
        <p:spPr>
          <a:xfrm>
            <a:off x="457200" y="5042368"/>
            <a:ext cx="6400800" cy="652874"/>
          </a:xfrm>
        </p:spPr>
        <p:txBody>
          <a:bodyPr lIns="0" rIns="0">
            <a:noAutofit/>
          </a:bodyPr>
          <a:lstStyle>
            <a:lvl1pPr marL="0" indent="0" algn="l">
              <a:buNone/>
              <a:defRPr sz="1600">
                <a:solidFill>
                  <a:srgbClr val="6972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7111" y="5853986"/>
            <a:ext cx="1749778" cy="374330"/>
          </a:xfrm>
          <a:prstGeom prst="rect">
            <a:avLst/>
          </a:prstGeom>
        </p:spPr>
      </p:pic>
    </p:spTree>
    <p:extLst>
      <p:ext uri="{BB962C8B-B14F-4D97-AF65-F5344CB8AC3E}">
        <p14:creationId xmlns:p14="http://schemas.microsoft.com/office/powerpoint/2010/main" val="50004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No Image or Icon">
    <p:spTree>
      <p:nvGrpSpPr>
        <p:cNvPr id="1" name=""/>
        <p:cNvGrpSpPr/>
        <p:nvPr/>
      </p:nvGrpSpPr>
      <p:grpSpPr>
        <a:xfrm>
          <a:off x="0" y="0"/>
          <a:ext cx="0" cy="0"/>
          <a:chOff x="0" y="0"/>
          <a:chExt cx="0" cy="0"/>
        </a:xfrm>
      </p:grpSpPr>
      <p:sp>
        <p:nvSpPr>
          <p:cNvPr id="7" name="Round Diagonal Corner Rectangle 6"/>
          <p:cNvSpPr/>
          <p:nvPr userDrawn="1"/>
        </p:nvSpPr>
        <p:spPr>
          <a:xfrm>
            <a:off x="457200" y="442148"/>
            <a:ext cx="8229600" cy="4590813"/>
          </a:xfrm>
          <a:prstGeom prst="round2DiagRect">
            <a:avLst>
              <a:gd name="adj1" fmla="val 0"/>
              <a:gd name="adj2" fmla="val 1179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0366" y="1401704"/>
            <a:ext cx="7981244" cy="1467565"/>
          </a:xfrm>
        </p:spPr>
        <p:txBody>
          <a:bodyPr lIns="0" rIns="0" anchor="b">
            <a:noAutofit/>
          </a:bodyPr>
          <a:lstStyle>
            <a:lvl1pPr algn="l">
              <a:defRPr sz="36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50366" y="2878676"/>
            <a:ext cx="6207634" cy="652874"/>
          </a:xfrm>
        </p:spPr>
        <p:txBody>
          <a:bodyPr lIns="0" rIns="0">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7111" y="5853986"/>
            <a:ext cx="1749778" cy="374330"/>
          </a:xfrm>
          <a:prstGeom prst="rect">
            <a:avLst/>
          </a:prstGeom>
        </p:spPr>
      </p:pic>
    </p:spTree>
    <p:extLst>
      <p:ext uri="{BB962C8B-B14F-4D97-AF65-F5344CB8AC3E}">
        <p14:creationId xmlns:p14="http://schemas.microsoft.com/office/powerpoint/2010/main" val="388689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5" name="Round Diagonal Corner Rectangle 4"/>
          <p:cNvSpPr/>
          <p:nvPr userDrawn="1"/>
        </p:nvSpPr>
        <p:spPr>
          <a:xfrm>
            <a:off x="457200" y="442147"/>
            <a:ext cx="8229600" cy="5766741"/>
          </a:xfrm>
          <a:prstGeom prst="round2DiagRect">
            <a:avLst>
              <a:gd name="adj1" fmla="val 0"/>
              <a:gd name="adj2" fmla="val 941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606858"/>
            <a:ext cx="7772400" cy="1362075"/>
          </a:xfrm>
        </p:spPr>
        <p:txBody>
          <a:bodyPr anchor="ctr">
            <a:noAutofit/>
          </a:bodyPr>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3969923"/>
            <a:ext cx="7772400" cy="512233"/>
          </a:xfrm>
        </p:spPr>
        <p:txBody>
          <a:bodyPr anchor="b">
            <a:no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noAutofit/>
          </a:bodyPr>
          <a:lstStyle/>
          <a:p>
            <a:fld id="{91AF2B4D-6B12-4EDF-87BB-2B55CECB6611}" type="slidenum">
              <a:rPr lang="en-US" smtClean="0"/>
              <a:pPr/>
              <a:t>‹#›</a:t>
            </a:fld>
            <a:endParaRPr lang="en-US" dirty="0"/>
          </a:p>
        </p:txBody>
      </p:sp>
      <p:pic>
        <p:nvPicPr>
          <p:cNvPr id="7" name="Picture 6"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112239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spTree>
      <p:nvGrpSpPr>
        <p:cNvPr id="1" name=""/>
        <p:cNvGrpSpPr/>
        <p:nvPr/>
      </p:nvGrpSpPr>
      <p:grpSpPr>
        <a:xfrm>
          <a:off x="0" y="0"/>
          <a:ext cx="0" cy="0"/>
          <a:chOff x="0" y="0"/>
          <a:chExt cx="0" cy="0"/>
        </a:xfrm>
      </p:grpSpPr>
      <p:sp>
        <p:nvSpPr>
          <p:cNvPr id="5" name="Round Diagonal Corner Rectangle 4"/>
          <p:cNvSpPr/>
          <p:nvPr userDrawn="1"/>
        </p:nvSpPr>
        <p:spPr>
          <a:xfrm>
            <a:off x="457200" y="442147"/>
            <a:ext cx="8229600" cy="5766741"/>
          </a:xfrm>
          <a:prstGeom prst="round2DiagRect">
            <a:avLst>
              <a:gd name="adj1" fmla="val 0"/>
              <a:gd name="adj2" fmla="val 941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606858"/>
            <a:ext cx="7772400" cy="1362075"/>
          </a:xfrm>
        </p:spPr>
        <p:txBody>
          <a:bodyPr anchor="ctr">
            <a:noAutofit/>
          </a:bodyPr>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3969923"/>
            <a:ext cx="7772400" cy="512233"/>
          </a:xfrm>
        </p:spPr>
        <p:txBody>
          <a:bodyPr anchor="b">
            <a:no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noAutofit/>
          </a:bodyPr>
          <a:lstStyle/>
          <a:p>
            <a:fld id="{91AF2B4D-6B12-4EDF-87BB-2B55CECB6611}" type="slidenum">
              <a:rPr lang="en-US" smtClean="0"/>
              <a:pPr/>
              <a:t>‹#›</a:t>
            </a:fld>
            <a:endParaRPr lang="en-US"/>
          </a:p>
        </p:txBody>
      </p:sp>
      <p:pic>
        <p:nvPicPr>
          <p:cNvPr id="7" name="Picture 6"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181871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spTree>
      <p:nvGrpSpPr>
        <p:cNvPr id="1" name=""/>
        <p:cNvGrpSpPr/>
        <p:nvPr/>
      </p:nvGrpSpPr>
      <p:grpSpPr>
        <a:xfrm>
          <a:off x="0" y="0"/>
          <a:ext cx="0" cy="0"/>
          <a:chOff x="0" y="0"/>
          <a:chExt cx="0" cy="0"/>
        </a:xfrm>
      </p:grpSpPr>
      <p:sp>
        <p:nvSpPr>
          <p:cNvPr id="5" name="Round Diagonal Corner Rectangle 4"/>
          <p:cNvSpPr/>
          <p:nvPr userDrawn="1"/>
        </p:nvSpPr>
        <p:spPr>
          <a:xfrm>
            <a:off x="457200" y="442147"/>
            <a:ext cx="8229600" cy="5766741"/>
          </a:xfrm>
          <a:prstGeom prst="round2DiagRect">
            <a:avLst>
              <a:gd name="adj1" fmla="val 0"/>
              <a:gd name="adj2" fmla="val 94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606858"/>
            <a:ext cx="7772400" cy="1362075"/>
          </a:xfrm>
        </p:spPr>
        <p:txBody>
          <a:bodyPr anchor="ctr">
            <a:noAutofit/>
          </a:bodyPr>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3969923"/>
            <a:ext cx="7772400" cy="512233"/>
          </a:xfrm>
        </p:spPr>
        <p:txBody>
          <a:bodyPr anchor="b">
            <a:no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noAutofit/>
          </a:bodyPr>
          <a:lstStyle/>
          <a:p>
            <a:fld id="{91AF2B4D-6B12-4EDF-87BB-2B55CECB6611}" type="slidenum">
              <a:rPr lang="en-US" smtClean="0"/>
              <a:pPr/>
              <a:t>‹#›</a:t>
            </a:fld>
            <a:endParaRPr lang="en-US"/>
          </a:p>
        </p:txBody>
      </p:sp>
      <p:pic>
        <p:nvPicPr>
          <p:cNvPr id="7" name="Picture 6"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203359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spTree>
      <p:nvGrpSpPr>
        <p:cNvPr id="1" name=""/>
        <p:cNvGrpSpPr/>
        <p:nvPr/>
      </p:nvGrpSpPr>
      <p:grpSpPr>
        <a:xfrm>
          <a:off x="0" y="0"/>
          <a:ext cx="0" cy="0"/>
          <a:chOff x="0" y="0"/>
          <a:chExt cx="0" cy="0"/>
        </a:xfrm>
      </p:grpSpPr>
      <p:sp>
        <p:nvSpPr>
          <p:cNvPr id="5" name="Round Diagonal Corner Rectangle 4"/>
          <p:cNvSpPr/>
          <p:nvPr userDrawn="1"/>
        </p:nvSpPr>
        <p:spPr>
          <a:xfrm>
            <a:off x="457200" y="442147"/>
            <a:ext cx="8229600" cy="5766741"/>
          </a:xfrm>
          <a:prstGeom prst="round2DiagRect">
            <a:avLst>
              <a:gd name="adj1" fmla="val 0"/>
              <a:gd name="adj2" fmla="val 9418"/>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606858"/>
            <a:ext cx="7772400" cy="1362075"/>
          </a:xfrm>
        </p:spPr>
        <p:txBody>
          <a:bodyPr anchor="ctr">
            <a:noAutofit/>
          </a:bodyPr>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3969923"/>
            <a:ext cx="7772400" cy="512233"/>
          </a:xfrm>
        </p:spPr>
        <p:txBody>
          <a:bodyPr anchor="b">
            <a:no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noAutofit/>
          </a:bodyPr>
          <a:lstStyle/>
          <a:p>
            <a:fld id="{91AF2B4D-6B12-4EDF-87BB-2B55CECB6611}" type="slidenum">
              <a:rPr lang="en-US" smtClean="0"/>
              <a:pPr/>
              <a:t>‹#›</a:t>
            </a:fld>
            <a:endParaRPr lang="en-US"/>
          </a:p>
        </p:txBody>
      </p:sp>
      <p:pic>
        <p:nvPicPr>
          <p:cNvPr id="7" name="Picture 6" descr="CompTIA_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472060"/>
            <a:ext cx="624994" cy="133704"/>
          </a:xfrm>
          <a:prstGeom prst="rect">
            <a:avLst/>
          </a:prstGeom>
        </p:spPr>
      </p:pic>
    </p:spTree>
    <p:extLst>
      <p:ext uri="{BB962C8B-B14F-4D97-AF65-F5344CB8AC3E}">
        <p14:creationId xmlns:p14="http://schemas.microsoft.com/office/powerpoint/2010/main" val="322212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4862" y="6356350"/>
            <a:ext cx="261937" cy="365125"/>
          </a:xfrm>
          <a:prstGeom prst="rect">
            <a:avLst/>
          </a:prstGeom>
        </p:spPr>
        <p:txBody>
          <a:bodyPr vert="horz" lIns="91440" tIns="45720" rIns="0" bIns="45720" rtlCol="0" anchor="ctr"/>
          <a:lstStyle>
            <a:lvl1pPr algn="r">
              <a:defRPr sz="900">
                <a:solidFill>
                  <a:srgbClr val="69727B"/>
                </a:solidFill>
              </a:defRPr>
            </a:lvl1pPr>
          </a:lstStyle>
          <a:p>
            <a:fld id="{2066355A-084C-D24E-9AD2-7E4FC41EA627}" type="slidenum">
              <a:rPr lang="en-US" smtClean="0"/>
              <a:pPr/>
              <a:t>‹#›</a:t>
            </a:fld>
            <a:endParaRPr lang="en-US" dirty="0"/>
          </a:p>
        </p:txBody>
      </p:sp>
      <p:cxnSp>
        <p:nvCxnSpPr>
          <p:cNvPr id="8" name="Straight Connector 7"/>
          <p:cNvCxnSpPr/>
          <p:nvPr/>
        </p:nvCxnSpPr>
        <p:spPr>
          <a:xfrm>
            <a:off x="457200" y="6356350"/>
            <a:ext cx="8229600" cy="0"/>
          </a:xfrm>
          <a:prstGeom prst="line">
            <a:avLst/>
          </a:prstGeom>
          <a:ln w="12700" cmpd="sng">
            <a:solidFill>
              <a:srgbClr val="6972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79" r:id="rId3"/>
    <p:sldLayoutId id="2147493471" r:id="rId4"/>
    <p:sldLayoutId id="2147493472" r:id="rId5"/>
    <p:sldLayoutId id="2147493458" r:id="rId6"/>
    <p:sldLayoutId id="2147493467" r:id="rId7"/>
    <p:sldLayoutId id="2147493468" r:id="rId8"/>
    <p:sldLayoutId id="2147493469" r:id="rId9"/>
    <p:sldLayoutId id="2147493459" r:id="rId10"/>
    <p:sldLayoutId id="2147493474" r:id="rId11"/>
    <p:sldLayoutId id="2147493478" r:id="rId12"/>
    <p:sldLayoutId id="2147493473" r:id="rId13"/>
    <p:sldLayoutId id="2147493464" r:id="rId14"/>
    <p:sldLayoutId id="2147493465" r:id="rId15"/>
    <p:sldLayoutId id="2147493466" r:id="rId16"/>
    <p:sldLayoutId id="2147493480" r:id="rId17"/>
    <p:sldLayoutId id="2147493470" r:id="rId18"/>
    <p:sldLayoutId id="2147493475" r:id="rId19"/>
    <p:sldLayoutId id="2147493477" r:id="rId20"/>
    <p:sldLayoutId id="2147493481" r:id="rId21"/>
  </p:sldLayoutIdLst>
  <p:hf hd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comptia.org/communities/advancing-women-in-it/crc-home/crc-it-career-link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hyperlink" Target="https://www.comptia.org/AWITcaree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98015151.jpg"/>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 y="455741"/>
            <a:ext cx="8229600" cy="4085259"/>
          </a:xfrm>
        </p:spPr>
      </p:pic>
      <p:sp>
        <p:nvSpPr>
          <p:cNvPr id="5" name="Title 4"/>
          <p:cNvSpPr>
            <a:spLocks noGrp="1"/>
          </p:cNvSpPr>
          <p:nvPr>
            <p:ph type="ctrTitle"/>
          </p:nvPr>
        </p:nvSpPr>
        <p:spPr>
          <a:xfrm>
            <a:off x="457200" y="5022766"/>
            <a:ext cx="8229600" cy="884289"/>
          </a:xfrm>
        </p:spPr>
        <p:txBody>
          <a:bodyPr/>
          <a:lstStyle/>
          <a:p>
            <a:r>
              <a:rPr lang="en-US" dirty="0">
                <a:ea typeface="ＭＳ Ｐゴシック" charset="0"/>
                <a:cs typeface="Arial" charset="0"/>
              </a:rPr>
              <a:t>Envisioning Endless Possibilities for Your Future</a:t>
            </a:r>
            <a:br>
              <a:rPr lang="en-US" dirty="0">
                <a:ea typeface="ＭＳ Ｐゴシック" charset="0"/>
                <a:cs typeface="Arial" charset="0"/>
              </a:rPr>
            </a:br>
            <a:endParaRPr lang="en-US" dirty="0"/>
          </a:p>
        </p:txBody>
      </p:sp>
    </p:spTree>
    <p:extLst>
      <p:ext uri="{BB962C8B-B14F-4D97-AF65-F5344CB8AC3E}">
        <p14:creationId xmlns:p14="http://schemas.microsoft.com/office/powerpoint/2010/main" val="783645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pPr/>
              <a:t>10</a:t>
            </a:fld>
            <a:endParaRPr lang="en-US" dirty="0"/>
          </a:p>
        </p:txBody>
      </p:sp>
      <p:sp>
        <p:nvSpPr>
          <p:cNvPr id="2" name="Title 1"/>
          <p:cNvSpPr>
            <a:spLocks noGrp="1"/>
          </p:cNvSpPr>
          <p:nvPr>
            <p:ph type="title"/>
          </p:nvPr>
        </p:nvSpPr>
        <p:spPr/>
        <p:txBody>
          <a:bodyPr/>
          <a:lstStyle/>
          <a:p>
            <a:r>
              <a:rPr lang="en-GB" altLang="en-US" dirty="0">
                <a:ea typeface="ＭＳ Ｐゴシック" pitchFamily="34" charset="-128"/>
                <a:cs typeface="Arial" charset="0"/>
              </a:rPr>
              <a:t>IT is the Future</a:t>
            </a:r>
            <a:endParaRPr lang="en-US" dirty="0"/>
          </a:p>
        </p:txBody>
      </p:sp>
      <p:sp>
        <p:nvSpPr>
          <p:cNvPr id="8" name="Content Placeholder 2"/>
          <p:cNvSpPr>
            <a:spLocks noGrp="1"/>
          </p:cNvSpPr>
          <p:nvPr>
            <p:ph type="body" sz="half" idx="2"/>
          </p:nvPr>
        </p:nvSpPr>
        <p:spPr>
          <a:xfrm>
            <a:off x="6553964" y="2143302"/>
            <a:ext cx="1990696" cy="3576400"/>
          </a:xfrm>
        </p:spPr>
        <p:txBody>
          <a:bodyPr/>
          <a:lstStyle/>
          <a:p>
            <a:r>
              <a:rPr lang="en-US" sz="2300" dirty="0">
                <a:cs typeface="Arial" charset="0"/>
              </a:rPr>
              <a:t>IT is about </a:t>
            </a:r>
            <a:br>
              <a:rPr lang="en-US" sz="2300" dirty="0">
                <a:cs typeface="Arial" charset="0"/>
              </a:rPr>
            </a:br>
            <a:r>
              <a:rPr lang="en-US" sz="2300" dirty="0">
                <a:cs typeface="Arial" charset="0"/>
              </a:rPr>
              <a:t>the </a:t>
            </a:r>
            <a:r>
              <a:rPr lang="en-US" sz="2300" b="1" dirty="0">
                <a:cs typeface="Arial" charset="0"/>
              </a:rPr>
              <a:t>future.  </a:t>
            </a:r>
            <a:r>
              <a:rPr lang="en-US" sz="2300" dirty="0">
                <a:cs typeface="Arial" charset="0"/>
              </a:rPr>
              <a:t>Things are changing quickly, and IT is driving the change.</a:t>
            </a:r>
          </a:p>
        </p:txBody>
      </p:sp>
      <p:pic>
        <p:nvPicPr>
          <p:cNvPr id="5" name="Picture Placeholder 4" descr="shutterstock_126066362.jpg"/>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9846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has Jobs available</a:t>
            </a:r>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1AF2B4D-6B12-4EDF-87BB-2B55CECB6611}" type="slidenum">
              <a:rPr lang="en-US" smtClean="0"/>
              <a:pPr/>
              <a:t>11</a:t>
            </a:fld>
            <a:endParaRPr lang="en-US"/>
          </a:p>
        </p:txBody>
      </p:sp>
    </p:spTree>
    <p:extLst>
      <p:ext uri="{BB962C8B-B14F-4D97-AF65-F5344CB8AC3E}">
        <p14:creationId xmlns:p14="http://schemas.microsoft.com/office/powerpoint/2010/main" val="370305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8319" t="425" r="8319" b="15104"/>
          <a:stretch/>
        </p:blipFill>
        <p:spPr/>
      </p:pic>
      <p:sp>
        <p:nvSpPr>
          <p:cNvPr id="4" name="Slide Number Placeholder 3"/>
          <p:cNvSpPr>
            <a:spLocks noGrp="1"/>
          </p:cNvSpPr>
          <p:nvPr>
            <p:ph type="sldNum" sz="quarter" idx="12"/>
          </p:nvPr>
        </p:nvSpPr>
        <p:spPr/>
        <p:txBody>
          <a:bodyPr/>
          <a:lstStyle/>
          <a:p>
            <a:fld id="{2066355A-084C-D24E-9AD2-7E4FC41EA627}" type="slidenum">
              <a:rPr lang="en-US" smtClean="0"/>
              <a:pPr/>
              <a:t>12</a:t>
            </a:fld>
            <a:endParaRPr lang="en-US" dirty="0"/>
          </a:p>
        </p:txBody>
      </p:sp>
      <p:sp>
        <p:nvSpPr>
          <p:cNvPr id="2" name="Title 1"/>
          <p:cNvSpPr>
            <a:spLocks noGrp="1"/>
          </p:cNvSpPr>
          <p:nvPr>
            <p:ph type="title"/>
          </p:nvPr>
        </p:nvSpPr>
        <p:spPr>
          <a:xfrm>
            <a:off x="457200" y="417195"/>
            <a:ext cx="8229600" cy="1143000"/>
          </a:xfrm>
        </p:spPr>
        <p:txBody>
          <a:bodyPr/>
          <a:lstStyle/>
          <a:p>
            <a:br>
              <a:rPr lang="en-US" dirty="0">
                <a:latin typeface="Arial" charset="0"/>
                <a:ea typeface="ＭＳ Ｐゴシック" charset="0"/>
                <a:cs typeface="Arial" charset="0"/>
              </a:rPr>
            </a:br>
            <a:r>
              <a:rPr lang="en-US" dirty="0">
                <a:latin typeface="Arial" charset="0"/>
                <a:ea typeface="ＭＳ Ｐゴシック" charset="0"/>
                <a:cs typeface="Arial" charset="0"/>
              </a:rPr>
              <a:t>Jobs Waiting to be Filled </a:t>
            </a:r>
            <a:br>
              <a:rPr lang="en-US" dirty="0">
                <a:latin typeface="Arial" charset="0"/>
                <a:ea typeface="ＭＳ Ｐゴシック" charset="0"/>
                <a:cs typeface="Arial" charset="0"/>
              </a:rPr>
            </a:br>
            <a:endParaRPr lang="en-US" dirty="0"/>
          </a:p>
        </p:txBody>
      </p:sp>
      <p:sp>
        <p:nvSpPr>
          <p:cNvPr id="12" name="Text Placeholder 4"/>
          <p:cNvSpPr>
            <a:spLocks noGrp="1"/>
          </p:cNvSpPr>
          <p:nvPr>
            <p:ph type="body" sz="half" idx="2"/>
          </p:nvPr>
        </p:nvSpPr>
        <p:spPr>
          <a:xfrm>
            <a:off x="6553964" y="2502219"/>
            <a:ext cx="1990696" cy="3560702"/>
          </a:xfrm>
        </p:spPr>
        <p:txBody>
          <a:bodyPr/>
          <a:lstStyle/>
          <a:p>
            <a:pPr algn="ctr"/>
            <a:r>
              <a:rPr lang="en-US" sz="4000" dirty="0"/>
              <a:t>50,000 IT RELATED JOBS</a:t>
            </a:r>
          </a:p>
        </p:txBody>
      </p:sp>
      <p:sp>
        <p:nvSpPr>
          <p:cNvPr id="3" name="TextBox 2"/>
          <p:cNvSpPr txBox="1"/>
          <p:nvPr/>
        </p:nvSpPr>
        <p:spPr>
          <a:xfrm>
            <a:off x="552261" y="6011501"/>
            <a:ext cx="6274052" cy="246221"/>
          </a:xfrm>
          <a:prstGeom prst="rect">
            <a:avLst/>
          </a:prstGeom>
          <a:noFill/>
        </p:spPr>
        <p:txBody>
          <a:bodyPr wrap="square" rtlCol="0">
            <a:spAutoFit/>
          </a:bodyPr>
          <a:lstStyle/>
          <a:p>
            <a:r>
              <a:rPr lang="en-GB" sz="1000" dirty="0">
                <a:solidFill>
                  <a:schemeClr val="tx1">
                    <a:lumMod val="75000"/>
                    <a:lumOff val="25000"/>
                  </a:schemeClr>
                </a:solidFill>
              </a:rPr>
              <a:t>Source: Robert Half 2015 Salary Guide – Australia &amp; New Zealand</a:t>
            </a:r>
          </a:p>
        </p:txBody>
      </p:sp>
    </p:spTree>
    <p:extLst>
      <p:ext uri="{BB962C8B-B14F-4D97-AF65-F5344CB8AC3E}">
        <p14:creationId xmlns:p14="http://schemas.microsoft.com/office/powerpoint/2010/main" val="341891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13144" b="13144"/>
          <a:stretch>
            <a:fillRect/>
          </a:stretch>
        </p:blipFill>
        <p:spPr/>
      </p:pic>
      <p:sp>
        <p:nvSpPr>
          <p:cNvPr id="9" name="Title 4"/>
          <p:cNvSpPr>
            <a:spLocks noGrp="1"/>
          </p:cNvSpPr>
          <p:nvPr>
            <p:ph type="title"/>
          </p:nvPr>
        </p:nvSpPr>
        <p:spPr>
          <a:noFill/>
        </p:spPr>
        <p:txBody>
          <a:bodyPr/>
          <a:lstStyle/>
          <a:p>
            <a:r>
              <a:rPr lang="en-US" dirty="0"/>
              <a:t>IT Jobs are Expected to Grow</a:t>
            </a:r>
          </a:p>
        </p:txBody>
      </p:sp>
      <p:sp>
        <p:nvSpPr>
          <p:cNvPr id="4" name="Text Placeholder 3"/>
          <p:cNvSpPr>
            <a:spLocks noGrp="1"/>
          </p:cNvSpPr>
          <p:nvPr>
            <p:ph type="body" sz="half" idx="2"/>
          </p:nvPr>
        </p:nvSpPr>
        <p:spPr>
          <a:xfrm>
            <a:off x="6553964" y="2364059"/>
            <a:ext cx="1990696" cy="3355643"/>
          </a:xfrm>
        </p:spPr>
        <p:txBody>
          <a:bodyPr/>
          <a:lstStyle/>
          <a:p>
            <a:pPr algn="ctr"/>
            <a:r>
              <a:rPr lang="en-US" sz="6600" b="1" dirty="0"/>
              <a:t>42%</a:t>
            </a:r>
          </a:p>
          <a:p>
            <a:pPr algn="ctr"/>
            <a:endParaRPr lang="en-US" sz="3200" b="1" dirty="0">
              <a:solidFill>
                <a:schemeClr val="bg1"/>
              </a:solidFill>
            </a:endParaRPr>
          </a:p>
          <a:p>
            <a:pPr algn="ctr"/>
            <a:r>
              <a:rPr lang="en-US" sz="3200" b="1" dirty="0">
                <a:solidFill>
                  <a:schemeClr val="bg1"/>
                </a:solidFill>
              </a:rPr>
              <a:t>More IT </a:t>
            </a:r>
            <a:br>
              <a:rPr lang="en-US" sz="3200" b="1" dirty="0">
                <a:solidFill>
                  <a:schemeClr val="bg1"/>
                </a:solidFill>
              </a:rPr>
            </a:br>
            <a:r>
              <a:rPr lang="en-US" sz="3200" b="1" dirty="0">
                <a:solidFill>
                  <a:schemeClr val="bg1"/>
                </a:solidFill>
              </a:rPr>
              <a:t>jobs since 2009</a:t>
            </a:r>
            <a:endParaRPr lang="en-US" sz="2800" dirty="0">
              <a:solidFill>
                <a:schemeClr val="bg1"/>
              </a:solidFill>
            </a:endParaRPr>
          </a:p>
          <a:p>
            <a:endParaRPr lang="en-US" sz="3200" dirty="0"/>
          </a:p>
        </p:txBody>
      </p:sp>
      <p:sp>
        <p:nvSpPr>
          <p:cNvPr id="5" name="Slide Number Placeholder 5"/>
          <p:cNvSpPr txBox="1">
            <a:spLocks/>
          </p:cNvSpPr>
          <p:nvPr/>
        </p:nvSpPr>
        <p:spPr>
          <a:xfrm>
            <a:off x="457200" y="6040541"/>
            <a:ext cx="589305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tabLst/>
            </a:pPr>
            <a:r>
              <a:rPr lang="en-US" sz="1000" dirty="0">
                <a:solidFill>
                  <a:schemeClr val="tx1">
                    <a:lumMod val="75000"/>
                    <a:lumOff val="25000"/>
                  </a:schemeClr>
                </a:solidFill>
              </a:rPr>
              <a:t>Source: Job Outlook – Australia Department of Employment </a:t>
            </a:r>
          </a:p>
        </p:txBody>
      </p:sp>
    </p:spTree>
    <p:extLst>
      <p:ext uri="{BB962C8B-B14F-4D97-AF65-F5344CB8AC3E}">
        <p14:creationId xmlns:p14="http://schemas.microsoft.com/office/powerpoint/2010/main" val="288660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74"/>
            <a:ext cx="8518808" cy="773326"/>
          </a:xfrm>
        </p:spPr>
        <p:txBody>
          <a:bodyPr/>
          <a:lstStyle/>
          <a:p>
            <a:r>
              <a:rPr lang="en-US" dirty="0"/>
              <a:t>Many IT Jobs with Potential</a:t>
            </a:r>
          </a:p>
        </p:txBody>
      </p:sp>
      <p:sp>
        <p:nvSpPr>
          <p:cNvPr id="7" name="TextBox 6"/>
          <p:cNvSpPr txBox="1"/>
          <p:nvPr/>
        </p:nvSpPr>
        <p:spPr>
          <a:xfrm>
            <a:off x="457200" y="6035993"/>
            <a:ext cx="6274052" cy="246221"/>
          </a:xfrm>
          <a:prstGeom prst="rect">
            <a:avLst/>
          </a:prstGeom>
          <a:noFill/>
        </p:spPr>
        <p:txBody>
          <a:bodyPr wrap="square" rtlCol="0">
            <a:spAutoFit/>
          </a:bodyPr>
          <a:lstStyle/>
          <a:p>
            <a:r>
              <a:rPr lang="en-GB" sz="1000" dirty="0">
                <a:solidFill>
                  <a:schemeClr val="tx1">
                    <a:lumMod val="75000"/>
                    <a:lumOff val="25000"/>
                  </a:schemeClr>
                </a:solidFill>
              </a:rPr>
              <a:t>Source: Robert Half 2015 Salary Guide – Australia &amp; New Zealand</a:t>
            </a:r>
          </a:p>
        </p:txBody>
      </p:sp>
      <p:sp>
        <p:nvSpPr>
          <p:cNvPr id="14" name="TextBox 13"/>
          <p:cNvSpPr txBox="1"/>
          <p:nvPr/>
        </p:nvSpPr>
        <p:spPr>
          <a:xfrm>
            <a:off x="457200" y="5742102"/>
            <a:ext cx="3978151" cy="400110"/>
          </a:xfrm>
          <a:prstGeom prst="rect">
            <a:avLst/>
          </a:prstGeom>
          <a:noFill/>
        </p:spPr>
        <p:txBody>
          <a:bodyPr wrap="square" rtlCol="0">
            <a:spAutoFit/>
          </a:bodyPr>
          <a:lstStyle/>
          <a:p>
            <a:r>
              <a:rPr lang="en-GB" sz="1000" dirty="0">
                <a:solidFill>
                  <a:schemeClr val="tx1">
                    <a:lumMod val="75000"/>
                    <a:lumOff val="25000"/>
                  </a:schemeClr>
                </a:solidFill>
              </a:rPr>
              <a:t>*Salaries vary based on many factors such as location, industry, company size, job level, etc. Sample ranges displayed here are for Sydney.</a:t>
            </a:r>
          </a:p>
        </p:txBody>
      </p:sp>
      <p:sp>
        <p:nvSpPr>
          <p:cNvPr id="15" name="Content Placeholder 2"/>
          <p:cNvSpPr>
            <a:spLocks noGrp="1"/>
          </p:cNvSpPr>
          <p:nvPr>
            <p:ph idx="1"/>
          </p:nvPr>
        </p:nvSpPr>
        <p:spPr>
          <a:xfrm>
            <a:off x="5073802" y="1180365"/>
            <a:ext cx="4255911" cy="4525963"/>
          </a:xfrm>
        </p:spPr>
        <p:txBody>
          <a:bodyPr>
            <a:noAutofit/>
          </a:bodyPr>
          <a:lstStyle/>
          <a:p>
            <a:pPr marL="0" indent="0" algn="ctr">
              <a:spcBef>
                <a:spcPts val="400"/>
              </a:spcBef>
              <a:buNone/>
              <a:defRPr/>
            </a:pPr>
            <a:r>
              <a:rPr lang="en-AU" altLang="en-US" sz="3100" b="1" dirty="0">
                <a:solidFill>
                  <a:schemeClr val="tx1">
                    <a:lumMod val="50000"/>
                    <a:lumOff val="50000"/>
                  </a:schemeClr>
                </a:solidFill>
              </a:rPr>
              <a:t>YOU </a:t>
            </a:r>
          </a:p>
          <a:p>
            <a:pPr marL="0" indent="0" algn="ctr">
              <a:spcBef>
                <a:spcPts val="400"/>
              </a:spcBef>
              <a:buNone/>
              <a:defRPr/>
            </a:pPr>
            <a:r>
              <a:rPr lang="en-US" altLang="en-US" sz="4000" b="1" dirty="0">
                <a:solidFill>
                  <a:srgbClr val="69727B"/>
                </a:solidFill>
              </a:rPr>
              <a:t>+</a:t>
            </a:r>
            <a:endParaRPr lang="en-US" altLang="en-US" sz="1200" b="1" dirty="0">
              <a:solidFill>
                <a:schemeClr val="tx1">
                  <a:lumMod val="50000"/>
                  <a:lumOff val="50000"/>
                </a:schemeClr>
              </a:solidFill>
            </a:endParaRPr>
          </a:p>
          <a:p>
            <a:pPr marL="0" indent="0" algn="ctr">
              <a:lnSpc>
                <a:spcPct val="80000"/>
              </a:lnSpc>
              <a:spcBef>
                <a:spcPts val="400"/>
              </a:spcBef>
              <a:buNone/>
              <a:defRPr/>
            </a:pPr>
            <a:r>
              <a:rPr lang="en-US" altLang="en-US" sz="3100" b="1" dirty="0">
                <a:solidFill>
                  <a:schemeClr val="tx1">
                    <a:lumMod val="50000"/>
                    <a:lumOff val="50000"/>
                  </a:schemeClr>
                </a:solidFill>
              </a:rPr>
              <a:t>IT Job</a:t>
            </a:r>
          </a:p>
          <a:p>
            <a:pPr marL="0" indent="0" algn="ctr">
              <a:lnSpc>
                <a:spcPct val="90000"/>
              </a:lnSpc>
              <a:spcBef>
                <a:spcPts val="400"/>
              </a:spcBef>
              <a:buNone/>
              <a:defRPr/>
            </a:pPr>
            <a:r>
              <a:rPr lang="en-US" altLang="en-US" sz="4400" b="1" dirty="0">
                <a:solidFill>
                  <a:srgbClr val="69727B"/>
                </a:solidFill>
              </a:rPr>
              <a:t>=</a:t>
            </a:r>
          </a:p>
          <a:p>
            <a:pPr marL="0" indent="0" algn="ctr">
              <a:lnSpc>
                <a:spcPct val="90000"/>
              </a:lnSpc>
              <a:spcBef>
                <a:spcPts val="400"/>
              </a:spcBef>
              <a:buNone/>
              <a:defRPr/>
            </a:pPr>
            <a:r>
              <a:rPr lang="en-AU" altLang="en-US" sz="3100" b="1" dirty="0">
                <a:solidFill>
                  <a:schemeClr val="tx1">
                    <a:lumMod val="50000"/>
                    <a:lumOff val="50000"/>
                  </a:schemeClr>
                </a:solidFill>
              </a:rPr>
              <a:t>Great salary!</a:t>
            </a:r>
          </a:p>
          <a:p>
            <a:pPr marL="0" indent="0" algn="ctr">
              <a:lnSpc>
                <a:spcPct val="90000"/>
              </a:lnSpc>
              <a:spcBef>
                <a:spcPts val="3600"/>
              </a:spcBef>
              <a:buNone/>
              <a:defRPr/>
            </a:pPr>
            <a:r>
              <a:rPr lang="en-AU" altLang="en-US" sz="3100" b="1" dirty="0">
                <a:solidFill>
                  <a:schemeClr val="tx1">
                    <a:lumMod val="50000"/>
                    <a:lumOff val="50000"/>
                  </a:schemeClr>
                </a:solidFill>
              </a:rPr>
              <a:t>How good?</a:t>
            </a:r>
          </a:p>
          <a:p>
            <a:pPr marL="0" indent="0" algn="ctr">
              <a:lnSpc>
                <a:spcPct val="90000"/>
              </a:lnSpc>
              <a:buNone/>
              <a:defRPr/>
            </a:pPr>
            <a:r>
              <a:rPr lang="en-AU" altLang="en-US" sz="3600" b="1" dirty="0">
                <a:solidFill>
                  <a:schemeClr val="tx1">
                    <a:lumMod val="50000"/>
                    <a:lumOff val="50000"/>
                  </a:schemeClr>
                </a:solidFill>
              </a:rPr>
              <a:t>$70,000 – $140,000</a:t>
            </a:r>
            <a:endParaRPr lang="en-US" altLang="en-US" sz="3600" b="1" dirty="0">
              <a:solidFill>
                <a:schemeClr val="tx1">
                  <a:lumMod val="50000"/>
                  <a:lumOff val="50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4" y="1544619"/>
            <a:ext cx="4947306" cy="3797455"/>
          </a:xfrm>
          <a:prstGeom prst="rect">
            <a:avLst/>
          </a:prstGeom>
        </p:spPr>
      </p:pic>
      <p:cxnSp>
        <p:nvCxnSpPr>
          <p:cNvPr id="16" name="Straight Connector 15"/>
          <p:cNvCxnSpPr/>
          <p:nvPr/>
        </p:nvCxnSpPr>
        <p:spPr>
          <a:xfrm>
            <a:off x="5731727" y="4237463"/>
            <a:ext cx="2832410" cy="0"/>
          </a:xfrm>
          <a:prstGeom prst="line">
            <a:avLst/>
          </a:prstGeom>
          <a:ln>
            <a:solidFill>
              <a:srgbClr val="69727B"/>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fade">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fade">
                                      <p:cBhvr>
                                        <p:cTn id="25" dur="500"/>
                                        <p:tgtEl>
                                          <p:spTgt spid="1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5" end="5"/>
                                            </p:txEl>
                                          </p:spTgt>
                                        </p:tgtEl>
                                        <p:attrNameLst>
                                          <p:attrName>style.visibility</p:attrName>
                                        </p:attrNameLst>
                                      </p:cBhvr>
                                      <p:to>
                                        <p:strVal val="visible"/>
                                      </p:to>
                                    </p:set>
                                    <p:animEffect transition="in" filter="fade">
                                      <p:cBhvr>
                                        <p:cTn id="30" dur="500"/>
                                        <p:tgtEl>
                                          <p:spTgt spid="1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Companies are on the look out for smart people!</a:t>
            </a:r>
          </a:p>
        </p:txBody>
      </p:sp>
      <p:sp>
        <p:nvSpPr>
          <p:cNvPr id="2" name="Content Placeholder 1"/>
          <p:cNvSpPr>
            <a:spLocks noGrp="1"/>
          </p:cNvSpPr>
          <p:nvPr>
            <p:ph idx="1"/>
          </p:nvPr>
        </p:nvSpPr>
        <p:spPr/>
        <p:txBody>
          <a:bodyPr anchor="ctr"/>
          <a:lstStyle/>
          <a:p>
            <a:pPr marL="0" indent="0" algn="ctr">
              <a:buNone/>
            </a:pPr>
            <a:r>
              <a:rPr lang="en-AU" sz="16600" dirty="0"/>
              <a:t>76%</a:t>
            </a:r>
          </a:p>
          <a:p>
            <a:pPr marL="0" indent="0" algn="ctr">
              <a:buNone/>
            </a:pPr>
            <a:r>
              <a:rPr lang="en-AU" sz="3600" dirty="0"/>
              <a:t>Managers are looking for smart people, </a:t>
            </a:r>
            <a:br>
              <a:rPr lang="en-AU" sz="3600" dirty="0"/>
            </a:br>
            <a:r>
              <a:rPr lang="en-AU" sz="3600" dirty="0"/>
              <a:t>just like you</a:t>
            </a:r>
            <a:endParaRPr lang="en-US" sz="3600" dirty="0"/>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635" r="22635"/>
          <a:stretch>
            <a:fillRect/>
          </a:stretch>
        </p:blipFill>
        <p:spPr/>
      </p:pic>
      <p:sp>
        <p:nvSpPr>
          <p:cNvPr id="7" name="Slide Number Placeholder 5"/>
          <p:cNvSpPr txBox="1">
            <a:spLocks/>
          </p:cNvSpPr>
          <p:nvPr/>
        </p:nvSpPr>
        <p:spPr>
          <a:xfrm>
            <a:off x="457200" y="6040541"/>
            <a:ext cx="589305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tabLst/>
            </a:pPr>
            <a:r>
              <a:rPr lang="en-US" sz="1000" dirty="0">
                <a:solidFill>
                  <a:schemeClr val="tx1">
                    <a:lumMod val="75000"/>
                    <a:lumOff val="25000"/>
                  </a:schemeClr>
                </a:solidFill>
              </a:rPr>
              <a:t>Source: CompTIA 2015 International Technology Adoption and Workforce Trends Study – Australia </a:t>
            </a:r>
          </a:p>
        </p:txBody>
      </p:sp>
    </p:spTree>
    <p:extLst>
      <p:ext uri="{BB962C8B-B14F-4D97-AF65-F5344CB8AC3E}">
        <p14:creationId xmlns:p14="http://schemas.microsoft.com/office/powerpoint/2010/main" val="144968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1108" y="1118794"/>
            <a:ext cx="6181783" cy="4210585"/>
          </a:xfrm>
          <a:prstGeom prst="rect">
            <a:avLst/>
          </a:prstGeom>
        </p:spPr>
      </p:pic>
      <p:sp>
        <p:nvSpPr>
          <p:cNvPr id="2" name="Title 1"/>
          <p:cNvSpPr>
            <a:spLocks noGrp="1"/>
          </p:cNvSpPr>
          <p:nvPr>
            <p:ph type="title"/>
          </p:nvPr>
        </p:nvSpPr>
        <p:spPr/>
        <p:txBody>
          <a:bodyPr/>
          <a:lstStyle/>
          <a:p>
            <a:r>
              <a:rPr lang="en-AU" dirty="0"/>
              <a:t>Where are the jobs now?</a:t>
            </a:r>
            <a:endParaRPr lang="en-US" dirty="0"/>
          </a:p>
        </p:txBody>
      </p:sp>
      <p:sp>
        <p:nvSpPr>
          <p:cNvPr id="7" name="Slide Number Placeholder 5"/>
          <p:cNvSpPr txBox="1">
            <a:spLocks/>
          </p:cNvSpPr>
          <p:nvPr/>
        </p:nvSpPr>
        <p:spPr>
          <a:xfrm>
            <a:off x="457200" y="6040541"/>
            <a:ext cx="589305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tabLst/>
            </a:pPr>
            <a:r>
              <a:rPr lang="en-US" sz="1000" dirty="0">
                <a:solidFill>
                  <a:schemeClr val="tx1">
                    <a:lumMod val="75000"/>
                    <a:lumOff val="25000"/>
                  </a:schemeClr>
                </a:solidFill>
              </a:rPr>
              <a:t>Source: CompTIA 2015 International Technology Adoption and Workforce Trends Study – Australia </a:t>
            </a:r>
          </a:p>
        </p:txBody>
      </p:sp>
      <p:sp>
        <p:nvSpPr>
          <p:cNvPr id="12" name="Rectangle 11"/>
          <p:cNvSpPr/>
          <p:nvPr/>
        </p:nvSpPr>
        <p:spPr>
          <a:xfrm>
            <a:off x="7093858" y="3951396"/>
            <a:ext cx="1498915" cy="1801730"/>
          </a:xfrm>
          <a:prstGeom prst="rect">
            <a:avLst/>
          </a:prstGeom>
          <a:noFill/>
        </p:spPr>
        <p:txBody>
          <a:bodyPr wrap="square">
            <a:spAutoFit/>
          </a:bodyPr>
          <a:lstStyle/>
          <a:p>
            <a:r>
              <a:rPr lang="en-US" sz="1400" dirty="0">
                <a:solidFill>
                  <a:schemeClr val="bg1"/>
                </a:solidFill>
              </a:rPr>
              <a:t>Key IT Priorities:</a:t>
            </a:r>
          </a:p>
          <a:p>
            <a:endParaRPr lang="en-US" sz="1200" dirty="0">
              <a:solidFill>
                <a:schemeClr val="bg1"/>
              </a:solidFill>
            </a:endParaRPr>
          </a:p>
          <a:p>
            <a:pPr marL="228600" indent="-228600">
              <a:buAutoNum type="arabicPeriod"/>
            </a:pPr>
            <a:r>
              <a:rPr lang="en-US" sz="1200" dirty="0">
                <a:solidFill>
                  <a:schemeClr val="bg1"/>
                </a:solidFill>
              </a:rPr>
              <a:t>IT security</a:t>
            </a:r>
          </a:p>
          <a:p>
            <a:pPr marL="228600" indent="-228600">
              <a:buAutoNum type="arabicPeriod"/>
            </a:pPr>
            <a:r>
              <a:rPr lang="en-US" sz="1200" dirty="0">
                <a:solidFill>
                  <a:schemeClr val="bg1"/>
                </a:solidFill>
              </a:rPr>
              <a:t>Data storage/back-up</a:t>
            </a:r>
          </a:p>
          <a:p>
            <a:pPr marL="228600" indent="-228600">
              <a:buAutoNum type="arabicPeriod"/>
            </a:pPr>
            <a:r>
              <a:rPr lang="en-US" sz="1200" dirty="0">
                <a:solidFill>
                  <a:schemeClr val="bg1"/>
                </a:solidFill>
              </a:rPr>
              <a:t>Mobility</a:t>
            </a:r>
          </a:p>
          <a:p>
            <a:pPr marL="228600" indent="-228600">
              <a:buAutoNum type="arabicPeriod"/>
            </a:pPr>
            <a:r>
              <a:rPr lang="en-US" sz="1200" dirty="0">
                <a:solidFill>
                  <a:schemeClr val="bg1"/>
                </a:solidFill>
              </a:rPr>
              <a:t>Cloud computing</a:t>
            </a:r>
          </a:p>
          <a:p>
            <a:pPr marL="228600" indent="-228600">
              <a:buAutoNum type="arabicPeriod"/>
            </a:pPr>
            <a:r>
              <a:rPr lang="en-US" sz="1200" dirty="0">
                <a:solidFill>
                  <a:schemeClr val="bg1"/>
                </a:solidFill>
              </a:rPr>
              <a:t>Data analytics</a:t>
            </a:r>
          </a:p>
        </p:txBody>
      </p:sp>
    </p:spTree>
    <p:extLst>
      <p:ext uri="{BB962C8B-B14F-4D97-AF65-F5344CB8AC3E}">
        <p14:creationId xmlns:p14="http://schemas.microsoft.com/office/powerpoint/2010/main" val="287006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charset="0"/>
                <a:ea typeface="ＭＳ Ｐゴシック" charset="0"/>
                <a:cs typeface="Arial" charset="0"/>
              </a:rPr>
              <a:t>There’s a Place for </a:t>
            </a:r>
            <a:br>
              <a:rPr lang="en-US" dirty="0">
                <a:latin typeface="Arial" charset="0"/>
                <a:ea typeface="ＭＳ Ｐゴシック" charset="0"/>
                <a:cs typeface="Arial" charset="0"/>
              </a:rPr>
            </a:br>
            <a:r>
              <a:rPr lang="en-US" dirty="0">
                <a:latin typeface="Arial" charset="0"/>
                <a:ea typeface="ＭＳ Ｐゴシック" charset="0"/>
                <a:cs typeface="Arial" charset="0"/>
              </a:rPr>
              <a:t>you in IT</a:t>
            </a:r>
            <a:endParaRPr lang="en-US" dirty="0"/>
          </a:p>
        </p:txBody>
      </p:sp>
    </p:spTree>
    <p:extLst>
      <p:ext uri="{BB962C8B-B14F-4D97-AF65-F5344CB8AC3E}">
        <p14:creationId xmlns:p14="http://schemas.microsoft.com/office/powerpoint/2010/main" val="534124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defRPr/>
            </a:pPr>
            <a:r>
              <a:rPr lang="en-US" altLang="en-US" dirty="0">
                <a:ea typeface="ＭＳ Ｐゴシック" pitchFamily="34" charset="-128"/>
              </a:rPr>
              <a:t>With a Career in IT you can...</a:t>
            </a:r>
          </a:p>
        </p:txBody>
      </p:sp>
      <p:sp>
        <p:nvSpPr>
          <p:cNvPr id="3" name="Content Placeholder 2"/>
          <p:cNvSpPr>
            <a:spLocks noGrp="1"/>
          </p:cNvSpPr>
          <p:nvPr>
            <p:ph idx="1"/>
          </p:nvPr>
        </p:nvSpPr>
        <p:spPr/>
        <p:txBody>
          <a:bodyPr/>
          <a:lstStyle/>
          <a:p>
            <a:pPr>
              <a:buFont typeface="Arial"/>
              <a:buChar char="•"/>
              <a:defRPr/>
            </a:pPr>
            <a:r>
              <a:rPr lang="en-US" altLang="en-US" dirty="0">
                <a:latin typeface="+mj-lt"/>
                <a:ea typeface="ＭＳ Ｐゴシック" pitchFamily="34" charset="-128"/>
              </a:rPr>
              <a:t>Make a difference</a:t>
            </a:r>
          </a:p>
          <a:p>
            <a:pPr>
              <a:buFont typeface="Arial"/>
              <a:buChar char="•"/>
              <a:defRPr/>
            </a:pPr>
            <a:r>
              <a:rPr lang="en-US" altLang="en-US" dirty="0">
                <a:latin typeface="+mj-lt"/>
                <a:ea typeface="ＭＳ Ｐゴシック" pitchFamily="34" charset="-128"/>
              </a:rPr>
              <a:t>Play with the latest toys</a:t>
            </a:r>
          </a:p>
          <a:p>
            <a:pPr>
              <a:buFont typeface="Arial"/>
              <a:buChar char="•"/>
              <a:defRPr/>
            </a:pPr>
            <a:r>
              <a:rPr lang="en-US" dirty="0">
                <a:latin typeface="+mj-lt"/>
                <a:cs typeface="Arial" charset="0"/>
              </a:rPr>
              <a:t>Work with technology </a:t>
            </a:r>
            <a:r>
              <a:rPr lang="en-US" dirty="0">
                <a:solidFill>
                  <a:schemeClr val="tx1">
                    <a:lumMod val="65000"/>
                    <a:lumOff val="35000"/>
                  </a:schemeClr>
                </a:solidFill>
                <a:latin typeface="+mj-lt"/>
                <a:cs typeface="Arial" charset="0"/>
              </a:rPr>
              <a:t>and </a:t>
            </a:r>
            <a:r>
              <a:rPr lang="en-US" dirty="0">
                <a:latin typeface="+mj-lt"/>
                <a:cs typeface="Arial" charset="0"/>
              </a:rPr>
              <a:t>people</a:t>
            </a:r>
          </a:p>
          <a:p>
            <a:pPr>
              <a:buFont typeface="Arial"/>
              <a:buChar char="•"/>
              <a:defRPr/>
            </a:pPr>
            <a:r>
              <a:rPr lang="en-US" dirty="0">
                <a:latin typeface="+mj-lt"/>
                <a:cs typeface="Arial" charset="0"/>
              </a:rPr>
              <a:t>Earn good money</a:t>
            </a:r>
          </a:p>
          <a:p>
            <a:pPr>
              <a:buFont typeface="Arial"/>
              <a:buChar char="•"/>
              <a:defRPr/>
            </a:pPr>
            <a:r>
              <a:rPr lang="en-US" dirty="0">
                <a:latin typeface="+mj-lt"/>
                <a:cs typeface="Arial" charset="0"/>
              </a:rPr>
              <a:t>Work where and when you want</a:t>
            </a:r>
          </a:p>
          <a:p>
            <a:pPr>
              <a:buFont typeface="Arial"/>
              <a:buChar char="•"/>
              <a:defRPr/>
            </a:pPr>
            <a:r>
              <a:rPr lang="en-US" dirty="0">
                <a:latin typeface="+mj-lt"/>
                <a:cs typeface="Arial" charset="0"/>
              </a:rPr>
              <a:t>Do challenging work</a:t>
            </a:r>
          </a:p>
          <a:p>
            <a:pPr>
              <a:buFont typeface="Arial"/>
              <a:buChar char="•"/>
              <a:defRPr/>
            </a:pPr>
            <a:r>
              <a:rPr lang="en-US" dirty="0">
                <a:latin typeface="+mj-lt"/>
                <a:cs typeface="Arial" charset="0"/>
              </a:rPr>
              <a:t>Work in any industry</a:t>
            </a:r>
          </a:p>
          <a:p>
            <a:pPr>
              <a:buFont typeface="Arial"/>
              <a:buChar char="•"/>
              <a:defRPr/>
            </a:pPr>
            <a:endParaRPr lang="en-US" dirty="0">
              <a:latin typeface="+mj-lt"/>
              <a:cs typeface="Arial" charset="0"/>
            </a:endParaRPr>
          </a:p>
          <a:p>
            <a:pPr marL="0" indent="0">
              <a:buNone/>
              <a:defRPr/>
            </a:pPr>
            <a:r>
              <a:rPr lang="en-US" altLang="en-US" sz="1800" b="1" dirty="0">
                <a:solidFill>
                  <a:schemeClr val="accent1"/>
                </a:solidFill>
              </a:rPr>
              <a:t> C</a:t>
            </a:r>
            <a:r>
              <a:rPr lang="en-US" altLang="en-US" b="1" dirty="0">
                <a:solidFill>
                  <a:schemeClr val="accent1"/>
                </a:solidFill>
              </a:rPr>
              <a:t>onsider Information Technology</a:t>
            </a:r>
            <a:endParaRPr lang="en-US" b="1" dirty="0">
              <a:solidFill>
                <a:schemeClr val="accent1"/>
              </a:solidFill>
              <a:latin typeface="+mj-lt"/>
              <a:cs typeface="Arial" charset="0"/>
            </a:endParaRPr>
          </a:p>
          <a:p>
            <a:endParaRPr lang="en-US" dirty="0">
              <a:latin typeface="+mj-lt"/>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pPr/>
              <a:t>18</a:t>
            </a:fld>
            <a:endParaRPr lang="en-US" dirty="0"/>
          </a:p>
        </p:txBody>
      </p:sp>
      <p:pic>
        <p:nvPicPr>
          <p:cNvPr id="6" name="Picture Placeholder 5" descr="160537274.jpg"/>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977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defRPr/>
            </a:pPr>
            <a:r>
              <a:rPr lang="en-US" altLang="en-US" dirty="0">
                <a:latin typeface="Arial" charset="0"/>
              </a:rPr>
              <a:t>Do you like to…</a:t>
            </a:r>
            <a:endParaRPr lang="en-US" altLang="en-US" dirty="0">
              <a:ea typeface="ＭＳ Ｐゴシック" pitchFamily="34" charset="-128"/>
            </a:endParaRPr>
          </a:p>
        </p:txBody>
      </p:sp>
      <p:sp>
        <p:nvSpPr>
          <p:cNvPr id="3" name="Content Placeholder 2"/>
          <p:cNvSpPr>
            <a:spLocks noGrp="1"/>
          </p:cNvSpPr>
          <p:nvPr>
            <p:ph idx="1"/>
          </p:nvPr>
        </p:nvSpPr>
        <p:spPr/>
        <p:txBody>
          <a:bodyPr/>
          <a:lstStyle/>
          <a:p>
            <a:pPr marL="228600" indent="-228600"/>
            <a:r>
              <a:rPr lang="en-US" altLang="en-US" dirty="0"/>
              <a:t>Make discoveries</a:t>
            </a:r>
          </a:p>
          <a:p>
            <a:pPr marL="228600" indent="-228600"/>
            <a:r>
              <a:rPr lang="en-US" altLang="en-US" dirty="0"/>
              <a:t>Learn how things work</a:t>
            </a:r>
          </a:p>
          <a:p>
            <a:pPr marL="228600" indent="-228600"/>
            <a:r>
              <a:rPr lang="en-US" altLang="en-US" dirty="0"/>
              <a:t>Fix things </a:t>
            </a:r>
          </a:p>
          <a:p>
            <a:pPr marL="228600" indent="-228600"/>
            <a:r>
              <a:rPr lang="en-US" altLang="en-US" dirty="0"/>
              <a:t>Solve puzzles and problems</a:t>
            </a:r>
          </a:p>
          <a:p>
            <a:pPr marL="228600" indent="-228600"/>
            <a:r>
              <a:rPr lang="en-US" altLang="en-US" dirty="0"/>
              <a:t>Find faster, easier ways to do things</a:t>
            </a:r>
          </a:p>
          <a:p>
            <a:pPr marL="228600" indent="-228600"/>
            <a:r>
              <a:rPr lang="en-US" altLang="en-US" dirty="0"/>
              <a:t>Be creative</a:t>
            </a:r>
          </a:p>
          <a:p>
            <a:pPr marL="228600" indent="-228600"/>
            <a:r>
              <a:rPr lang="en-US" altLang="en-US" dirty="0"/>
              <a:t>Work with people</a:t>
            </a:r>
            <a:br>
              <a:rPr lang="en-US" altLang="en-US" dirty="0"/>
            </a:br>
            <a:endParaRPr lang="en-US" altLang="en-US" dirty="0"/>
          </a:p>
          <a:p>
            <a:pPr marL="228600" indent="-228600">
              <a:buFontTx/>
              <a:buNone/>
            </a:pPr>
            <a:r>
              <a:rPr lang="en-US" altLang="en-US" b="1" dirty="0">
                <a:solidFill>
                  <a:schemeClr val="accent1"/>
                </a:solidFill>
              </a:rPr>
              <a:t>Consider Information Technology</a:t>
            </a:r>
          </a:p>
          <a:p>
            <a:endParaRPr lang="en-US" dirty="0">
              <a:latin typeface="+mj-lt"/>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pPr/>
              <a:t>19</a:t>
            </a:fld>
            <a:endParaRPr lang="en-US" dirty="0"/>
          </a:p>
        </p:txBody>
      </p:sp>
      <p:sp>
        <p:nvSpPr>
          <p:cNvPr id="5" name="Picture Placeholder 4"/>
          <p:cNvSpPr>
            <a:spLocks noGrp="1"/>
          </p:cNvSpPr>
          <p:nvPr>
            <p:ph type="pic" sz="quarter" idx="13"/>
          </p:nvPr>
        </p:nvSpPr>
        <p:spPr/>
      </p:sp>
      <p:pic>
        <p:nvPicPr>
          <p:cNvPr id="7"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5685" y="1531937"/>
            <a:ext cx="3705225" cy="4328877"/>
          </a:xfrm>
          <a:prstGeom prst="round1Rect">
            <a:avLst>
              <a:gd name="adj" fmla="val 17377"/>
            </a:avLst>
          </a:prstGeom>
        </p:spPr>
      </p:pic>
    </p:spTree>
    <p:extLst>
      <p:ext uri="{BB962C8B-B14F-4D97-AF65-F5344CB8AC3E}">
        <p14:creationId xmlns:p14="http://schemas.microsoft.com/office/powerpoint/2010/main" val="5469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80046" y="2084187"/>
            <a:ext cx="3999297" cy="2487813"/>
          </a:xfrm>
        </p:spPr>
        <p:txBody>
          <a:bodyPr/>
          <a:lstStyle/>
          <a:p>
            <a:r>
              <a:rPr lang="en-US" dirty="0">
                <a:solidFill>
                  <a:schemeClr val="bg1"/>
                </a:solidFill>
              </a:rPr>
              <a:t>Close your eyes and picture a technology worker.</a:t>
            </a:r>
          </a:p>
        </p:txBody>
      </p:sp>
      <p:sp>
        <p:nvSpPr>
          <p:cNvPr id="3" name="Slide Number Placeholder 2"/>
          <p:cNvSpPr>
            <a:spLocks noGrp="1"/>
          </p:cNvSpPr>
          <p:nvPr>
            <p:ph type="sldNum" sz="quarter" idx="12"/>
          </p:nvPr>
        </p:nvSpPr>
        <p:spPr/>
        <p:txBody>
          <a:bodyPr/>
          <a:lstStyle/>
          <a:p>
            <a:fld id="{2066355A-084C-D24E-9AD2-7E4FC41EA627}" type="slidenum">
              <a:rPr lang="en-US" smtClean="0"/>
              <a:pPr/>
              <a:t>2</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8417"/>
          <a:stretch/>
        </p:blipFill>
        <p:spPr>
          <a:xfrm>
            <a:off x="457200" y="1651159"/>
            <a:ext cx="3439934" cy="4209599"/>
          </a:xfrm>
          <a:prstGeom prst="rect">
            <a:avLst/>
          </a:prstGeom>
        </p:spPr>
      </p:pic>
      <p:sp>
        <p:nvSpPr>
          <p:cNvPr id="7" name="Round Single Corner Rectangle 6"/>
          <p:cNvSpPr/>
          <p:nvPr/>
        </p:nvSpPr>
        <p:spPr>
          <a:xfrm>
            <a:off x="3897134" y="1654518"/>
            <a:ext cx="4789665" cy="4206240"/>
          </a:xfrm>
          <a:prstGeom prst="round1Rect">
            <a:avLst>
              <a:gd name="adj" fmla="val 13024"/>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C00000"/>
              </a:solidFill>
            </a:endParaRPr>
          </a:p>
        </p:txBody>
      </p:sp>
      <p:sp>
        <p:nvSpPr>
          <p:cNvPr id="9" name="Title 6"/>
          <p:cNvSpPr txBox="1">
            <a:spLocks/>
          </p:cNvSpPr>
          <p:nvPr/>
        </p:nvSpPr>
        <p:spPr>
          <a:xfrm>
            <a:off x="4442437" y="2334634"/>
            <a:ext cx="3699057" cy="2649099"/>
          </a:xfrm>
          <a:prstGeom prst="rect">
            <a:avLst/>
          </a:prstGeom>
        </p:spPr>
        <p:txBody>
          <a:bodyPr vert="horz" lIns="0" tIns="45720" rIns="91440" bIns="45720" rtlCol="0" anchor="ctr">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en-US" dirty="0">
                <a:solidFill>
                  <a:schemeClr val="bg1"/>
                </a:solidFill>
              </a:rPr>
              <a:t>Close your eyes and picture a technology worker.</a:t>
            </a:r>
          </a:p>
        </p:txBody>
      </p:sp>
    </p:spTree>
    <p:extLst>
      <p:ext uri="{BB962C8B-B14F-4D97-AF65-F5344CB8AC3E}">
        <p14:creationId xmlns:p14="http://schemas.microsoft.com/office/powerpoint/2010/main" val="193347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p:txBody>
          <a:bodyPr>
            <a:noAutofit/>
          </a:bodyPr>
          <a:lstStyle/>
          <a:p>
            <a:pPr marL="0" indent="0" algn="ctr">
              <a:buNone/>
              <a:defRPr/>
            </a:pPr>
            <a:r>
              <a:rPr lang="en-US" altLang="en-US" sz="3100" b="1" dirty="0">
                <a:solidFill>
                  <a:schemeClr val="tx1">
                    <a:lumMod val="50000"/>
                    <a:lumOff val="50000"/>
                  </a:schemeClr>
                </a:solidFill>
              </a:rPr>
              <a:t>Start with your interests and strengths</a:t>
            </a:r>
          </a:p>
          <a:p>
            <a:pPr marL="0" indent="0" algn="ctr">
              <a:lnSpc>
                <a:spcPct val="90000"/>
              </a:lnSpc>
              <a:buNone/>
              <a:defRPr/>
            </a:pPr>
            <a:r>
              <a:rPr lang="en-US" altLang="en-US" sz="4000" b="1" dirty="0">
                <a:solidFill>
                  <a:srgbClr val="69727B"/>
                </a:solidFill>
              </a:rPr>
              <a:t>+</a:t>
            </a:r>
            <a:endParaRPr lang="en-US" altLang="en-US" sz="1200" b="1" dirty="0">
              <a:solidFill>
                <a:schemeClr val="tx1">
                  <a:lumMod val="50000"/>
                  <a:lumOff val="50000"/>
                </a:schemeClr>
              </a:solidFill>
            </a:endParaRPr>
          </a:p>
          <a:p>
            <a:pPr marL="0" indent="0">
              <a:lnSpc>
                <a:spcPct val="80000"/>
              </a:lnSpc>
              <a:buNone/>
              <a:defRPr/>
            </a:pPr>
            <a:r>
              <a:rPr lang="en-US" altLang="en-US" sz="3100" b="1" dirty="0">
                <a:solidFill>
                  <a:schemeClr val="tx1">
                    <a:lumMod val="50000"/>
                    <a:lumOff val="50000"/>
                  </a:schemeClr>
                </a:solidFill>
              </a:rPr>
              <a:t>Information  Technology</a:t>
            </a:r>
          </a:p>
          <a:p>
            <a:pPr marL="0" indent="0" algn="ctr">
              <a:lnSpc>
                <a:spcPct val="90000"/>
              </a:lnSpc>
              <a:buNone/>
              <a:defRPr/>
            </a:pPr>
            <a:r>
              <a:rPr lang="en-US" altLang="en-US" sz="4400" b="1" dirty="0">
                <a:solidFill>
                  <a:srgbClr val="69727B"/>
                </a:solidFill>
              </a:rPr>
              <a:t>=</a:t>
            </a:r>
          </a:p>
          <a:p>
            <a:pPr marL="0" indent="0" algn="ctr">
              <a:lnSpc>
                <a:spcPct val="90000"/>
              </a:lnSpc>
              <a:buNone/>
              <a:defRPr/>
            </a:pPr>
            <a:r>
              <a:rPr lang="en-US" altLang="en-US" sz="3100" b="1" dirty="0">
                <a:solidFill>
                  <a:schemeClr val="tx1">
                    <a:lumMod val="50000"/>
                    <a:lumOff val="50000"/>
                  </a:schemeClr>
                </a:solidFill>
              </a:rPr>
              <a:t>Discover exciting career possibilities!</a:t>
            </a:r>
            <a:endParaRPr lang="en-US" altLang="en-US" sz="3100" dirty="0">
              <a:solidFill>
                <a:schemeClr val="tx1">
                  <a:lumMod val="50000"/>
                  <a:lumOff val="50000"/>
                </a:schemeClr>
              </a:solidFill>
              <a:latin typeface="Arial" charset="0"/>
              <a:ea typeface="ＭＳ Ｐゴシック" pitchFamily="34" charset="-128"/>
            </a:endParaRPr>
          </a:p>
        </p:txBody>
      </p:sp>
      <p:pic>
        <p:nvPicPr>
          <p:cNvPr id="8" name="Picture Placeholder 7" descr="86515815.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round1Rect">
            <a:avLst/>
          </a:prstGeom>
        </p:spPr>
      </p:pic>
      <p:sp>
        <p:nvSpPr>
          <p:cNvPr id="6" name="Content Placeholder 2"/>
          <p:cNvSpPr txBox="1">
            <a:spLocks/>
          </p:cNvSpPr>
          <p:nvPr/>
        </p:nvSpPr>
        <p:spPr>
          <a:xfrm>
            <a:off x="6054905" y="4716986"/>
            <a:ext cx="2181225" cy="9355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endParaRPr lang="en-US" altLang="en-US" sz="1600" dirty="0">
              <a:latin typeface="Arial" charset="0"/>
              <a:ea typeface="ＭＳ Ｐゴシック" pitchFamily="34" charset="-128"/>
            </a:endParaRPr>
          </a:p>
        </p:txBody>
      </p:sp>
      <p:sp>
        <p:nvSpPr>
          <p:cNvPr id="7" name="Content Placeholder 2"/>
          <p:cNvSpPr txBox="1">
            <a:spLocks/>
          </p:cNvSpPr>
          <p:nvPr/>
        </p:nvSpPr>
        <p:spPr>
          <a:xfrm>
            <a:off x="513644" y="1600200"/>
            <a:ext cx="4000500" cy="1009649"/>
          </a:xfrm>
          <a:prstGeom prst="rect">
            <a:avLst/>
          </a:prstGeom>
        </p:spPr>
        <p:txBody>
          <a:bodyPr vert="horz" lIns="0" tIns="45720" rIns="91440" bIns="45720" rtlCol="0">
            <a:normAutofit fontScale="62500" lnSpcReduction="20000"/>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altLang="en-US" sz="6400" dirty="0">
              <a:solidFill>
                <a:schemeClr val="tx1"/>
              </a:solidFill>
              <a:latin typeface="Arial" charset="0"/>
              <a:ea typeface="ＭＳ Ｐゴシック" pitchFamily="34" charset="-128"/>
            </a:endParaRPr>
          </a:p>
          <a:p>
            <a:pPr marL="0" indent="0" algn="ctr">
              <a:buFont typeface="Arial" charset="0"/>
              <a:buNone/>
            </a:pPr>
            <a:br>
              <a:rPr lang="en-US" altLang="en-US" sz="1600" dirty="0">
                <a:solidFill>
                  <a:schemeClr val="tx1"/>
                </a:solidFill>
                <a:latin typeface="Arial" charset="0"/>
                <a:ea typeface="ＭＳ Ｐゴシック" pitchFamily="34" charset="-128"/>
              </a:rPr>
            </a:br>
            <a:endParaRPr lang="en-US" altLang="en-US" sz="1600" dirty="0">
              <a:solidFill>
                <a:schemeClr val="tx1"/>
              </a:solidFill>
              <a:latin typeface="Arial" charset="0"/>
              <a:ea typeface="ＭＳ Ｐゴシック" pitchFamily="34" charset="-128"/>
            </a:endParaRPr>
          </a:p>
        </p:txBody>
      </p:sp>
      <p:sp>
        <p:nvSpPr>
          <p:cNvPr id="11" name="Content Placeholder 2"/>
          <p:cNvSpPr txBox="1">
            <a:spLocks/>
          </p:cNvSpPr>
          <p:nvPr/>
        </p:nvSpPr>
        <p:spPr>
          <a:xfrm>
            <a:off x="2754720" y="4557178"/>
            <a:ext cx="1910534" cy="15049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US" altLang="en-US" sz="1600" dirty="0">
              <a:latin typeface="Arial" charset="0"/>
              <a:ea typeface="ＭＳ Ｐゴシック" pitchFamily="34" charset="-128"/>
            </a:endParaRPr>
          </a:p>
        </p:txBody>
      </p:sp>
      <p:sp>
        <p:nvSpPr>
          <p:cNvPr id="13" name="Picture Placeholder 6"/>
          <p:cNvSpPr txBox="1">
            <a:spLocks/>
          </p:cNvSpPr>
          <p:nvPr/>
        </p:nvSpPr>
        <p:spPr>
          <a:xfrm>
            <a:off x="5187950" y="1600200"/>
            <a:ext cx="3498850" cy="4260615"/>
          </a:xfrm>
          <a:prstGeom prst="round1Rect">
            <a:avLst>
              <a:gd name="adj" fmla="val 18280"/>
            </a:avLst>
          </a:prstGeom>
        </p:spPr>
        <p:txBody>
          <a:bodyPr>
            <a:noAutofit/>
          </a:bodyPr>
          <a:lstStyle>
            <a:lvl1pPr marL="0" indent="0" algn="l" defTabSz="457200" rtl="0" eaLnBrk="1" latinLnBrk="0" hangingPunct="1">
              <a:spcBef>
                <a:spcPts val="1200"/>
              </a:spcBef>
              <a:buSzPct val="80000"/>
              <a:buFont typeface="Wingdings" charset="2"/>
              <a:buNone/>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668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Effect transition="in" filter="fade">
                                      <p:cBhvr>
                                        <p:cTn id="15" dur="500"/>
                                        <p:tgtEl>
                                          <p:spTgt spid="174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1">
                                            <p:txEl>
                                              <p:pRg st="3" end="3"/>
                                            </p:txEl>
                                          </p:spTgt>
                                        </p:tgtEl>
                                        <p:attrNameLst>
                                          <p:attrName>style.visibility</p:attrName>
                                        </p:attrNameLst>
                                      </p:cBhvr>
                                      <p:to>
                                        <p:strVal val="visible"/>
                                      </p:to>
                                    </p:set>
                                    <p:animEffect transition="in" filter="fade">
                                      <p:cBhvr>
                                        <p:cTn id="20" dur="500"/>
                                        <p:tgtEl>
                                          <p:spTgt spid="1741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animEffect transition="in" filter="fade">
                                      <p:cBhvr>
                                        <p:cTn id="23"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6" name="Content Placeholder 2"/>
          <p:cNvSpPr txBox="1">
            <a:spLocks/>
          </p:cNvSpPr>
          <p:nvPr/>
        </p:nvSpPr>
        <p:spPr>
          <a:xfrm>
            <a:off x="6972300" y="6709130"/>
            <a:ext cx="3357563" cy="935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endParaRPr lang="en-US" altLang="en-US" sz="3100" b="1" dirty="0">
              <a:solidFill>
                <a:srgbClr val="576068"/>
              </a:solidFill>
            </a:endParaRPr>
          </a:p>
        </p:txBody>
      </p:sp>
      <p:sp>
        <p:nvSpPr>
          <p:cNvPr id="9" name="Content Placeholder 2"/>
          <p:cNvSpPr txBox="1">
            <a:spLocks/>
          </p:cNvSpPr>
          <p:nvPr/>
        </p:nvSpPr>
        <p:spPr>
          <a:xfrm>
            <a:off x="513644" y="1600200"/>
            <a:ext cx="4453467"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defRPr/>
            </a:pPr>
            <a:r>
              <a:rPr lang="en-US" altLang="en-US" sz="2900" b="1" dirty="0">
                <a:solidFill>
                  <a:schemeClr val="tx1">
                    <a:lumMod val="50000"/>
                    <a:lumOff val="50000"/>
                  </a:schemeClr>
                </a:solidFill>
              </a:rPr>
              <a:t>If you like helping people</a:t>
            </a:r>
          </a:p>
          <a:p>
            <a:pPr marL="0" indent="0" algn="ctr">
              <a:lnSpc>
                <a:spcPct val="80000"/>
              </a:lnSpc>
              <a:buNone/>
              <a:defRPr/>
            </a:pPr>
            <a:endParaRPr lang="en-US" altLang="en-US" sz="1800" b="1" dirty="0">
              <a:solidFill>
                <a:schemeClr val="tx1">
                  <a:lumMod val="50000"/>
                  <a:lumOff val="50000"/>
                </a:schemeClr>
              </a:solidFill>
            </a:endParaRPr>
          </a:p>
          <a:p>
            <a:pPr marL="0" indent="0" algn="ctr">
              <a:lnSpc>
                <a:spcPct val="50000"/>
              </a:lnSpc>
              <a:buNone/>
              <a:defRPr/>
            </a:pPr>
            <a:r>
              <a:rPr lang="en-US" altLang="en-US" sz="4300" b="1" dirty="0">
                <a:solidFill>
                  <a:schemeClr val="tx1">
                    <a:lumMod val="50000"/>
                    <a:lumOff val="50000"/>
                  </a:schemeClr>
                </a:solidFill>
              </a:rPr>
              <a:t>+ IT =</a:t>
            </a:r>
          </a:p>
          <a:p>
            <a:pPr marL="0" indent="0" algn="ctr">
              <a:lnSpc>
                <a:spcPct val="50000"/>
              </a:lnSpc>
              <a:buNone/>
              <a:defRPr/>
            </a:pPr>
            <a:endParaRPr lang="en-US" altLang="en-US" sz="1800" b="1" dirty="0">
              <a:solidFill>
                <a:schemeClr val="tx1">
                  <a:lumMod val="50000"/>
                  <a:lumOff val="50000"/>
                </a:schemeClr>
              </a:solidFill>
            </a:endParaRPr>
          </a:p>
          <a:p>
            <a:pPr marL="0" indent="0" algn="ctr">
              <a:lnSpc>
                <a:spcPct val="80000"/>
              </a:lnSpc>
              <a:buNone/>
            </a:pPr>
            <a:r>
              <a:rPr lang="en-US" sz="2900" b="1" dirty="0">
                <a:solidFill>
                  <a:schemeClr val="tx1">
                    <a:lumMod val="50000"/>
                    <a:lumOff val="50000"/>
                  </a:schemeClr>
                </a:solidFill>
              </a:rPr>
              <a:t>Health Informatics</a:t>
            </a:r>
          </a:p>
          <a:p>
            <a:pPr marL="0" indent="0" algn="ctr">
              <a:lnSpc>
                <a:spcPct val="90000"/>
              </a:lnSpc>
              <a:buNone/>
            </a:pPr>
            <a:r>
              <a:rPr lang="en-US" sz="2900" b="1" dirty="0">
                <a:solidFill>
                  <a:schemeClr val="tx1">
                    <a:lumMod val="50000"/>
                    <a:lumOff val="50000"/>
                  </a:schemeClr>
                </a:solidFill>
              </a:rPr>
              <a:t>User Experience Designer</a:t>
            </a:r>
          </a:p>
          <a:p>
            <a:pPr marL="0" indent="0" algn="ctr">
              <a:lnSpc>
                <a:spcPct val="90000"/>
              </a:lnSpc>
              <a:buNone/>
            </a:pPr>
            <a:r>
              <a:rPr lang="en-US" sz="2900" b="1" dirty="0">
                <a:solidFill>
                  <a:schemeClr val="tx1">
                    <a:lumMod val="50000"/>
                    <a:lumOff val="50000"/>
                  </a:schemeClr>
                </a:solidFill>
              </a:rPr>
              <a:t>IT Recruiter</a:t>
            </a:r>
            <a:endParaRPr lang="en-US" altLang="en-US" sz="2900" b="1" dirty="0">
              <a:solidFill>
                <a:schemeClr val="tx1">
                  <a:lumMod val="50000"/>
                  <a:lumOff val="50000"/>
                </a:schemeClr>
              </a:solidFill>
            </a:endParaRP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628" r="22628"/>
          <a:stretch>
            <a:fillRect/>
          </a:stretch>
        </p:blipFill>
        <p:spPr/>
      </p:pic>
    </p:spTree>
    <p:extLst>
      <p:ext uri="{BB962C8B-B14F-4D97-AF65-F5344CB8AC3E}">
        <p14:creationId xmlns:p14="http://schemas.microsoft.com/office/powerpoint/2010/main" val="1575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500"/>
                                        <p:tgtEl>
                                          <p:spTgt spid="9">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p:txBody>
          <a:bodyPr>
            <a:noAutofit/>
          </a:bodyPr>
          <a:lstStyle/>
          <a:p>
            <a:pPr marL="0" indent="0" algn="ctr">
              <a:lnSpc>
                <a:spcPct val="80000"/>
              </a:lnSpc>
              <a:buFont typeface="Arial" charset="0"/>
              <a:buNone/>
            </a:pPr>
            <a:endParaRPr lang="en-US" altLang="en-US" sz="3100" dirty="0">
              <a:solidFill>
                <a:schemeClr val="tx1"/>
              </a:solidFill>
              <a:latin typeface="Arial" charset="0"/>
              <a:ea typeface="ＭＳ Ｐゴシック" pitchFamily="34" charset="-128"/>
            </a:endParaRPr>
          </a:p>
          <a:p>
            <a:pPr marL="0" indent="0" algn="ctr">
              <a:lnSpc>
                <a:spcPct val="80000"/>
              </a:lnSpc>
              <a:buFont typeface="Arial" charset="0"/>
              <a:buNone/>
            </a:pPr>
            <a:br>
              <a:rPr lang="en-US" altLang="en-US" sz="3100" dirty="0">
                <a:solidFill>
                  <a:schemeClr val="tx1"/>
                </a:solidFill>
                <a:latin typeface="Arial" charset="0"/>
                <a:ea typeface="ＭＳ Ｐゴシック" pitchFamily="34" charset="-128"/>
              </a:rPr>
            </a:br>
            <a:endParaRPr lang="en-US" altLang="en-US" sz="3100" dirty="0">
              <a:solidFill>
                <a:schemeClr val="tx1"/>
              </a:solidFill>
              <a:latin typeface="Arial" charset="0"/>
              <a:ea typeface="ＭＳ Ｐゴシック" pitchFamily="34" charset="-128"/>
            </a:endParaRPr>
          </a:p>
        </p:txBody>
      </p:sp>
      <p:pic>
        <p:nvPicPr>
          <p:cNvPr id="4" name="Picture Placeholder 3" descr="shutterstock_182934644.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0" name="Content Placeholder 2"/>
          <p:cNvSpPr txBox="1">
            <a:spLocks/>
          </p:cNvSpPr>
          <p:nvPr/>
        </p:nvSpPr>
        <p:spPr>
          <a:xfrm>
            <a:off x="513644" y="1600199"/>
            <a:ext cx="4674306"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 art and music</a:t>
            </a:r>
          </a:p>
          <a:p>
            <a:pPr marL="0" indent="0" algn="ctr">
              <a:lnSpc>
                <a:spcPct val="90000"/>
              </a:lnSpc>
              <a:buNone/>
              <a:defRPr/>
            </a:pPr>
            <a:endParaRPr lang="en-US" altLang="en-US" sz="1800" b="1" dirty="0">
              <a:solidFill>
                <a:srgbClr val="69727B"/>
              </a:solidFill>
            </a:endParaRPr>
          </a:p>
          <a:p>
            <a:pPr marL="0" indent="0" algn="ctr">
              <a:lnSpc>
                <a:spcPct val="50000"/>
              </a:lnSpc>
              <a:buNone/>
              <a:defRPr/>
            </a:pPr>
            <a:r>
              <a:rPr lang="en-US" altLang="en-US" sz="4300" b="1" dirty="0">
                <a:solidFill>
                  <a:srgbClr val="69727B"/>
                </a:solidFill>
              </a:rPr>
              <a:t>+ IT =</a:t>
            </a:r>
          </a:p>
          <a:p>
            <a:pPr marL="0" indent="0" algn="ctr">
              <a:lnSpc>
                <a:spcPct val="50000"/>
              </a:lnSpc>
              <a:buNone/>
              <a:defRPr/>
            </a:pPr>
            <a:endParaRPr lang="en-US" altLang="en-US" sz="1800" b="1" dirty="0">
              <a:solidFill>
                <a:srgbClr val="69727B"/>
              </a:solidFill>
            </a:endParaRPr>
          </a:p>
          <a:p>
            <a:pPr marL="0" indent="0" algn="ctr">
              <a:lnSpc>
                <a:spcPct val="90000"/>
              </a:lnSpc>
              <a:buFont typeface="Arial" panose="020B0604020202020204" pitchFamily="34" charset="0"/>
              <a:buNone/>
              <a:defRPr/>
            </a:pPr>
            <a:r>
              <a:rPr lang="en-US" altLang="en-US" sz="2900" b="1" dirty="0">
                <a:solidFill>
                  <a:srgbClr val="69727B"/>
                </a:solidFill>
              </a:rPr>
              <a:t>Wearable Technology Designer</a:t>
            </a:r>
          </a:p>
          <a:p>
            <a:pPr marL="0" indent="0" algn="ctr">
              <a:lnSpc>
                <a:spcPct val="90000"/>
              </a:lnSpc>
              <a:buFont typeface="Arial" panose="020B0604020202020204" pitchFamily="34" charset="0"/>
              <a:buNone/>
              <a:defRPr/>
            </a:pPr>
            <a:r>
              <a:rPr lang="en-US" altLang="en-US" sz="2900" b="1" dirty="0">
                <a:solidFill>
                  <a:srgbClr val="69727B"/>
                </a:solidFill>
              </a:rPr>
              <a:t>Web Developer</a:t>
            </a:r>
          </a:p>
          <a:p>
            <a:pPr marL="0" indent="0" algn="ctr">
              <a:lnSpc>
                <a:spcPct val="90000"/>
              </a:lnSpc>
              <a:buFont typeface="Arial" panose="020B0604020202020204" pitchFamily="34" charset="0"/>
              <a:buNone/>
              <a:defRPr/>
            </a:pPr>
            <a:r>
              <a:rPr lang="en-US" altLang="en-US" sz="2900" b="1" dirty="0">
                <a:solidFill>
                  <a:srgbClr val="69727B"/>
                </a:solidFill>
              </a:rPr>
              <a:t>Computer Generated Imagery</a:t>
            </a:r>
          </a:p>
        </p:txBody>
      </p:sp>
    </p:spTree>
    <p:extLst>
      <p:ext uri="{BB962C8B-B14F-4D97-AF65-F5344CB8AC3E}">
        <p14:creationId xmlns:p14="http://schemas.microsoft.com/office/powerpoint/2010/main" val="21534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500"/>
                                        <p:tgtEl>
                                          <p:spTgt spid="10">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fade">
                                      <p:cBhvr>
                                        <p:cTn id="23"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p:txBody>
          <a:bodyPr>
            <a:normAutofit/>
          </a:bodyPr>
          <a:lstStyle/>
          <a:p>
            <a:pPr marL="0" indent="0" algn="ctr">
              <a:buFont typeface="Arial" charset="0"/>
              <a:buNone/>
            </a:pPr>
            <a:endParaRPr lang="en-US" altLang="en-US" sz="3100" dirty="0">
              <a:solidFill>
                <a:schemeClr val="tx1"/>
              </a:solidFill>
              <a:latin typeface="Arial" charset="0"/>
              <a:ea typeface="ＭＳ Ｐゴシック" pitchFamily="34" charset="-128"/>
            </a:endParaRPr>
          </a:p>
          <a:p>
            <a:pPr marL="0" indent="0" algn="ctr">
              <a:buFont typeface="Arial" charset="0"/>
              <a:buNone/>
            </a:pPr>
            <a:br>
              <a:rPr lang="en-US" altLang="en-US" sz="3100" dirty="0">
                <a:solidFill>
                  <a:schemeClr val="tx1"/>
                </a:solidFill>
                <a:latin typeface="Arial" charset="0"/>
                <a:ea typeface="ＭＳ Ｐゴシック" pitchFamily="34" charset="-128"/>
              </a:rPr>
            </a:br>
            <a:endParaRPr lang="en-US" altLang="en-US" sz="3100" dirty="0">
              <a:solidFill>
                <a:schemeClr val="tx1"/>
              </a:solidFill>
              <a:latin typeface="Arial" charset="0"/>
              <a:ea typeface="ＭＳ Ｐゴシック" pitchFamily="34" charset="-128"/>
            </a:endParaRPr>
          </a:p>
        </p:txBody>
      </p:sp>
      <p:sp>
        <p:nvSpPr>
          <p:cNvPr id="3" name="Picture Placeholder 2"/>
          <p:cNvSpPr>
            <a:spLocks noGrp="1"/>
          </p:cNvSpPr>
          <p:nvPr>
            <p:ph type="pic" sz="quarter" idx="13"/>
          </p:nvPr>
        </p:nvSpPr>
        <p:spPr/>
      </p:sp>
      <p:sp>
        <p:nvSpPr>
          <p:cNvPr id="6" name="Content Placeholder 2"/>
          <p:cNvSpPr txBox="1">
            <a:spLocks/>
          </p:cNvSpPr>
          <p:nvPr/>
        </p:nvSpPr>
        <p:spPr>
          <a:xfrm>
            <a:off x="-4066822" y="1241778"/>
            <a:ext cx="3587044" cy="47095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ltLang="en-US" sz="3100" dirty="0"/>
          </a:p>
          <a:p>
            <a:pPr>
              <a:buFont typeface="Arial" panose="020B0604020202020204" pitchFamily="34" charset="0"/>
              <a:buNone/>
              <a:defRPr/>
            </a:pPr>
            <a:endParaRPr lang="en-US" altLang="en-US" sz="3100" dirty="0"/>
          </a:p>
          <a:p>
            <a:pPr marL="0" indent="0">
              <a:buFont typeface="Arial" charset="0"/>
              <a:buNone/>
            </a:pPr>
            <a:endParaRPr lang="en-US" altLang="en-US" sz="3100" dirty="0">
              <a:latin typeface="Arial" charset="0"/>
              <a:ea typeface="ＭＳ Ｐゴシック" pitchFamily="34" charset="-128"/>
            </a:endParaRPr>
          </a:p>
          <a:p>
            <a:pPr marL="0" indent="0">
              <a:buFont typeface="Arial" charset="0"/>
              <a:buNone/>
            </a:pPr>
            <a:br>
              <a:rPr lang="en-US" altLang="en-US" sz="3100" dirty="0">
                <a:latin typeface="Arial" charset="0"/>
                <a:ea typeface="ＭＳ Ｐゴシック" pitchFamily="34" charset="-128"/>
              </a:rPr>
            </a:br>
            <a:endParaRPr lang="en-US" altLang="en-US" sz="3100" dirty="0">
              <a:latin typeface="Arial" charset="0"/>
              <a:ea typeface="ＭＳ Ｐゴシック" pitchFamily="34" charset="-128"/>
            </a:endParaRPr>
          </a:p>
        </p:txBody>
      </p:sp>
      <p:sp>
        <p:nvSpPr>
          <p:cNvPr id="7" name="Content Placeholder 2"/>
          <p:cNvSpPr txBox="1">
            <a:spLocks/>
          </p:cNvSpPr>
          <p:nvPr/>
        </p:nvSpPr>
        <p:spPr>
          <a:xfrm>
            <a:off x="500815" y="1600199"/>
            <a:ext cx="4674306"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 building and </a:t>
            </a:r>
            <a:br>
              <a:rPr lang="en-US" altLang="en-US" sz="2900" b="1" dirty="0">
                <a:solidFill>
                  <a:srgbClr val="69727B"/>
                </a:solidFill>
              </a:rPr>
            </a:br>
            <a:r>
              <a:rPr lang="en-US" altLang="en-US" sz="2900" b="1" dirty="0">
                <a:solidFill>
                  <a:srgbClr val="69727B"/>
                </a:solidFill>
              </a:rPr>
              <a:t>fixing things</a:t>
            </a:r>
          </a:p>
          <a:p>
            <a:pPr marL="0" indent="0" algn="ctr">
              <a:lnSpc>
                <a:spcPct val="50000"/>
              </a:lnSpc>
              <a:buNone/>
              <a:defRPr/>
            </a:pPr>
            <a:endParaRPr lang="en-US" altLang="en-US" sz="1800" b="1" dirty="0">
              <a:solidFill>
                <a:srgbClr val="69727B"/>
              </a:solidFill>
            </a:endParaRPr>
          </a:p>
          <a:p>
            <a:pPr marL="0" indent="0" algn="ctr">
              <a:lnSpc>
                <a:spcPct val="50000"/>
              </a:lnSpc>
              <a:buFont typeface="Wingdings" charset="2"/>
              <a:buNone/>
              <a:defRPr/>
            </a:pPr>
            <a:r>
              <a:rPr lang="en-US" altLang="en-US" sz="4300" b="1" dirty="0">
                <a:solidFill>
                  <a:srgbClr val="69727B"/>
                </a:solidFill>
              </a:rPr>
              <a:t>+ IT =</a:t>
            </a:r>
          </a:p>
          <a:p>
            <a:pPr marL="0" indent="0" algn="ctr">
              <a:lnSpc>
                <a:spcPct val="50000"/>
              </a:lnSpc>
              <a:spcBef>
                <a:spcPts val="0"/>
              </a:spcBef>
              <a:buFont typeface="Wingdings" charset="2"/>
              <a:buNone/>
              <a:defRPr/>
            </a:pPr>
            <a:endParaRPr lang="en-US" altLang="en-US" sz="1800" b="1" dirty="0">
              <a:solidFill>
                <a:srgbClr val="69727B"/>
              </a:solidFill>
            </a:endParaRPr>
          </a:p>
          <a:p>
            <a:pPr marL="0" indent="0" algn="ctr">
              <a:lnSpc>
                <a:spcPct val="50000"/>
              </a:lnSpc>
              <a:buNone/>
            </a:pPr>
            <a:r>
              <a:rPr lang="en-US" sz="2900" b="1" dirty="0">
                <a:solidFill>
                  <a:srgbClr val="69727B"/>
                </a:solidFill>
              </a:rPr>
              <a:t>Environmental Engineer </a:t>
            </a:r>
          </a:p>
          <a:p>
            <a:pPr marL="0" indent="0" algn="ctr">
              <a:lnSpc>
                <a:spcPct val="90000"/>
              </a:lnSpc>
              <a:buNone/>
            </a:pPr>
            <a:r>
              <a:rPr lang="en-US" sz="2900" b="1" dirty="0">
                <a:solidFill>
                  <a:srgbClr val="69727B"/>
                </a:solidFill>
              </a:rPr>
              <a:t>Computer Hardware Engineer</a:t>
            </a:r>
          </a:p>
          <a:p>
            <a:pPr marL="0" indent="0" algn="ctr">
              <a:lnSpc>
                <a:spcPct val="90000"/>
              </a:lnSpc>
              <a:buNone/>
            </a:pPr>
            <a:r>
              <a:rPr lang="en-US" sz="2900" b="1" dirty="0">
                <a:solidFill>
                  <a:srgbClr val="69727B"/>
                </a:solidFill>
              </a:rPr>
              <a:t>IT Computer </a:t>
            </a:r>
            <a:br>
              <a:rPr lang="en-US" sz="2900" b="1" dirty="0">
                <a:solidFill>
                  <a:srgbClr val="69727B"/>
                </a:solidFill>
              </a:rPr>
            </a:br>
            <a:r>
              <a:rPr lang="en-US" sz="2900" b="1" dirty="0">
                <a:solidFill>
                  <a:srgbClr val="69727B"/>
                </a:solidFill>
              </a:rPr>
              <a:t>Support Specialist</a:t>
            </a:r>
            <a:endParaRPr lang="en-US" altLang="en-US" sz="2900" b="1" dirty="0">
              <a:solidFill>
                <a:srgbClr val="69727B"/>
              </a:solidFill>
            </a:endParaRPr>
          </a:p>
        </p:txBody>
      </p:sp>
      <p:pic>
        <p:nvPicPr>
          <p:cNvPr id="9"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75121" y="1600199"/>
            <a:ext cx="3555294" cy="4260615"/>
          </a:xfrm>
          <a:prstGeom prst="round1Rect">
            <a:avLst/>
          </a:prstGeom>
        </p:spPr>
      </p:pic>
    </p:spTree>
    <p:extLst>
      <p:ext uri="{BB962C8B-B14F-4D97-AF65-F5344CB8AC3E}">
        <p14:creationId xmlns:p14="http://schemas.microsoft.com/office/powerpoint/2010/main" val="36086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6" name="Content Placeholder 2"/>
          <p:cNvSpPr txBox="1">
            <a:spLocks/>
          </p:cNvSpPr>
          <p:nvPr/>
        </p:nvSpPr>
        <p:spPr>
          <a:xfrm>
            <a:off x="-3812822" y="2997907"/>
            <a:ext cx="3357563" cy="935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endParaRPr lang="en-US" altLang="en-US" sz="2900" b="1" dirty="0">
              <a:solidFill>
                <a:srgbClr val="576068"/>
              </a:solidFill>
            </a:endParaRPr>
          </a:p>
        </p:txBody>
      </p:sp>
      <p:sp>
        <p:nvSpPr>
          <p:cNvPr id="8" name="Content Placeholder 2"/>
          <p:cNvSpPr txBox="1">
            <a:spLocks/>
          </p:cNvSpPr>
          <p:nvPr/>
        </p:nvSpPr>
        <p:spPr>
          <a:xfrm>
            <a:off x="513644" y="1600200"/>
            <a:ext cx="4552245"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 selling ideas </a:t>
            </a:r>
            <a:br>
              <a:rPr lang="en-US" altLang="en-US" sz="2900" b="1" dirty="0">
                <a:solidFill>
                  <a:srgbClr val="69727B"/>
                </a:solidFill>
              </a:rPr>
            </a:br>
            <a:r>
              <a:rPr lang="en-US" altLang="en-US" sz="2900" b="1" dirty="0">
                <a:solidFill>
                  <a:srgbClr val="69727B"/>
                </a:solidFill>
              </a:rPr>
              <a:t>and products</a:t>
            </a:r>
          </a:p>
          <a:p>
            <a:pPr marL="0" indent="0" algn="ctr">
              <a:lnSpc>
                <a:spcPct val="90000"/>
              </a:lnSpc>
              <a:buNone/>
              <a:defRPr/>
            </a:pPr>
            <a:endParaRPr lang="en-US" altLang="en-US" sz="1800" b="1" dirty="0">
              <a:solidFill>
                <a:srgbClr val="69727B"/>
              </a:solidFill>
            </a:endParaRPr>
          </a:p>
          <a:p>
            <a:pPr marL="0" indent="0" algn="ctr">
              <a:lnSpc>
                <a:spcPct val="50000"/>
              </a:lnSpc>
              <a:buFont typeface="Arial" charset="0"/>
              <a:buNone/>
            </a:pPr>
            <a:r>
              <a:rPr lang="en-US" altLang="en-US" sz="4300" b="1" dirty="0">
                <a:solidFill>
                  <a:srgbClr val="69727B"/>
                </a:solidFill>
              </a:rPr>
              <a:t>+ IT =</a:t>
            </a:r>
          </a:p>
          <a:p>
            <a:pPr marL="0" indent="0" algn="ctr">
              <a:lnSpc>
                <a:spcPct val="50000"/>
              </a:lnSpc>
              <a:buFont typeface="Arial" charset="0"/>
              <a:buNone/>
            </a:pPr>
            <a:endParaRPr lang="en-US" altLang="en-US" sz="1800" b="1" dirty="0">
              <a:solidFill>
                <a:srgbClr val="69727B"/>
              </a:solidFill>
            </a:endParaRPr>
          </a:p>
          <a:p>
            <a:pPr marL="0" indent="0" algn="ctr">
              <a:lnSpc>
                <a:spcPct val="50000"/>
              </a:lnSpc>
              <a:buNone/>
            </a:pPr>
            <a:r>
              <a:rPr lang="en-US" sz="2900" b="1" dirty="0">
                <a:solidFill>
                  <a:srgbClr val="69727B"/>
                </a:solidFill>
              </a:rPr>
              <a:t>IT Marketing</a:t>
            </a:r>
          </a:p>
          <a:p>
            <a:pPr marL="0" indent="0" algn="ctr">
              <a:lnSpc>
                <a:spcPct val="90000"/>
              </a:lnSpc>
              <a:buNone/>
            </a:pPr>
            <a:r>
              <a:rPr lang="en-US" sz="2900" b="1" dirty="0">
                <a:solidFill>
                  <a:srgbClr val="69727B"/>
                </a:solidFill>
              </a:rPr>
              <a:t>Social </a:t>
            </a:r>
            <a:r>
              <a:rPr lang="en-US" sz="2900" b="1">
                <a:solidFill>
                  <a:srgbClr val="69727B"/>
                </a:solidFill>
              </a:rPr>
              <a:t>Media Manager </a:t>
            </a:r>
            <a:endParaRPr lang="en-US" sz="2900" b="1" dirty="0">
              <a:solidFill>
                <a:srgbClr val="69727B"/>
              </a:solidFill>
            </a:endParaRPr>
          </a:p>
          <a:p>
            <a:pPr marL="0" indent="0" algn="ctr">
              <a:lnSpc>
                <a:spcPct val="90000"/>
              </a:lnSpc>
              <a:buNone/>
            </a:pPr>
            <a:r>
              <a:rPr lang="en-US" sz="2900" b="1" dirty="0">
                <a:solidFill>
                  <a:srgbClr val="69727B"/>
                </a:solidFill>
              </a:rPr>
              <a:t>IT Teacher or Trainer</a:t>
            </a:r>
            <a:endParaRPr lang="en-US" altLang="en-US" sz="2900" b="1" dirty="0">
              <a:solidFill>
                <a:srgbClr val="69727B"/>
              </a:solidFill>
            </a:endParaRP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628" r="22628"/>
          <a:stretch>
            <a:fillRect/>
          </a:stretch>
        </p:blipFill>
        <p:spPr/>
      </p:pic>
    </p:spTree>
    <p:extLst>
      <p:ext uri="{BB962C8B-B14F-4D97-AF65-F5344CB8AC3E}">
        <p14:creationId xmlns:p14="http://schemas.microsoft.com/office/powerpoint/2010/main" val="119174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a:xfrm>
            <a:off x="-4905023" y="-620711"/>
            <a:ext cx="4255911" cy="4525963"/>
          </a:xfrm>
        </p:spPr>
        <p:txBody>
          <a:bodyPr>
            <a:normAutofit/>
          </a:bodyPr>
          <a:lstStyle/>
          <a:p>
            <a:pPr marL="0" indent="0" algn="ctr">
              <a:lnSpc>
                <a:spcPct val="90000"/>
              </a:lnSpc>
              <a:buFont typeface="Arial" charset="0"/>
              <a:buNone/>
            </a:pPr>
            <a:endParaRPr lang="en-US" altLang="en-US" sz="2900" dirty="0">
              <a:solidFill>
                <a:schemeClr val="tx1"/>
              </a:solidFill>
              <a:latin typeface="Arial" charset="0"/>
              <a:ea typeface="ＭＳ Ｐゴシック" pitchFamily="34" charset="-128"/>
            </a:endParaRPr>
          </a:p>
          <a:p>
            <a:pPr marL="0" indent="0" algn="ctr">
              <a:lnSpc>
                <a:spcPct val="90000"/>
              </a:lnSpc>
              <a:buFont typeface="Arial" charset="0"/>
              <a:buNone/>
            </a:pPr>
            <a:br>
              <a:rPr lang="en-US" altLang="en-US" sz="2900" dirty="0">
                <a:solidFill>
                  <a:schemeClr val="tx1"/>
                </a:solidFill>
                <a:latin typeface="Arial" charset="0"/>
                <a:ea typeface="ＭＳ Ｐゴシック" pitchFamily="34" charset="-128"/>
              </a:rPr>
            </a:br>
            <a:endParaRPr lang="en-US" altLang="en-US" sz="2900" dirty="0">
              <a:solidFill>
                <a:schemeClr val="tx1"/>
              </a:solidFill>
              <a:latin typeface="Arial" charset="0"/>
              <a:ea typeface="ＭＳ Ｐゴシック" pitchFamily="34" charset="-128"/>
            </a:endParaRPr>
          </a:p>
        </p:txBody>
      </p:sp>
      <p:sp>
        <p:nvSpPr>
          <p:cNvPr id="6" name="Content Placeholder 2"/>
          <p:cNvSpPr txBox="1">
            <a:spLocks/>
          </p:cNvSpPr>
          <p:nvPr/>
        </p:nvSpPr>
        <p:spPr>
          <a:xfrm>
            <a:off x="-4137377" y="2969685"/>
            <a:ext cx="3357563" cy="935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endParaRPr lang="en-US" altLang="en-US" sz="2900" b="1" dirty="0">
              <a:solidFill>
                <a:srgbClr val="576068"/>
              </a:solidFill>
            </a:endParaRPr>
          </a:p>
        </p:txBody>
      </p:sp>
      <p:sp>
        <p:nvSpPr>
          <p:cNvPr id="8" name="Content Placeholder 2"/>
          <p:cNvSpPr txBox="1">
            <a:spLocks/>
          </p:cNvSpPr>
          <p:nvPr/>
        </p:nvSpPr>
        <p:spPr>
          <a:xfrm>
            <a:off x="457200" y="1455821"/>
            <a:ext cx="4552245"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chemeClr val="tx1">
                    <a:lumMod val="50000"/>
                    <a:lumOff val="50000"/>
                  </a:schemeClr>
                </a:solidFill>
              </a:rPr>
              <a:t>If you like</a:t>
            </a:r>
            <a:br>
              <a:rPr lang="en-US" altLang="en-US" sz="2900" b="1" dirty="0">
                <a:solidFill>
                  <a:schemeClr val="tx1">
                    <a:lumMod val="50000"/>
                    <a:lumOff val="50000"/>
                  </a:schemeClr>
                </a:solidFill>
              </a:rPr>
            </a:br>
            <a:r>
              <a:rPr lang="en-US" altLang="en-US" sz="2900" b="1" dirty="0">
                <a:solidFill>
                  <a:schemeClr val="tx1">
                    <a:lumMod val="50000"/>
                    <a:lumOff val="50000"/>
                  </a:schemeClr>
                </a:solidFill>
              </a:rPr>
              <a:t>solving problems</a:t>
            </a:r>
          </a:p>
          <a:p>
            <a:pPr marL="0" indent="0" algn="ctr">
              <a:lnSpc>
                <a:spcPct val="50000"/>
              </a:lnSpc>
              <a:buNone/>
              <a:defRPr/>
            </a:pPr>
            <a:r>
              <a:rPr lang="en-US" altLang="en-US" sz="1800" b="1" dirty="0">
                <a:solidFill>
                  <a:schemeClr val="tx1">
                    <a:lumMod val="50000"/>
                    <a:lumOff val="50000"/>
                  </a:schemeClr>
                </a:solidFill>
              </a:rPr>
              <a:t>  </a:t>
            </a:r>
          </a:p>
          <a:p>
            <a:pPr marL="0" indent="0" algn="ctr">
              <a:lnSpc>
                <a:spcPct val="50000"/>
              </a:lnSpc>
              <a:buFont typeface="Arial" charset="0"/>
              <a:buNone/>
            </a:pPr>
            <a:r>
              <a:rPr lang="en-US" altLang="en-US" sz="4300" b="1" dirty="0">
                <a:solidFill>
                  <a:schemeClr val="tx1">
                    <a:lumMod val="50000"/>
                    <a:lumOff val="50000"/>
                  </a:schemeClr>
                </a:solidFill>
              </a:rPr>
              <a:t>+ IT =</a:t>
            </a:r>
          </a:p>
          <a:p>
            <a:pPr marL="0" indent="0" algn="ctr">
              <a:lnSpc>
                <a:spcPct val="50000"/>
              </a:lnSpc>
              <a:buFont typeface="Arial" charset="0"/>
              <a:buNone/>
            </a:pPr>
            <a:r>
              <a:rPr lang="en-US" altLang="en-US" sz="1800" b="1" dirty="0">
                <a:solidFill>
                  <a:schemeClr val="tx1">
                    <a:lumMod val="50000"/>
                    <a:lumOff val="50000"/>
                  </a:schemeClr>
                </a:solidFill>
              </a:rPr>
              <a:t>  </a:t>
            </a:r>
          </a:p>
          <a:p>
            <a:pPr marL="0" indent="0" algn="ctr">
              <a:lnSpc>
                <a:spcPct val="50000"/>
              </a:lnSpc>
              <a:buNone/>
            </a:pPr>
            <a:r>
              <a:rPr lang="en-US" sz="2900" b="1" dirty="0">
                <a:solidFill>
                  <a:schemeClr val="tx1">
                    <a:lumMod val="50000"/>
                    <a:lumOff val="50000"/>
                  </a:schemeClr>
                </a:solidFill>
              </a:rPr>
              <a:t>Process Engineer</a:t>
            </a:r>
          </a:p>
          <a:p>
            <a:pPr marL="0" indent="0" algn="ctr">
              <a:lnSpc>
                <a:spcPct val="90000"/>
              </a:lnSpc>
              <a:buNone/>
            </a:pPr>
            <a:r>
              <a:rPr lang="en-US" sz="2900" b="1" dirty="0">
                <a:solidFill>
                  <a:schemeClr val="tx1">
                    <a:lumMod val="50000"/>
                    <a:lumOff val="50000"/>
                  </a:schemeClr>
                </a:solidFill>
              </a:rPr>
              <a:t>Search Engine </a:t>
            </a:r>
            <a:br>
              <a:rPr lang="en-US" sz="2900" b="1" dirty="0">
                <a:solidFill>
                  <a:schemeClr val="tx1">
                    <a:lumMod val="50000"/>
                    <a:lumOff val="50000"/>
                  </a:schemeClr>
                </a:solidFill>
              </a:rPr>
            </a:br>
            <a:r>
              <a:rPr lang="en-US" sz="2900" b="1" dirty="0" err="1">
                <a:solidFill>
                  <a:schemeClr val="tx1">
                    <a:lumMod val="50000"/>
                    <a:lumOff val="50000"/>
                  </a:schemeClr>
                </a:solidFill>
              </a:rPr>
              <a:t>Optimisation</a:t>
            </a:r>
            <a:r>
              <a:rPr lang="en-US" sz="2900" b="1" dirty="0">
                <a:solidFill>
                  <a:schemeClr val="tx1">
                    <a:lumMod val="50000"/>
                    <a:lumOff val="50000"/>
                  </a:schemeClr>
                </a:solidFill>
              </a:rPr>
              <a:t> </a:t>
            </a:r>
          </a:p>
          <a:p>
            <a:pPr marL="0" indent="0" algn="ctr">
              <a:lnSpc>
                <a:spcPct val="90000"/>
              </a:lnSpc>
              <a:buNone/>
            </a:pPr>
            <a:r>
              <a:rPr lang="en-US" sz="2900" b="1" dirty="0">
                <a:solidFill>
                  <a:schemeClr val="tx1">
                    <a:lumMod val="50000"/>
                    <a:lumOff val="50000"/>
                  </a:schemeClr>
                </a:solidFill>
              </a:rPr>
              <a:t>Computer Systems </a:t>
            </a:r>
            <a:br>
              <a:rPr lang="en-US" sz="2900" b="1" dirty="0">
                <a:solidFill>
                  <a:schemeClr val="tx1">
                    <a:lumMod val="50000"/>
                    <a:lumOff val="50000"/>
                  </a:schemeClr>
                </a:solidFill>
              </a:rPr>
            </a:br>
            <a:r>
              <a:rPr lang="en-US" sz="2900" b="1" dirty="0">
                <a:solidFill>
                  <a:schemeClr val="tx1">
                    <a:lumMod val="50000"/>
                    <a:lumOff val="50000"/>
                  </a:schemeClr>
                </a:solidFill>
              </a:rPr>
              <a:t>Engineer</a:t>
            </a:r>
            <a:endParaRPr lang="en-US" altLang="en-US" sz="2900" b="1" dirty="0">
              <a:solidFill>
                <a:schemeClr val="tx1">
                  <a:lumMod val="50000"/>
                  <a:lumOff val="50000"/>
                </a:schemeClr>
              </a:solidFill>
            </a:endParaRPr>
          </a:p>
        </p:txBody>
      </p:sp>
      <p:pic>
        <p:nvPicPr>
          <p:cNvPr id="9"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b="-620"/>
          <a:stretch/>
        </p:blipFill>
        <p:spPr>
          <a:xfrm>
            <a:off x="4741333" y="1463040"/>
            <a:ext cx="3973690" cy="4453128"/>
          </a:xfrm>
          <a:prstGeom prst="round1Rect">
            <a:avLst/>
          </a:prstGeom>
        </p:spPr>
      </p:pic>
    </p:spTree>
    <p:extLst>
      <p:ext uri="{BB962C8B-B14F-4D97-AF65-F5344CB8AC3E}">
        <p14:creationId xmlns:p14="http://schemas.microsoft.com/office/powerpoint/2010/main" val="6883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a:xfrm>
            <a:off x="-4255911" y="1600200"/>
            <a:ext cx="4255911" cy="4525963"/>
          </a:xfrm>
        </p:spPr>
        <p:txBody>
          <a:bodyPr>
            <a:normAutofit/>
          </a:bodyPr>
          <a:lstStyle/>
          <a:p>
            <a:pPr marL="0" indent="0">
              <a:lnSpc>
                <a:spcPct val="90000"/>
              </a:lnSpc>
              <a:buFont typeface="Arial" charset="0"/>
              <a:buNone/>
            </a:pPr>
            <a:endParaRPr lang="en-US" altLang="en-US" sz="2900" dirty="0">
              <a:solidFill>
                <a:schemeClr val="tx1"/>
              </a:solidFill>
              <a:latin typeface="Arial" charset="0"/>
              <a:ea typeface="ＭＳ Ｐゴシック" pitchFamily="34" charset="-128"/>
            </a:endParaRPr>
          </a:p>
          <a:p>
            <a:pPr marL="0" indent="0">
              <a:lnSpc>
                <a:spcPct val="90000"/>
              </a:lnSpc>
              <a:buFont typeface="Arial" charset="0"/>
              <a:buNone/>
            </a:pPr>
            <a:br>
              <a:rPr lang="en-US" altLang="en-US" sz="2900" dirty="0">
                <a:solidFill>
                  <a:schemeClr val="tx1"/>
                </a:solidFill>
                <a:latin typeface="Arial" charset="0"/>
                <a:ea typeface="ＭＳ Ｐゴシック" pitchFamily="34" charset="-128"/>
              </a:rPr>
            </a:br>
            <a:endParaRPr lang="en-US" altLang="en-US" sz="2900" dirty="0">
              <a:solidFill>
                <a:schemeClr val="tx1"/>
              </a:solidFill>
              <a:latin typeface="Arial" charset="0"/>
              <a:ea typeface="ＭＳ Ｐゴシック" pitchFamily="34" charset="-128"/>
            </a:endParaRPr>
          </a:p>
        </p:txBody>
      </p:sp>
      <p:sp>
        <p:nvSpPr>
          <p:cNvPr id="6" name="Content Placeholder 2"/>
          <p:cNvSpPr txBox="1">
            <a:spLocks/>
          </p:cNvSpPr>
          <p:nvPr/>
        </p:nvSpPr>
        <p:spPr>
          <a:xfrm>
            <a:off x="-4730044" y="-193146"/>
            <a:ext cx="3357563" cy="935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endParaRPr lang="en-US" altLang="en-US" sz="2900" b="1" dirty="0">
              <a:solidFill>
                <a:srgbClr val="576068"/>
              </a:solidFill>
            </a:endParaRPr>
          </a:p>
        </p:txBody>
      </p:sp>
      <p:pic>
        <p:nvPicPr>
          <p:cNvPr id="7"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1333" y="1463040"/>
            <a:ext cx="3951112" cy="4453128"/>
          </a:xfrm>
          <a:prstGeom prst="round1Rect">
            <a:avLst/>
          </a:prstGeom>
        </p:spPr>
      </p:pic>
      <p:sp>
        <p:nvSpPr>
          <p:cNvPr id="8" name="Content Placeholder 2"/>
          <p:cNvSpPr txBox="1">
            <a:spLocks/>
          </p:cNvSpPr>
          <p:nvPr/>
        </p:nvSpPr>
        <p:spPr>
          <a:xfrm>
            <a:off x="513644" y="1463040"/>
            <a:ext cx="4227689"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 working </a:t>
            </a:r>
            <a:br>
              <a:rPr lang="en-US" altLang="en-US" sz="2900" b="1" dirty="0">
                <a:solidFill>
                  <a:srgbClr val="69727B"/>
                </a:solidFill>
              </a:rPr>
            </a:br>
            <a:r>
              <a:rPr lang="en-US" altLang="en-US" sz="2900" b="1" dirty="0">
                <a:solidFill>
                  <a:srgbClr val="69727B"/>
                </a:solidFill>
              </a:rPr>
              <a:t>with technology</a:t>
            </a:r>
          </a:p>
          <a:p>
            <a:pPr marL="0" indent="0" algn="ctr">
              <a:lnSpc>
                <a:spcPct val="50000"/>
              </a:lnSpc>
              <a:buNone/>
              <a:defRPr/>
            </a:pPr>
            <a:endParaRPr lang="en-US" altLang="en-US" sz="1600" b="1" dirty="0">
              <a:solidFill>
                <a:srgbClr val="69727B"/>
              </a:solidFill>
            </a:endParaRPr>
          </a:p>
          <a:p>
            <a:pPr marL="0" indent="0" algn="ctr">
              <a:lnSpc>
                <a:spcPct val="50000"/>
              </a:lnSpc>
              <a:buFont typeface="Arial" charset="0"/>
              <a:buNone/>
            </a:pPr>
            <a:r>
              <a:rPr lang="en-US" altLang="en-US" sz="4300" b="1" dirty="0">
                <a:solidFill>
                  <a:srgbClr val="69727B"/>
                </a:solidFill>
              </a:rPr>
              <a:t>+ IT =</a:t>
            </a:r>
          </a:p>
          <a:p>
            <a:pPr marL="0" indent="0" algn="ctr">
              <a:lnSpc>
                <a:spcPct val="60000"/>
              </a:lnSpc>
              <a:buFont typeface="Arial" charset="0"/>
              <a:buNone/>
            </a:pPr>
            <a:endParaRPr lang="en-US" altLang="en-US" sz="1600" b="1" dirty="0">
              <a:solidFill>
                <a:srgbClr val="69727B"/>
              </a:solidFill>
            </a:endParaRPr>
          </a:p>
          <a:p>
            <a:pPr marL="0" indent="0" algn="ctr">
              <a:lnSpc>
                <a:spcPct val="80000"/>
              </a:lnSpc>
              <a:buNone/>
            </a:pPr>
            <a:r>
              <a:rPr lang="en-US" sz="2900" b="1" dirty="0">
                <a:solidFill>
                  <a:srgbClr val="69727B"/>
                </a:solidFill>
              </a:rPr>
              <a:t>Web or Application Developer </a:t>
            </a:r>
          </a:p>
          <a:p>
            <a:pPr marL="0" indent="0" algn="ctr">
              <a:lnSpc>
                <a:spcPct val="80000"/>
              </a:lnSpc>
              <a:buNone/>
            </a:pPr>
            <a:r>
              <a:rPr lang="en-US" sz="2900" b="1" dirty="0">
                <a:solidFill>
                  <a:srgbClr val="69727B"/>
                </a:solidFill>
              </a:rPr>
              <a:t>Video Game Designer</a:t>
            </a:r>
          </a:p>
          <a:p>
            <a:pPr marL="0" indent="0" algn="ctr">
              <a:lnSpc>
                <a:spcPct val="80000"/>
              </a:lnSpc>
              <a:buNone/>
            </a:pPr>
            <a:r>
              <a:rPr lang="en-US" sz="2900" b="1" dirty="0">
                <a:solidFill>
                  <a:srgbClr val="69727B"/>
                </a:solidFill>
              </a:rPr>
              <a:t>Computer Network Specialist</a:t>
            </a:r>
            <a:endParaRPr lang="en-US" altLang="en-US" sz="2900" b="1" dirty="0">
              <a:solidFill>
                <a:srgbClr val="69727B"/>
              </a:solidFill>
            </a:endParaRPr>
          </a:p>
        </p:txBody>
      </p:sp>
    </p:spTree>
    <p:extLst>
      <p:ext uri="{BB962C8B-B14F-4D97-AF65-F5344CB8AC3E}">
        <p14:creationId xmlns:p14="http://schemas.microsoft.com/office/powerpoint/2010/main" val="361695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p:txBody>
          <a:bodyPr>
            <a:normAutofit/>
          </a:bodyPr>
          <a:lstStyle/>
          <a:p>
            <a:pPr marL="0" indent="0" algn="ctr">
              <a:lnSpc>
                <a:spcPct val="110000"/>
              </a:lnSpc>
              <a:buFont typeface="Arial" charset="0"/>
              <a:buNone/>
            </a:pPr>
            <a:endParaRPr lang="en-US" altLang="en-US" sz="2900" dirty="0">
              <a:solidFill>
                <a:schemeClr val="tx1"/>
              </a:solidFill>
              <a:latin typeface="Arial" charset="0"/>
              <a:ea typeface="ＭＳ Ｐゴシック" pitchFamily="34" charset="-128"/>
            </a:endParaRPr>
          </a:p>
          <a:p>
            <a:pPr marL="0" indent="0" algn="ctr">
              <a:lnSpc>
                <a:spcPct val="110000"/>
              </a:lnSpc>
              <a:buFont typeface="Arial" charset="0"/>
              <a:buNone/>
            </a:pPr>
            <a:br>
              <a:rPr lang="en-US" altLang="en-US" sz="2900" dirty="0">
                <a:solidFill>
                  <a:schemeClr val="tx1"/>
                </a:solidFill>
                <a:latin typeface="Arial" charset="0"/>
                <a:ea typeface="ＭＳ Ｐゴシック" pitchFamily="34" charset="-128"/>
              </a:rPr>
            </a:br>
            <a:endParaRPr lang="en-US" altLang="en-US" sz="2900" dirty="0">
              <a:solidFill>
                <a:schemeClr val="tx1"/>
              </a:solidFill>
              <a:latin typeface="Arial" charset="0"/>
              <a:ea typeface="ＭＳ Ｐゴシック" pitchFamily="34" charset="-128"/>
            </a:endParaRPr>
          </a:p>
        </p:txBody>
      </p:sp>
      <p:pic>
        <p:nvPicPr>
          <p:cNvPr id="4" name="Picture Placeholder 3" descr="shutterstock_157498478.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8" name="Content Placeholder 2"/>
          <p:cNvSpPr txBox="1">
            <a:spLocks/>
          </p:cNvSpPr>
          <p:nvPr/>
        </p:nvSpPr>
        <p:spPr>
          <a:xfrm>
            <a:off x="359639" y="1463040"/>
            <a:ext cx="4552245"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a:t>
            </a:r>
            <a:br>
              <a:rPr lang="en-US" altLang="en-US" sz="2900" b="1" dirty="0">
                <a:solidFill>
                  <a:srgbClr val="69727B"/>
                </a:solidFill>
              </a:rPr>
            </a:br>
            <a:r>
              <a:rPr lang="en-US" altLang="en-US" sz="2900" b="1" dirty="0">
                <a:solidFill>
                  <a:srgbClr val="69727B"/>
                </a:solidFill>
              </a:rPr>
              <a:t>science and nature</a:t>
            </a:r>
          </a:p>
          <a:p>
            <a:pPr marL="0" indent="0" algn="ctr">
              <a:lnSpc>
                <a:spcPct val="90000"/>
              </a:lnSpc>
              <a:buNone/>
              <a:defRPr/>
            </a:pPr>
            <a:r>
              <a:rPr lang="en-US" altLang="en-US" sz="1800" b="1" dirty="0">
                <a:solidFill>
                  <a:srgbClr val="69727B"/>
                </a:solidFill>
              </a:rPr>
              <a:t>  </a:t>
            </a:r>
          </a:p>
          <a:p>
            <a:pPr marL="0" indent="0" algn="ctr">
              <a:lnSpc>
                <a:spcPct val="50000"/>
              </a:lnSpc>
              <a:buFont typeface="Arial" charset="0"/>
              <a:buNone/>
            </a:pPr>
            <a:r>
              <a:rPr lang="en-US" altLang="en-US" sz="4300" b="1" dirty="0">
                <a:solidFill>
                  <a:srgbClr val="69727B"/>
                </a:solidFill>
              </a:rPr>
              <a:t>+ IT =</a:t>
            </a:r>
          </a:p>
          <a:p>
            <a:pPr marL="0" indent="0" algn="ctr">
              <a:lnSpc>
                <a:spcPct val="90000"/>
              </a:lnSpc>
              <a:buFont typeface="Arial" charset="0"/>
              <a:buNone/>
            </a:pPr>
            <a:endParaRPr lang="en-US" altLang="en-US" sz="1800" b="1" dirty="0">
              <a:solidFill>
                <a:srgbClr val="69727B"/>
              </a:solidFill>
            </a:endParaRPr>
          </a:p>
          <a:p>
            <a:pPr marL="0" indent="0" algn="ctr">
              <a:lnSpc>
                <a:spcPct val="50000"/>
              </a:lnSpc>
              <a:buNone/>
            </a:pPr>
            <a:r>
              <a:rPr lang="en-US" sz="2900" b="1" dirty="0">
                <a:solidFill>
                  <a:srgbClr val="69727B"/>
                </a:solidFill>
              </a:rPr>
              <a:t>Research Scientist</a:t>
            </a:r>
          </a:p>
          <a:p>
            <a:pPr marL="0" indent="0" algn="ctr">
              <a:lnSpc>
                <a:spcPct val="90000"/>
              </a:lnSpc>
              <a:buNone/>
            </a:pPr>
            <a:r>
              <a:rPr lang="en-US" sz="2900" b="1" dirty="0">
                <a:solidFill>
                  <a:srgbClr val="69727B"/>
                </a:solidFill>
              </a:rPr>
              <a:t>Geospatial Information Scientist </a:t>
            </a:r>
          </a:p>
          <a:p>
            <a:pPr marL="0" indent="0" algn="ctr">
              <a:lnSpc>
                <a:spcPct val="90000"/>
              </a:lnSpc>
              <a:buNone/>
            </a:pPr>
            <a:r>
              <a:rPr lang="en-US" sz="2900" b="1" dirty="0">
                <a:solidFill>
                  <a:srgbClr val="69727B"/>
                </a:solidFill>
              </a:rPr>
              <a:t>Sports Medicine</a:t>
            </a:r>
            <a:endParaRPr lang="en-US" altLang="en-US" sz="2900" b="1" dirty="0">
              <a:solidFill>
                <a:srgbClr val="69727B"/>
              </a:solidFill>
            </a:endParaRPr>
          </a:p>
        </p:txBody>
      </p:sp>
    </p:spTree>
    <p:extLst>
      <p:ext uri="{BB962C8B-B14F-4D97-AF65-F5344CB8AC3E}">
        <p14:creationId xmlns:p14="http://schemas.microsoft.com/office/powerpoint/2010/main" val="6883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a Place for You in IT</a:t>
            </a:r>
          </a:p>
        </p:txBody>
      </p:sp>
      <p:sp>
        <p:nvSpPr>
          <p:cNvPr id="17411" name="Content Placeholder 2"/>
          <p:cNvSpPr>
            <a:spLocks noGrp="1"/>
          </p:cNvSpPr>
          <p:nvPr>
            <p:ph idx="1"/>
          </p:nvPr>
        </p:nvSpPr>
        <p:spPr>
          <a:xfrm>
            <a:off x="-6570135" y="654756"/>
            <a:ext cx="4255911" cy="4525963"/>
          </a:xfrm>
        </p:spPr>
        <p:txBody>
          <a:bodyPr>
            <a:normAutofit/>
          </a:bodyPr>
          <a:lstStyle/>
          <a:p>
            <a:pPr marL="0" indent="0">
              <a:lnSpc>
                <a:spcPct val="90000"/>
              </a:lnSpc>
              <a:buFont typeface="Arial" charset="0"/>
              <a:buNone/>
            </a:pPr>
            <a:endParaRPr lang="en-US" altLang="en-US" sz="2900" dirty="0">
              <a:solidFill>
                <a:schemeClr val="tx1"/>
              </a:solidFill>
              <a:latin typeface="Arial" charset="0"/>
              <a:ea typeface="ＭＳ Ｐゴシック" pitchFamily="34" charset="-128"/>
            </a:endParaRPr>
          </a:p>
          <a:p>
            <a:pPr marL="0" indent="0">
              <a:lnSpc>
                <a:spcPct val="90000"/>
              </a:lnSpc>
              <a:buFont typeface="Arial" charset="0"/>
              <a:buNone/>
            </a:pPr>
            <a:br>
              <a:rPr lang="en-US" altLang="en-US" sz="2900" dirty="0">
                <a:solidFill>
                  <a:schemeClr val="tx1"/>
                </a:solidFill>
                <a:latin typeface="Arial" charset="0"/>
                <a:ea typeface="ＭＳ Ｐゴシック" pitchFamily="34" charset="-128"/>
              </a:rPr>
            </a:br>
            <a:endParaRPr lang="en-US" altLang="en-US" sz="2900" dirty="0">
              <a:solidFill>
                <a:schemeClr val="tx1"/>
              </a:solidFill>
              <a:latin typeface="Arial" charset="0"/>
              <a:ea typeface="ＭＳ Ｐゴシック" pitchFamily="34" charset="-128"/>
            </a:endParaRPr>
          </a:p>
        </p:txBody>
      </p:sp>
      <p:sp>
        <p:nvSpPr>
          <p:cNvPr id="6" name="Content Placeholder 2"/>
          <p:cNvSpPr txBox="1">
            <a:spLocks/>
          </p:cNvSpPr>
          <p:nvPr/>
        </p:nvSpPr>
        <p:spPr>
          <a:xfrm>
            <a:off x="-3587044" y="5355592"/>
            <a:ext cx="3357563" cy="935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endParaRPr lang="en-US" altLang="en-US" sz="2900" b="1" dirty="0">
              <a:solidFill>
                <a:srgbClr val="576068"/>
              </a:solidFill>
            </a:endParaRPr>
          </a:p>
        </p:txBody>
      </p:sp>
      <p:sp>
        <p:nvSpPr>
          <p:cNvPr id="8" name="Content Placeholder 2"/>
          <p:cNvSpPr txBox="1">
            <a:spLocks/>
          </p:cNvSpPr>
          <p:nvPr/>
        </p:nvSpPr>
        <p:spPr>
          <a:xfrm>
            <a:off x="513644" y="1600200"/>
            <a:ext cx="4552245" cy="4751388"/>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defRPr/>
            </a:pPr>
            <a:r>
              <a:rPr lang="en-US" altLang="en-US" sz="2900" b="1" dirty="0">
                <a:solidFill>
                  <a:srgbClr val="69727B"/>
                </a:solidFill>
              </a:rPr>
              <a:t>If you like business </a:t>
            </a:r>
            <a:br>
              <a:rPr lang="en-US" altLang="en-US" sz="2900" b="1" dirty="0">
                <a:solidFill>
                  <a:srgbClr val="69727B"/>
                </a:solidFill>
              </a:rPr>
            </a:br>
            <a:r>
              <a:rPr lang="en-US" altLang="en-US" sz="2900" b="1" dirty="0">
                <a:solidFill>
                  <a:srgbClr val="69727B"/>
                </a:solidFill>
              </a:rPr>
              <a:t>and leadership</a:t>
            </a:r>
          </a:p>
          <a:p>
            <a:pPr marL="0" indent="0" algn="ctr">
              <a:lnSpc>
                <a:spcPct val="50000"/>
              </a:lnSpc>
              <a:buNone/>
              <a:defRPr/>
            </a:pPr>
            <a:r>
              <a:rPr lang="en-US" altLang="en-US" sz="1800" b="1" dirty="0">
                <a:solidFill>
                  <a:srgbClr val="69727B"/>
                </a:solidFill>
              </a:rPr>
              <a:t>  </a:t>
            </a:r>
          </a:p>
          <a:p>
            <a:pPr marL="0" indent="0" algn="ctr">
              <a:lnSpc>
                <a:spcPct val="50000"/>
              </a:lnSpc>
              <a:buFont typeface="Arial" charset="0"/>
              <a:buNone/>
            </a:pPr>
            <a:r>
              <a:rPr lang="en-US" altLang="en-US" sz="4300" b="1" dirty="0">
                <a:solidFill>
                  <a:srgbClr val="69727B"/>
                </a:solidFill>
              </a:rPr>
              <a:t>+ IT =</a:t>
            </a:r>
          </a:p>
          <a:p>
            <a:pPr marL="0" indent="0" algn="ctr">
              <a:lnSpc>
                <a:spcPct val="50000"/>
              </a:lnSpc>
              <a:buFont typeface="Arial" charset="0"/>
              <a:buNone/>
            </a:pPr>
            <a:r>
              <a:rPr lang="en-US" altLang="en-US" sz="1800" b="1" dirty="0">
                <a:solidFill>
                  <a:srgbClr val="69727B"/>
                </a:solidFill>
              </a:rPr>
              <a:t> </a:t>
            </a:r>
          </a:p>
          <a:p>
            <a:pPr marL="0" indent="0" algn="ctr">
              <a:lnSpc>
                <a:spcPct val="50000"/>
              </a:lnSpc>
              <a:buNone/>
            </a:pPr>
            <a:r>
              <a:rPr lang="en-US" sz="2900" b="1" dirty="0">
                <a:solidFill>
                  <a:srgbClr val="69727B"/>
                </a:solidFill>
              </a:rPr>
              <a:t>Business Analyst </a:t>
            </a:r>
          </a:p>
          <a:p>
            <a:pPr marL="0" indent="0" algn="ctr">
              <a:lnSpc>
                <a:spcPct val="90000"/>
              </a:lnSpc>
              <a:buNone/>
            </a:pPr>
            <a:r>
              <a:rPr lang="en-US" sz="2900" b="1" dirty="0">
                <a:solidFill>
                  <a:srgbClr val="69727B"/>
                </a:solidFill>
              </a:rPr>
              <a:t>Project Manager</a:t>
            </a:r>
          </a:p>
          <a:p>
            <a:pPr marL="0" indent="0" algn="ctr">
              <a:lnSpc>
                <a:spcPct val="90000"/>
              </a:lnSpc>
              <a:buNone/>
            </a:pPr>
            <a:r>
              <a:rPr lang="en-US" sz="2900" b="1" dirty="0">
                <a:solidFill>
                  <a:srgbClr val="69727B"/>
                </a:solidFill>
              </a:rPr>
              <a:t>Chief Information Officer</a:t>
            </a:r>
            <a:endParaRPr lang="en-US" altLang="en-US" sz="2900" b="1" dirty="0">
              <a:solidFill>
                <a:srgbClr val="69727B"/>
              </a:solidFill>
            </a:endParaRPr>
          </a:p>
        </p:txBody>
      </p:sp>
      <p:pic>
        <p:nvPicPr>
          <p:cNvPr id="9"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4221" y="1600199"/>
            <a:ext cx="3874911" cy="4260615"/>
          </a:xfrm>
          <a:prstGeom prst="round1Rect">
            <a:avLst/>
          </a:prstGeom>
        </p:spPr>
      </p:pic>
    </p:spTree>
    <p:extLst>
      <p:ext uri="{BB962C8B-B14F-4D97-AF65-F5344CB8AC3E}">
        <p14:creationId xmlns:p14="http://schemas.microsoft.com/office/powerpoint/2010/main" val="6883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Women in IT Stories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421941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467082919.jpg"/>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Slide Number Placeholder 2"/>
          <p:cNvSpPr>
            <a:spLocks noGrp="1"/>
          </p:cNvSpPr>
          <p:nvPr>
            <p:ph type="sldNum" sz="quarter" idx="12"/>
          </p:nvPr>
        </p:nvSpPr>
        <p:spPr/>
        <p:txBody>
          <a:bodyPr/>
          <a:lstStyle/>
          <a:p>
            <a:fld id="{2066355A-084C-D24E-9AD2-7E4FC41EA627}" type="slidenum">
              <a:rPr lang="en-US" smtClean="0"/>
              <a:pPr/>
              <a:t>3</a:t>
            </a:fld>
            <a:endParaRPr lang="en-US"/>
          </a:p>
        </p:txBody>
      </p:sp>
      <p:sp>
        <p:nvSpPr>
          <p:cNvPr id="4" name="Title 3"/>
          <p:cNvSpPr>
            <a:spLocks noGrp="1"/>
          </p:cNvSpPr>
          <p:nvPr>
            <p:ph type="title"/>
          </p:nvPr>
        </p:nvSpPr>
        <p:spPr/>
        <p:txBody>
          <a:bodyPr/>
          <a:lstStyle/>
          <a:p>
            <a:r>
              <a:rPr lang="en-US" dirty="0"/>
              <a:t>Did you picture someone like this?</a:t>
            </a:r>
          </a:p>
        </p:txBody>
      </p:sp>
      <p:pic>
        <p:nvPicPr>
          <p:cNvPr id="9" name="Picture Placeholder 6" descr="45079582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1649479"/>
            <a:ext cx="5945657" cy="4209599"/>
          </a:xfrm>
          <a:prstGeom prst="rect">
            <a:avLst/>
          </a:prstGeom>
        </p:spPr>
      </p:pic>
      <p:pic>
        <p:nvPicPr>
          <p:cNvPr id="10" name="Picture Placeholder 6" descr="17696268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 y="1649479"/>
            <a:ext cx="5945657" cy="4209599"/>
          </a:xfrm>
          <a:prstGeom prst="rect">
            <a:avLst/>
          </a:prstGeom>
        </p:spPr>
      </p:pic>
      <p:pic>
        <p:nvPicPr>
          <p:cNvPr id="12" name="Picture Placeholder 8"/>
          <p:cNvPicPr>
            <a:picLocks noChangeAspect="1"/>
          </p:cNvPicPr>
          <p:nvPr/>
        </p:nvPicPr>
        <p:blipFill rotWithShape="1">
          <a:blip r:embed="rId6" cstate="screen">
            <a:extLst>
              <a:ext uri="{28A0092B-C50C-407E-A947-70E740481C1C}">
                <a14:useLocalDpi xmlns:a14="http://schemas.microsoft.com/office/drawing/2010/main"/>
              </a:ext>
            </a:extLst>
          </a:blip>
          <a:srcRect b="-24"/>
          <a:stretch/>
        </p:blipFill>
        <p:spPr>
          <a:xfrm>
            <a:off x="457200" y="1649479"/>
            <a:ext cx="5945657" cy="4209599"/>
          </a:xfrm>
          <a:prstGeom prst="rect">
            <a:avLst/>
          </a:prstGeom>
        </p:spPr>
      </p:pic>
      <p:pic>
        <p:nvPicPr>
          <p:cNvPr id="14" name="Picture 13" descr="CEB-icon-0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3079" y="1795258"/>
            <a:ext cx="1333144" cy="1422656"/>
          </a:xfrm>
          <a:prstGeom prst="rect">
            <a:avLst/>
          </a:prstGeom>
        </p:spPr>
      </p:pic>
    </p:spTree>
    <p:extLst>
      <p:ext uri="{BB962C8B-B14F-4D97-AF65-F5344CB8AC3E}">
        <p14:creationId xmlns:p14="http://schemas.microsoft.com/office/powerpoint/2010/main" val="26450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ingle Corner Rectangle 13"/>
          <p:cNvSpPr/>
          <p:nvPr/>
        </p:nvSpPr>
        <p:spPr>
          <a:xfrm>
            <a:off x="3291734" y="1603688"/>
            <a:ext cx="5409645" cy="4206240"/>
          </a:xfrm>
          <a:prstGeom prst="round1Rect">
            <a:avLst>
              <a:gd name="adj" fmla="val 13024"/>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7" name="Title 6"/>
          <p:cNvSpPr>
            <a:spLocks noGrp="1"/>
          </p:cNvSpPr>
          <p:nvPr>
            <p:ph type="title"/>
          </p:nvPr>
        </p:nvSpPr>
        <p:spPr>
          <a:xfrm>
            <a:off x="471779" y="105678"/>
            <a:ext cx="5688883" cy="1143000"/>
          </a:xfrm>
        </p:spPr>
        <p:txBody>
          <a:bodyPr/>
          <a:lstStyle/>
          <a:p>
            <a:r>
              <a:rPr lang="en-US" dirty="0">
                <a:ea typeface="ＭＳ Ｐゴシック" charset="0"/>
                <a:cs typeface="Arial" charset="0"/>
              </a:rPr>
              <a:t>Picture Yourself Here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30</a:t>
            </a:fld>
            <a:endParaRPr lang="en-US" dirty="0"/>
          </a:p>
        </p:txBody>
      </p:sp>
      <p:sp>
        <p:nvSpPr>
          <p:cNvPr id="9" name="Content Placeholder 5"/>
          <p:cNvSpPr txBox="1">
            <a:spLocks/>
          </p:cNvSpPr>
          <p:nvPr/>
        </p:nvSpPr>
        <p:spPr>
          <a:xfrm>
            <a:off x="181389" y="1127083"/>
            <a:ext cx="4762159" cy="2221456"/>
          </a:xfrm>
          <a:prstGeom prst="rect">
            <a:avLst/>
          </a:prstGeom>
        </p:spPr>
        <p:txBody>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cs typeface="Arial" charset="0"/>
              </a:rPr>
              <a:t> </a:t>
            </a:r>
          </a:p>
          <a:p>
            <a:endParaRPr lang="en-US" dirty="0">
              <a:solidFill>
                <a:schemeClr val="bg1"/>
              </a:solidFill>
              <a:cs typeface="Arial" charset="0"/>
            </a:endParaRPr>
          </a:p>
        </p:txBody>
      </p:sp>
      <p:sp>
        <p:nvSpPr>
          <p:cNvPr id="10" name="TextBox 9"/>
          <p:cNvSpPr txBox="1"/>
          <p:nvPr/>
        </p:nvSpPr>
        <p:spPr>
          <a:xfrm>
            <a:off x="404223" y="4978360"/>
            <a:ext cx="2872932" cy="1323439"/>
          </a:xfrm>
          <a:prstGeom prst="rect">
            <a:avLst/>
          </a:prstGeom>
          <a:noFill/>
        </p:spPr>
        <p:txBody>
          <a:bodyPr wrap="square" rtlCol="0">
            <a:spAutoFit/>
          </a:bodyPr>
          <a:lstStyle/>
          <a:p>
            <a:pPr algn="ctr"/>
            <a:r>
              <a:rPr lang="en-US" sz="2000" b="1" dirty="0">
                <a:solidFill>
                  <a:srgbClr val="69727B"/>
                </a:solidFill>
              </a:rPr>
              <a:t>Kellie Hackney</a:t>
            </a:r>
          </a:p>
          <a:p>
            <a:pPr algn="ctr"/>
            <a:r>
              <a:rPr lang="en-US" sz="2000" dirty="0">
                <a:solidFill>
                  <a:srgbClr val="69727B"/>
                </a:solidFill>
              </a:rPr>
              <a:t>Manager, ANZ Commercial Sales </a:t>
            </a:r>
          </a:p>
          <a:p>
            <a:pPr algn="ctr"/>
            <a:r>
              <a:rPr lang="en-US" sz="2000" dirty="0">
                <a:solidFill>
                  <a:srgbClr val="69727B"/>
                </a:solidFill>
              </a:rPr>
              <a:t>Tableau</a:t>
            </a:r>
          </a:p>
        </p:txBody>
      </p:sp>
      <p:sp>
        <p:nvSpPr>
          <p:cNvPr id="8" name="Content Placeholder 5"/>
          <p:cNvSpPr txBox="1">
            <a:spLocks/>
          </p:cNvSpPr>
          <p:nvPr/>
        </p:nvSpPr>
        <p:spPr>
          <a:xfrm>
            <a:off x="4653595" y="2738939"/>
            <a:ext cx="3966649" cy="2760454"/>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800" dirty="0">
                <a:solidFill>
                  <a:schemeClr val="bg1"/>
                </a:solidFill>
              </a:rPr>
              <a:t>My advice? Don’t wait for luck to bring you to into IT — go find it! </a:t>
            </a:r>
            <a:endParaRPr lang="en-US" sz="28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085" y="2515203"/>
            <a:ext cx="6604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6636919" y="3754278"/>
            <a:ext cx="660400" cy="609600"/>
          </a:xfrm>
          <a:prstGeom prst="rect">
            <a:avLst/>
          </a:prstGeom>
        </p:spPr>
      </p:pic>
      <p:pic>
        <p:nvPicPr>
          <p:cNvPr id="3" name="Picture Placeholder 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353" b="4353"/>
          <a:stretch>
            <a:fillRect/>
          </a:stretch>
        </p:blipFill>
        <p:spPr>
          <a:xfrm>
            <a:off x="471779" y="1603688"/>
            <a:ext cx="2819955" cy="3279730"/>
          </a:xfrm>
        </p:spPr>
      </p:pic>
    </p:spTree>
    <p:extLst>
      <p:ext uri="{BB962C8B-B14F-4D97-AF65-F5344CB8AC3E}">
        <p14:creationId xmlns:p14="http://schemas.microsoft.com/office/powerpoint/2010/main" val="3212175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ingle Corner Rectangle 13"/>
          <p:cNvSpPr/>
          <p:nvPr/>
        </p:nvSpPr>
        <p:spPr>
          <a:xfrm>
            <a:off x="3277155" y="1651158"/>
            <a:ext cx="5409645" cy="4206240"/>
          </a:xfrm>
          <a:prstGeom prst="round1Rect">
            <a:avLst>
              <a:gd name="adj" fmla="val 13024"/>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C00000"/>
              </a:solidFill>
            </a:endParaRPr>
          </a:p>
        </p:txBody>
      </p:sp>
      <p:sp>
        <p:nvSpPr>
          <p:cNvPr id="7" name="Title 6"/>
          <p:cNvSpPr>
            <a:spLocks noGrp="1"/>
          </p:cNvSpPr>
          <p:nvPr>
            <p:ph type="title"/>
          </p:nvPr>
        </p:nvSpPr>
        <p:spPr/>
        <p:txBody>
          <a:bodyPr/>
          <a:lstStyle/>
          <a:p>
            <a:r>
              <a:rPr lang="en-US" dirty="0">
                <a:ea typeface="ＭＳ Ｐゴシック" charset="0"/>
                <a:cs typeface="Arial" charset="0"/>
              </a:rPr>
              <a:t>Picture Yourself Here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31</a:t>
            </a:fld>
            <a:endParaRPr lang="en-US" dirty="0"/>
          </a:p>
        </p:txBody>
      </p:sp>
      <p:sp>
        <p:nvSpPr>
          <p:cNvPr id="9" name="Content Placeholder 5"/>
          <p:cNvSpPr txBox="1">
            <a:spLocks/>
          </p:cNvSpPr>
          <p:nvPr/>
        </p:nvSpPr>
        <p:spPr>
          <a:xfrm>
            <a:off x="181389" y="1127083"/>
            <a:ext cx="4762159" cy="2221456"/>
          </a:xfrm>
          <a:prstGeom prst="rect">
            <a:avLst/>
          </a:prstGeom>
        </p:spPr>
        <p:txBody>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cs typeface="Arial" charset="0"/>
              </a:rPr>
              <a:t> </a:t>
            </a:r>
          </a:p>
          <a:p>
            <a:endParaRPr lang="en-US" dirty="0">
              <a:solidFill>
                <a:schemeClr val="bg1"/>
              </a:solidFill>
              <a:cs typeface="Arial" charset="0"/>
            </a:endParaRPr>
          </a:p>
        </p:txBody>
      </p:sp>
      <p:sp>
        <p:nvSpPr>
          <p:cNvPr id="10" name="TextBox 9"/>
          <p:cNvSpPr txBox="1"/>
          <p:nvPr/>
        </p:nvSpPr>
        <p:spPr>
          <a:xfrm>
            <a:off x="457201" y="4978360"/>
            <a:ext cx="2819956" cy="1015663"/>
          </a:xfrm>
          <a:prstGeom prst="rect">
            <a:avLst/>
          </a:prstGeom>
          <a:noFill/>
        </p:spPr>
        <p:txBody>
          <a:bodyPr wrap="square" rtlCol="0">
            <a:spAutoFit/>
          </a:bodyPr>
          <a:lstStyle/>
          <a:p>
            <a:pPr algn="ctr"/>
            <a:r>
              <a:rPr lang="en-US" sz="2000" b="1" dirty="0">
                <a:solidFill>
                  <a:srgbClr val="69727B"/>
                </a:solidFill>
              </a:rPr>
              <a:t>Karen Drewitt</a:t>
            </a:r>
          </a:p>
          <a:p>
            <a:pPr algn="ctr"/>
            <a:r>
              <a:rPr lang="en-US" sz="2000" dirty="0">
                <a:solidFill>
                  <a:srgbClr val="69727B"/>
                </a:solidFill>
              </a:rPr>
              <a:t>General Manager</a:t>
            </a:r>
          </a:p>
          <a:p>
            <a:pPr algn="ctr"/>
            <a:r>
              <a:rPr lang="en-US" sz="2000" dirty="0">
                <a:solidFill>
                  <a:srgbClr val="69727B"/>
                </a:solidFill>
              </a:rPr>
              <a:t>The Missing Link </a:t>
            </a:r>
          </a:p>
        </p:txBody>
      </p:sp>
      <p:sp>
        <p:nvSpPr>
          <p:cNvPr id="8" name="Content Placeholder 5"/>
          <p:cNvSpPr txBox="1">
            <a:spLocks/>
          </p:cNvSpPr>
          <p:nvPr/>
        </p:nvSpPr>
        <p:spPr>
          <a:xfrm>
            <a:off x="4525304" y="2374051"/>
            <a:ext cx="3966649" cy="2760454"/>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bg1"/>
                </a:solidFill>
              </a:rPr>
              <a:t>My </a:t>
            </a:r>
            <a:r>
              <a:rPr lang="en-US" sz="2800" dirty="0" err="1">
                <a:solidFill>
                  <a:schemeClr val="bg1"/>
                </a:solidFill>
              </a:rPr>
              <a:t>favourite</a:t>
            </a:r>
            <a:r>
              <a:rPr lang="en-US" sz="2800" dirty="0">
                <a:solidFill>
                  <a:schemeClr val="bg1"/>
                </a:solidFill>
              </a:rPr>
              <a:t> part of the role is dealing with people </a:t>
            </a:r>
            <a:r>
              <a:rPr lang="en-AU" sz="2800" dirty="0">
                <a:solidFill>
                  <a:schemeClr val="bg1"/>
                </a:solidFill>
              </a:rPr>
              <a:t>as I really enjoy seeing staff members grow and develop in their roles</a:t>
            </a:r>
            <a:r>
              <a:rPr lang="en-US" sz="2800" dirty="0">
                <a:solidFill>
                  <a:schemeClr val="bg1"/>
                </a:solidFill>
              </a:rPr>
              <a:t>.  </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9795" y="2159989"/>
            <a:ext cx="6604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677573" y="4257982"/>
            <a:ext cx="660400" cy="609600"/>
          </a:xfrm>
          <a:prstGeom prst="rect">
            <a:avLst/>
          </a:prstGeom>
        </p:spPr>
      </p:pic>
      <p:pic>
        <p:nvPicPr>
          <p:cNvPr id="3" name="Picture Placeholder 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5271" r="15271"/>
          <a:stretch>
            <a:fillRect/>
          </a:stretch>
        </p:blipFill>
        <p:spPr/>
      </p:pic>
    </p:spTree>
    <p:extLst>
      <p:ext uri="{BB962C8B-B14F-4D97-AF65-F5344CB8AC3E}">
        <p14:creationId xmlns:p14="http://schemas.microsoft.com/office/powerpoint/2010/main" val="404333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ingle Corner Rectangle 13"/>
          <p:cNvSpPr/>
          <p:nvPr/>
        </p:nvSpPr>
        <p:spPr>
          <a:xfrm>
            <a:off x="3277155" y="1651158"/>
            <a:ext cx="5409645" cy="4206240"/>
          </a:xfrm>
          <a:prstGeom prst="round1Rect">
            <a:avLst>
              <a:gd name="adj" fmla="val 13024"/>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7" name="Title 6"/>
          <p:cNvSpPr>
            <a:spLocks noGrp="1"/>
          </p:cNvSpPr>
          <p:nvPr>
            <p:ph type="title"/>
          </p:nvPr>
        </p:nvSpPr>
        <p:spPr/>
        <p:txBody>
          <a:bodyPr/>
          <a:lstStyle/>
          <a:p>
            <a:r>
              <a:rPr lang="en-US" dirty="0">
                <a:ea typeface="ＭＳ Ｐゴシック" charset="0"/>
                <a:cs typeface="Arial" charset="0"/>
              </a:rPr>
              <a:t>Picture Yourself Here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32</a:t>
            </a:fld>
            <a:endParaRPr lang="en-US" dirty="0"/>
          </a:p>
        </p:txBody>
      </p:sp>
      <p:sp>
        <p:nvSpPr>
          <p:cNvPr id="9" name="Content Placeholder 5"/>
          <p:cNvSpPr txBox="1">
            <a:spLocks/>
          </p:cNvSpPr>
          <p:nvPr/>
        </p:nvSpPr>
        <p:spPr>
          <a:xfrm>
            <a:off x="181389" y="1127083"/>
            <a:ext cx="4762159" cy="2221456"/>
          </a:xfrm>
          <a:prstGeom prst="rect">
            <a:avLst/>
          </a:prstGeom>
        </p:spPr>
        <p:txBody>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cs typeface="Arial" charset="0"/>
              </a:rPr>
              <a:t> </a:t>
            </a:r>
          </a:p>
          <a:p>
            <a:endParaRPr lang="en-US" dirty="0">
              <a:solidFill>
                <a:schemeClr val="bg1"/>
              </a:solidFill>
              <a:cs typeface="Arial" charset="0"/>
            </a:endParaRPr>
          </a:p>
        </p:txBody>
      </p:sp>
      <p:sp>
        <p:nvSpPr>
          <p:cNvPr id="10" name="TextBox 9"/>
          <p:cNvSpPr txBox="1"/>
          <p:nvPr/>
        </p:nvSpPr>
        <p:spPr>
          <a:xfrm>
            <a:off x="457201" y="4978360"/>
            <a:ext cx="2819956" cy="1015663"/>
          </a:xfrm>
          <a:prstGeom prst="rect">
            <a:avLst/>
          </a:prstGeom>
          <a:noFill/>
        </p:spPr>
        <p:txBody>
          <a:bodyPr wrap="square" rtlCol="0">
            <a:spAutoFit/>
          </a:bodyPr>
          <a:lstStyle/>
          <a:p>
            <a:pPr algn="ctr"/>
            <a:r>
              <a:rPr lang="en-US" sz="2000" b="1" dirty="0">
                <a:solidFill>
                  <a:srgbClr val="69727B"/>
                </a:solidFill>
              </a:rPr>
              <a:t>Sophie </a:t>
            </a:r>
            <a:r>
              <a:rPr lang="en-US" sz="2000" b="1" dirty="0" err="1">
                <a:solidFill>
                  <a:srgbClr val="69727B"/>
                </a:solidFill>
              </a:rPr>
              <a:t>Vigors</a:t>
            </a:r>
            <a:endParaRPr lang="en-US" sz="2000" dirty="0">
              <a:solidFill>
                <a:srgbClr val="69727B"/>
              </a:solidFill>
            </a:endParaRPr>
          </a:p>
          <a:p>
            <a:pPr algn="ctr"/>
            <a:r>
              <a:rPr lang="en-US" sz="2000" dirty="0">
                <a:solidFill>
                  <a:srgbClr val="69727B"/>
                </a:solidFill>
              </a:rPr>
              <a:t>Solutions Architect </a:t>
            </a:r>
          </a:p>
          <a:p>
            <a:pPr algn="ctr"/>
            <a:r>
              <a:rPr lang="en-US" sz="2000" dirty="0">
                <a:solidFill>
                  <a:srgbClr val="69727B"/>
                </a:solidFill>
              </a:rPr>
              <a:t>Distribution Central</a:t>
            </a:r>
          </a:p>
        </p:txBody>
      </p:sp>
      <p:sp>
        <p:nvSpPr>
          <p:cNvPr id="8" name="Content Placeholder 5"/>
          <p:cNvSpPr txBox="1">
            <a:spLocks/>
          </p:cNvSpPr>
          <p:nvPr/>
        </p:nvSpPr>
        <p:spPr>
          <a:xfrm>
            <a:off x="4653595" y="2178996"/>
            <a:ext cx="3966649" cy="3072911"/>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800" dirty="0">
                <a:solidFill>
                  <a:schemeClr val="bg1"/>
                </a:solidFill>
              </a:rPr>
              <a:t>The best part of my job is being exposed to a wide variety of technologies, keeping up with trends, attending industry seminars and constantly training.</a:t>
            </a:r>
            <a:endParaRPr lang="en-US" sz="28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085" y="1933011"/>
            <a:ext cx="6604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6087715" y="4875827"/>
            <a:ext cx="660400" cy="609600"/>
          </a:xfrm>
          <a:prstGeom prst="rect">
            <a:avLst/>
          </a:prstGeom>
        </p:spPr>
      </p:pic>
      <p:pic>
        <p:nvPicPr>
          <p:cNvPr id="3" name="Picture Placeholder 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473" b="3473"/>
          <a:stretch>
            <a:fillRect/>
          </a:stretch>
        </p:blipFill>
        <p:spPr/>
      </p:pic>
    </p:spTree>
    <p:extLst>
      <p:ext uri="{BB962C8B-B14F-4D97-AF65-F5344CB8AC3E}">
        <p14:creationId xmlns:p14="http://schemas.microsoft.com/office/powerpoint/2010/main" val="1841308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ingle Corner Rectangle 13"/>
          <p:cNvSpPr/>
          <p:nvPr/>
        </p:nvSpPr>
        <p:spPr>
          <a:xfrm>
            <a:off x="3277154" y="1651158"/>
            <a:ext cx="5409645" cy="4206240"/>
          </a:xfrm>
          <a:prstGeom prst="round1Rect">
            <a:avLst>
              <a:gd name="adj" fmla="val 13024"/>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7" name="Title 6"/>
          <p:cNvSpPr>
            <a:spLocks noGrp="1"/>
          </p:cNvSpPr>
          <p:nvPr>
            <p:ph type="title"/>
          </p:nvPr>
        </p:nvSpPr>
        <p:spPr/>
        <p:txBody>
          <a:bodyPr/>
          <a:lstStyle/>
          <a:p>
            <a:r>
              <a:rPr lang="en-US" dirty="0">
                <a:ea typeface="ＭＳ Ｐゴシック" charset="0"/>
                <a:cs typeface="Arial" charset="0"/>
              </a:rPr>
              <a:t>Picture Yourself Here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33</a:t>
            </a:fld>
            <a:endParaRPr lang="en-US" dirty="0"/>
          </a:p>
        </p:txBody>
      </p:sp>
      <p:sp>
        <p:nvSpPr>
          <p:cNvPr id="9" name="Content Placeholder 5"/>
          <p:cNvSpPr txBox="1">
            <a:spLocks/>
          </p:cNvSpPr>
          <p:nvPr/>
        </p:nvSpPr>
        <p:spPr>
          <a:xfrm>
            <a:off x="181389" y="1127083"/>
            <a:ext cx="4762159" cy="2221456"/>
          </a:xfrm>
          <a:prstGeom prst="rect">
            <a:avLst/>
          </a:prstGeom>
        </p:spPr>
        <p:txBody>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cs typeface="Arial" charset="0"/>
              </a:rPr>
              <a:t> </a:t>
            </a:r>
          </a:p>
          <a:p>
            <a:endParaRPr lang="en-US" dirty="0">
              <a:solidFill>
                <a:schemeClr val="bg1"/>
              </a:solidFill>
              <a:cs typeface="Arial" charset="0"/>
            </a:endParaRPr>
          </a:p>
        </p:txBody>
      </p:sp>
      <p:sp>
        <p:nvSpPr>
          <p:cNvPr id="10" name="TextBox 9"/>
          <p:cNvSpPr txBox="1"/>
          <p:nvPr/>
        </p:nvSpPr>
        <p:spPr>
          <a:xfrm>
            <a:off x="181389" y="4918482"/>
            <a:ext cx="3095768" cy="1323439"/>
          </a:xfrm>
          <a:prstGeom prst="rect">
            <a:avLst/>
          </a:prstGeom>
          <a:noFill/>
        </p:spPr>
        <p:txBody>
          <a:bodyPr wrap="square" rtlCol="0">
            <a:spAutoFit/>
          </a:bodyPr>
          <a:lstStyle/>
          <a:p>
            <a:pPr algn="ctr"/>
            <a:r>
              <a:rPr lang="en-US" sz="2000" b="1" dirty="0">
                <a:solidFill>
                  <a:schemeClr val="tx1">
                    <a:lumMod val="50000"/>
                    <a:lumOff val="50000"/>
                  </a:schemeClr>
                </a:solidFill>
              </a:rPr>
              <a:t>Alana Reynard</a:t>
            </a:r>
          </a:p>
          <a:p>
            <a:pPr algn="ctr"/>
            <a:r>
              <a:rPr lang="en-US" sz="2000" dirty="0">
                <a:solidFill>
                  <a:schemeClr val="tx1">
                    <a:lumMod val="50000"/>
                    <a:lumOff val="50000"/>
                  </a:schemeClr>
                </a:solidFill>
              </a:rPr>
              <a:t>Senior Infrastructure Architect</a:t>
            </a:r>
          </a:p>
          <a:p>
            <a:pPr algn="ctr"/>
            <a:r>
              <a:rPr lang="en-US" sz="2000" dirty="0">
                <a:solidFill>
                  <a:schemeClr val="tx1">
                    <a:lumMod val="50000"/>
                    <a:lumOff val="50000"/>
                  </a:schemeClr>
                </a:solidFill>
              </a:rPr>
              <a:t>The Missing Link</a:t>
            </a:r>
          </a:p>
        </p:txBody>
      </p:sp>
      <p:sp>
        <p:nvSpPr>
          <p:cNvPr id="8" name="Content Placeholder 5"/>
          <p:cNvSpPr txBox="1">
            <a:spLocks/>
          </p:cNvSpPr>
          <p:nvPr/>
        </p:nvSpPr>
        <p:spPr>
          <a:xfrm>
            <a:off x="4303638" y="2374051"/>
            <a:ext cx="3524969" cy="2760454"/>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800" dirty="0">
                <a:solidFill>
                  <a:schemeClr val="bg1"/>
                </a:solidFill>
              </a:rPr>
              <a:t>Knowledge drives me — I love complex problems and especially love working in an industry that is on the cutting edge. </a:t>
            </a:r>
            <a:endParaRPr lang="en-US" sz="28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7885" y="2165685"/>
            <a:ext cx="6604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6840335" y="4704209"/>
            <a:ext cx="660400" cy="6096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537" r="6465"/>
          <a:stretch/>
        </p:blipFill>
        <p:spPr>
          <a:xfrm>
            <a:off x="457200" y="1625243"/>
            <a:ext cx="2816352" cy="3267324"/>
          </a:xfrm>
          <a:prstGeom prst="rect">
            <a:avLst/>
          </a:prstGeom>
        </p:spPr>
      </p:pic>
    </p:spTree>
    <p:extLst>
      <p:ext uri="{BB962C8B-B14F-4D97-AF65-F5344CB8AC3E}">
        <p14:creationId xmlns:p14="http://schemas.microsoft.com/office/powerpoint/2010/main" val="107085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3277155" y="1651158"/>
            <a:ext cx="5409645" cy="4206240"/>
          </a:xfrm>
          <a:prstGeom prst="round1Rect">
            <a:avLst>
              <a:gd name="adj" fmla="val 130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7" name="Title 6"/>
          <p:cNvSpPr>
            <a:spLocks noGrp="1"/>
          </p:cNvSpPr>
          <p:nvPr>
            <p:ph type="title"/>
          </p:nvPr>
        </p:nvSpPr>
        <p:spPr/>
        <p:txBody>
          <a:bodyPr/>
          <a:lstStyle/>
          <a:p>
            <a:r>
              <a:rPr lang="en-US" dirty="0">
                <a:ea typeface="ＭＳ Ｐゴシック" charset="0"/>
                <a:cs typeface="Arial" charset="0"/>
              </a:rPr>
              <a:t>Picture Yourself Here </a:t>
            </a:r>
            <a:endParaRPr lang="en-US" dirty="0">
              <a:solidFill>
                <a:schemeClr val="accent1"/>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pPr/>
              <a:t>34</a:t>
            </a:fld>
            <a:endParaRPr lang="en-US"/>
          </a:p>
        </p:txBody>
      </p:sp>
      <p:sp>
        <p:nvSpPr>
          <p:cNvPr id="6" name="Content Placeholder 5"/>
          <p:cNvSpPr>
            <a:spLocks noGrp="1"/>
          </p:cNvSpPr>
          <p:nvPr>
            <p:ph sz="half" idx="4294967295"/>
          </p:nvPr>
        </p:nvSpPr>
        <p:spPr>
          <a:xfrm>
            <a:off x="4333879" y="2374051"/>
            <a:ext cx="3966649" cy="2760454"/>
          </a:xfrm>
        </p:spPr>
        <p:txBody>
          <a:bodyPr/>
          <a:lstStyle/>
          <a:p>
            <a:pPr marL="0" indent="0">
              <a:buNone/>
            </a:pPr>
            <a:r>
              <a:rPr lang="en-US" sz="2800" dirty="0">
                <a:solidFill>
                  <a:schemeClr val="bg1"/>
                </a:solidFill>
              </a:rPr>
              <a:t>Please add your quote here.</a:t>
            </a:r>
          </a:p>
          <a:p>
            <a:pPr marL="0" indent="0">
              <a:buNone/>
            </a:pPr>
            <a:endParaRPr lang="en-US" sz="2500" dirty="0">
              <a:solidFill>
                <a:schemeClr val="bg1"/>
              </a:solidFill>
              <a:cs typeface="Arial" charset="0"/>
            </a:endParaRPr>
          </a:p>
          <a:p>
            <a:pPr marL="0" indent="0">
              <a:buNone/>
            </a:pPr>
            <a:endParaRPr lang="en-US" sz="2500" dirty="0">
              <a:solidFill>
                <a:schemeClr val="bg1"/>
              </a:solidFill>
            </a:endParaRPr>
          </a:p>
        </p:txBody>
      </p:sp>
      <p:sp>
        <p:nvSpPr>
          <p:cNvPr id="17" name="TextBox 16"/>
          <p:cNvSpPr txBox="1"/>
          <p:nvPr/>
        </p:nvSpPr>
        <p:spPr>
          <a:xfrm>
            <a:off x="-1" y="4978360"/>
            <a:ext cx="3538370" cy="1015663"/>
          </a:xfrm>
          <a:prstGeom prst="rect">
            <a:avLst/>
          </a:prstGeom>
          <a:noFill/>
        </p:spPr>
        <p:txBody>
          <a:bodyPr wrap="square" rtlCol="0">
            <a:spAutoFit/>
          </a:bodyPr>
          <a:lstStyle/>
          <a:p>
            <a:pPr algn="ctr"/>
            <a:r>
              <a:rPr lang="en-US" sz="2000" b="1" dirty="0">
                <a:solidFill>
                  <a:srgbClr val="69727B"/>
                </a:solidFill>
              </a:rPr>
              <a:t>Name</a:t>
            </a:r>
            <a:endParaRPr lang="en-US" sz="2000" dirty="0">
              <a:solidFill>
                <a:srgbClr val="69727B"/>
              </a:solidFill>
            </a:endParaRPr>
          </a:p>
          <a:p>
            <a:pPr algn="ctr"/>
            <a:r>
              <a:rPr lang="en-US" sz="2000" dirty="0">
                <a:solidFill>
                  <a:srgbClr val="69727B"/>
                </a:solidFill>
              </a:rPr>
              <a:t>Title</a:t>
            </a:r>
          </a:p>
          <a:p>
            <a:pPr algn="ctr"/>
            <a:r>
              <a:rPr lang="en-US" sz="2000" dirty="0">
                <a:solidFill>
                  <a:srgbClr val="69727B"/>
                </a:solidFill>
              </a:rPr>
              <a:t>Company</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8369" y="2299552"/>
            <a:ext cx="660400" cy="609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6157418" y="4644997"/>
            <a:ext cx="660400" cy="609600"/>
          </a:xfrm>
          <a:prstGeom prst="rect">
            <a:avLst/>
          </a:prstGeom>
        </p:spPr>
      </p:pic>
      <p:sp>
        <p:nvSpPr>
          <p:cNvPr id="2" name="Picture Placeholder 1"/>
          <p:cNvSpPr>
            <a:spLocks noGrp="1"/>
          </p:cNvSpPr>
          <p:nvPr>
            <p:ph type="pic" sz="quarter" idx="14"/>
          </p:nvPr>
        </p:nvSpPr>
        <p:spPr/>
      </p:sp>
    </p:spTree>
    <p:extLst>
      <p:ext uri="{BB962C8B-B14F-4D97-AF65-F5344CB8AC3E}">
        <p14:creationId xmlns:p14="http://schemas.microsoft.com/office/powerpoint/2010/main" val="1745325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606858"/>
            <a:ext cx="5260798" cy="1362075"/>
          </a:xfrm>
        </p:spPr>
        <p:txBody>
          <a:bodyPr/>
          <a:lstStyle/>
          <a:p>
            <a:r>
              <a:rPr lang="en-US" dirty="0"/>
              <a:t>Resources to help you get started</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1AF2B4D-6B12-4EDF-87BB-2B55CECB6611}" type="slidenum">
              <a:rPr lang="en-US" smtClean="0"/>
              <a:pPr/>
              <a:t>35</a:t>
            </a:fld>
            <a:endParaRPr lang="en-US" dirty="0"/>
          </a:p>
        </p:txBody>
      </p:sp>
    </p:spTree>
    <p:extLst>
      <p:ext uri="{BB962C8B-B14F-4D97-AF65-F5344CB8AC3E}">
        <p14:creationId xmlns:p14="http://schemas.microsoft.com/office/powerpoint/2010/main" val="1543560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Arial" charset="0"/>
              </a:rPr>
              <a:t>In Our Local Community</a:t>
            </a:r>
            <a:endParaRPr lang="en-US" dirty="0"/>
          </a:p>
        </p:txBody>
      </p:sp>
      <p:sp>
        <p:nvSpPr>
          <p:cNvPr id="3" name="Content Placeholder 2"/>
          <p:cNvSpPr>
            <a:spLocks noGrp="1"/>
          </p:cNvSpPr>
          <p:nvPr>
            <p:ph idx="1"/>
          </p:nvPr>
        </p:nvSpPr>
        <p:spPr/>
        <p:txBody>
          <a:bodyPr/>
          <a:lstStyle/>
          <a:p>
            <a:pPr lvl="1">
              <a:defRPr/>
            </a:pPr>
            <a:endParaRPr lang="en-US" i="1" dirty="0">
              <a:solidFill>
                <a:srgbClr val="69727B"/>
              </a:solidFill>
              <a:latin typeface="Arial" pitchFamily="34" charset="0"/>
              <a:ea typeface="ＭＳ Ｐゴシック" pitchFamily="34" charset="-128"/>
              <a:cs typeface="Arial" pitchFamily="34" charset="0"/>
            </a:endParaRPr>
          </a:p>
          <a:p>
            <a:pPr lvl="1">
              <a:defRPr/>
            </a:pPr>
            <a:r>
              <a:rPr lang="en-US" i="1" dirty="0">
                <a:solidFill>
                  <a:srgbClr val="69727B"/>
                </a:solidFill>
                <a:latin typeface="Arial" pitchFamily="34" charset="0"/>
                <a:ea typeface="ＭＳ Ｐゴシック" pitchFamily="34" charset="-128"/>
                <a:cs typeface="Arial" pitchFamily="34" charset="0"/>
              </a:rPr>
              <a:t>Go to the CompTIA website for the links to a number of organisations for girls and women in Australia and New Zealand.</a:t>
            </a:r>
            <a:endParaRPr lang="en-US" i="1" dirty="0">
              <a:solidFill>
                <a:srgbClr val="69727B"/>
              </a:solidFill>
              <a:latin typeface="Arial" pitchFamily="34" charset="0"/>
              <a:ea typeface="ＭＳ Ｐゴシック" pitchFamily="34" charset="-128"/>
              <a:cs typeface="Arial" pitchFamily="34" charset="0"/>
              <a:hlinkClick r:id="rId3"/>
            </a:endParaRPr>
          </a:p>
          <a:p>
            <a:pPr lvl="1">
              <a:defRPr/>
            </a:pPr>
            <a:r>
              <a:rPr lang="en-US" i="1" dirty="0">
                <a:solidFill>
                  <a:srgbClr val="69727B"/>
                </a:solidFill>
                <a:latin typeface="Arial" pitchFamily="34" charset="0"/>
                <a:ea typeface="ＭＳ Ｐゴシック" pitchFamily="34" charset="-128"/>
                <a:cs typeface="Arial" pitchFamily="34" charset="0"/>
                <a:hlinkClick r:id="rId4"/>
              </a:rPr>
              <a:t>comptia.org/AWITcareers</a:t>
            </a:r>
            <a:r>
              <a:rPr lang="en-US" i="1" dirty="0">
                <a:solidFill>
                  <a:srgbClr val="69727B"/>
                </a:solidFill>
                <a:latin typeface="Arial" pitchFamily="34" charset="0"/>
                <a:ea typeface="ＭＳ Ｐゴシック" pitchFamily="34" charset="-128"/>
                <a:cs typeface="Arial" pitchFamily="34" charset="0"/>
              </a:rPr>
              <a:t> </a:t>
            </a:r>
          </a:p>
          <a:p>
            <a:pPr marL="457200" lvl="1" indent="0">
              <a:buNone/>
              <a:defRPr/>
            </a:pPr>
            <a:endParaRPr lang="en-US" dirty="0">
              <a:solidFill>
                <a:srgbClr val="FF0000"/>
              </a:solidFill>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36</a:t>
            </a:fld>
            <a:endParaRPr lang="en-US" dirty="0"/>
          </a:p>
        </p:txBody>
      </p:sp>
      <p:pic>
        <p:nvPicPr>
          <p:cNvPr id="6" name="Picture Placeholder 5" descr="450745981.jpg"/>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008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Arial" charset="0"/>
              </a:rPr>
              <a:t>You can get started in IT at any age, </a:t>
            </a:r>
            <a:br>
              <a:rPr lang="en-US" dirty="0">
                <a:ea typeface="ＭＳ Ｐゴシック" charset="0"/>
                <a:cs typeface="Arial" charset="0"/>
              </a:rPr>
            </a:br>
            <a:r>
              <a:rPr lang="en-US" dirty="0">
                <a:ea typeface="ＭＳ Ｐゴシック" charset="0"/>
                <a:cs typeface="Arial" charset="0"/>
              </a:rPr>
              <a:t>anywhere, any time.</a:t>
            </a:r>
            <a:endParaRPr lang="en-US" dirty="0"/>
          </a:p>
        </p:txBody>
      </p:sp>
      <p:sp>
        <p:nvSpPr>
          <p:cNvPr id="3" name="Content Placeholder 2"/>
          <p:cNvSpPr>
            <a:spLocks noGrp="1"/>
          </p:cNvSpPr>
          <p:nvPr>
            <p:ph idx="1"/>
          </p:nvPr>
        </p:nvSpPr>
        <p:spPr/>
        <p:txBody>
          <a:bodyPr/>
          <a:lstStyle/>
          <a:p>
            <a:pPr marL="0" indent="-60325">
              <a:buNone/>
              <a:defRPr/>
            </a:pPr>
            <a:r>
              <a:rPr lang="en-US" dirty="0">
                <a:latin typeface="+mj-lt"/>
                <a:ea typeface="ＭＳ Ｐゴシック" pitchFamily="34" charset="-128"/>
                <a:cs typeface="Arial" pitchFamily="34" charset="0"/>
              </a:rPr>
              <a:t>A </a:t>
            </a:r>
            <a:r>
              <a:rPr lang="en-US" dirty="0">
                <a:solidFill>
                  <a:schemeClr val="tx1">
                    <a:lumMod val="65000"/>
                    <a:lumOff val="35000"/>
                  </a:schemeClr>
                </a:solidFill>
                <a:latin typeface="+mj-lt"/>
                <a:ea typeface="ＭＳ Ｐゴシック" pitchFamily="34" charset="-128"/>
                <a:cs typeface="Arial" pitchFamily="34" charset="0"/>
              </a:rPr>
              <a:t>university </a:t>
            </a:r>
            <a:r>
              <a:rPr lang="en-US" dirty="0">
                <a:latin typeface="+mj-lt"/>
                <a:ea typeface="ＭＳ Ｐゴシック" pitchFamily="34" charset="-128"/>
                <a:cs typeface="Arial" pitchFamily="34" charset="0"/>
              </a:rPr>
              <a:t>degree in IT is nice, </a:t>
            </a:r>
            <a:br>
              <a:rPr lang="en-US" dirty="0">
                <a:latin typeface="+mj-lt"/>
                <a:ea typeface="ＭＳ Ｐゴシック" pitchFamily="34" charset="-128"/>
                <a:cs typeface="Arial" pitchFamily="34" charset="0"/>
              </a:rPr>
            </a:br>
            <a:r>
              <a:rPr lang="en-US" dirty="0">
                <a:latin typeface="+mj-lt"/>
                <a:ea typeface="ＭＳ Ｐゴシック" pitchFamily="34" charset="-128"/>
                <a:cs typeface="Arial" pitchFamily="34" charset="0"/>
              </a:rPr>
              <a:t>but not necessary. </a:t>
            </a:r>
          </a:p>
          <a:p>
            <a:pPr marL="0" indent="-60325">
              <a:buNone/>
              <a:defRPr/>
            </a:pPr>
            <a:r>
              <a:rPr lang="en-US" dirty="0">
                <a:latin typeface="+mj-lt"/>
                <a:ea typeface="ＭＳ Ｐゴシック" pitchFamily="34" charset="-128"/>
                <a:cs typeface="Arial" pitchFamily="34" charset="0"/>
              </a:rPr>
              <a:t>Get started in 1-2-3: </a:t>
            </a:r>
          </a:p>
          <a:p>
            <a:pPr marL="396875" indent="-396875">
              <a:buFont typeface="+mj-lt"/>
              <a:buAutoNum type="arabicPeriod"/>
              <a:defRPr/>
            </a:pPr>
            <a:r>
              <a:rPr lang="en-US" dirty="0">
                <a:latin typeface="+mj-lt"/>
                <a:ea typeface="ＭＳ Ｐゴシック" pitchFamily="34" charset="-128"/>
                <a:cs typeface="Arial" pitchFamily="34" charset="0"/>
              </a:rPr>
              <a:t>Take some training classes online or in person</a:t>
            </a:r>
          </a:p>
          <a:p>
            <a:pPr marL="396875" indent="-457200">
              <a:buFont typeface="+mj-lt"/>
              <a:buAutoNum type="arabicPeriod"/>
              <a:defRPr/>
            </a:pPr>
            <a:r>
              <a:rPr lang="en-US" dirty="0">
                <a:latin typeface="+mj-lt"/>
                <a:ea typeface="ＭＳ Ｐゴシック" pitchFamily="34" charset="-128"/>
                <a:cs typeface="Arial" pitchFamily="34" charset="0"/>
              </a:rPr>
              <a:t>Get certified</a:t>
            </a:r>
          </a:p>
          <a:p>
            <a:pPr marL="396875" indent="-457200">
              <a:buFont typeface="+mj-lt"/>
              <a:buAutoNum type="arabicPeriod"/>
              <a:defRPr/>
            </a:pPr>
            <a:r>
              <a:rPr lang="en-US" dirty="0">
                <a:latin typeface="+mj-lt"/>
                <a:ea typeface="ＭＳ Ｐゴシック" pitchFamily="34" charset="-128"/>
                <a:cs typeface="Arial" pitchFamily="34" charset="0"/>
              </a:rPr>
              <a:t>Apply to work</a:t>
            </a:r>
            <a:endParaRPr lang="en-US" dirty="0">
              <a:solidFill>
                <a:srgbClr val="00B050"/>
              </a:solidFill>
              <a:latin typeface="+mj-lt"/>
              <a:ea typeface="ＭＳ Ｐゴシック" pitchFamily="34" charset="-128"/>
              <a:cs typeface="Arial" pitchFamily="34" charset="0"/>
            </a:endParaRPr>
          </a:p>
          <a:p>
            <a:pPr marL="457200" lvl="1" indent="0">
              <a:buNone/>
              <a:defRPr/>
            </a:pPr>
            <a:endParaRPr lang="en-US" dirty="0">
              <a:solidFill>
                <a:srgbClr val="FF0000"/>
              </a:solidFill>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pPr lvl="1">
              <a:defRPr/>
            </a:pPr>
            <a:endParaRPr lang="en-US" dirty="0">
              <a:latin typeface="Arial" pitchFamily="34" charset="0"/>
              <a:ea typeface="ＭＳ Ｐゴシック" pitchFamily="34" charset="-128"/>
              <a:cs typeface="Arial" pitchFamily="34" charset="0"/>
            </a:endParaRPr>
          </a:p>
          <a:p>
            <a:pPr marL="457200" lvl="1" indent="0">
              <a:buNone/>
              <a:defRPr/>
            </a:pPr>
            <a:endParaRPr lang="en-US" dirty="0">
              <a:solidFill>
                <a:srgbClr val="FF0000"/>
              </a:solidFill>
              <a:latin typeface="Arial" pitchFamily="34" charset="0"/>
              <a:ea typeface="ＭＳ Ｐゴシック" pitchFamily="34" charset="-128"/>
              <a:cs typeface="Arial" pitchFamily="34" charset="0"/>
            </a:endParaRPr>
          </a:p>
          <a:p>
            <a:pPr marL="457200" lvl="1" indent="0">
              <a:buNone/>
              <a:defRPr/>
            </a:pPr>
            <a:endParaRPr lang="en-US" dirty="0">
              <a:solidFill>
                <a:srgbClr val="FF0000"/>
              </a:solidFill>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pPr marL="457200" lvl="1" indent="0">
              <a:buNone/>
              <a:defRPr/>
            </a:pPr>
            <a:endParaRPr lang="en-US" dirty="0">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37</a:t>
            </a:fld>
            <a:endParaRPr lang="en-US" dirty="0"/>
          </a:p>
        </p:txBody>
      </p:sp>
      <p:pic>
        <p:nvPicPr>
          <p:cNvPr id="6" name="Picture Placeholder 5" descr="166842272.jpg"/>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39963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here to help</a:t>
            </a:r>
          </a:p>
        </p:txBody>
      </p:sp>
      <p:pic>
        <p:nvPicPr>
          <p:cNvPr id="10" name="Content Placeholder 9" descr="resource.png"/>
          <p:cNvPicPr>
            <a:picLocks noGrp="1" noChangeAspect="1"/>
          </p:cNvPicPr>
          <p:nvPr>
            <p:ph idx="1"/>
          </p:nvPr>
        </p:nvPicPr>
        <p:blipFill>
          <a:blip r:embed="rId3" cstate="screen">
            <a:extLst>
              <a:ext uri="{28A0092B-C50C-407E-A947-70E740481C1C}">
                <a14:useLocalDpi xmlns:a14="http://schemas.microsoft.com/office/drawing/2010/main"/>
              </a:ext>
            </a:extLst>
          </a:blip>
          <a:srcRect l="-8689" r="-8689"/>
          <a:stretch>
            <a:fillRect/>
          </a:stretch>
        </p:blipFill>
        <p:spPr>
          <a:xfrm>
            <a:off x="-172616" y="1010977"/>
            <a:ext cx="9345828" cy="5139845"/>
          </a:xfrm>
        </p:spPr>
      </p:pic>
      <p:sp>
        <p:nvSpPr>
          <p:cNvPr id="4" name="Slide Number Placeholder 3"/>
          <p:cNvSpPr>
            <a:spLocks noGrp="1"/>
          </p:cNvSpPr>
          <p:nvPr>
            <p:ph type="sldNum" sz="quarter" idx="12"/>
          </p:nvPr>
        </p:nvSpPr>
        <p:spPr/>
        <p:txBody>
          <a:bodyPr/>
          <a:lstStyle/>
          <a:p>
            <a:fld id="{2066355A-084C-D24E-9AD2-7E4FC41EA627}" type="slidenum">
              <a:rPr lang="en-US" smtClean="0"/>
              <a:pPr/>
              <a:t>38</a:t>
            </a:fld>
            <a:endParaRPr lang="en-US" dirty="0"/>
          </a:p>
        </p:txBody>
      </p:sp>
    </p:spTree>
    <p:extLst>
      <p:ext uri="{BB962C8B-B14F-4D97-AF65-F5344CB8AC3E}">
        <p14:creationId xmlns:p14="http://schemas.microsoft.com/office/powerpoint/2010/main" val="2187768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81761228.jpg"/>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4" name="Slide Number Placeholder 3"/>
          <p:cNvSpPr>
            <a:spLocks noGrp="1"/>
          </p:cNvSpPr>
          <p:nvPr>
            <p:ph type="sldNum" sz="quarter" idx="12"/>
          </p:nvPr>
        </p:nvSpPr>
        <p:spPr/>
        <p:txBody>
          <a:bodyPr/>
          <a:lstStyle/>
          <a:p>
            <a:fld id="{2066355A-084C-D24E-9AD2-7E4FC41EA627}" type="slidenum">
              <a:rPr lang="en-US" smtClean="0"/>
              <a:pPr/>
              <a:t>39</a:t>
            </a:fld>
            <a:endParaRPr lang="en-US" dirty="0"/>
          </a:p>
        </p:txBody>
      </p:sp>
      <p:sp>
        <p:nvSpPr>
          <p:cNvPr id="2" name="Title 1"/>
          <p:cNvSpPr>
            <a:spLocks noGrp="1"/>
          </p:cNvSpPr>
          <p:nvPr>
            <p:ph type="title"/>
          </p:nvPr>
        </p:nvSpPr>
        <p:spPr>
          <a:xfrm>
            <a:off x="609600" y="426720"/>
            <a:ext cx="8229600" cy="1143000"/>
          </a:xfrm>
        </p:spPr>
        <p:txBody>
          <a:bodyPr/>
          <a:lstStyle/>
          <a:p>
            <a:br>
              <a:rPr lang="en-GB" dirty="0">
                <a:cs typeface="Arial" charset="0"/>
              </a:rPr>
            </a:br>
            <a:r>
              <a:rPr lang="en-GB" sz="3200" dirty="0">
                <a:cs typeface="Arial" charset="0"/>
              </a:rPr>
              <a:t>Dream IT!</a:t>
            </a:r>
            <a:endParaRPr lang="en-US" sz="3200" dirty="0"/>
          </a:p>
        </p:txBody>
      </p:sp>
      <p:sp>
        <p:nvSpPr>
          <p:cNvPr id="3" name="Content Placeholder 2"/>
          <p:cNvSpPr>
            <a:spLocks noGrp="1"/>
          </p:cNvSpPr>
          <p:nvPr>
            <p:ph type="body" sz="half" idx="2"/>
          </p:nvPr>
        </p:nvSpPr>
        <p:spPr>
          <a:xfrm>
            <a:off x="6553964" y="2310183"/>
            <a:ext cx="1990696" cy="2521832"/>
          </a:xfrm>
        </p:spPr>
        <p:txBody>
          <a:bodyPr/>
          <a:lstStyle/>
          <a:p>
            <a:pPr marL="0" indent="0">
              <a:spcBef>
                <a:spcPts val="0"/>
              </a:spcBef>
              <a:buNone/>
            </a:pPr>
            <a:r>
              <a:rPr lang="en-US" sz="2600" dirty="0">
                <a:latin typeface="+mj-lt"/>
                <a:ea typeface="ＭＳ Ｐゴシック" charset="0"/>
                <a:cs typeface="Arial" charset="0"/>
              </a:rPr>
              <a:t>Imagine</a:t>
            </a:r>
          </a:p>
          <a:p>
            <a:pPr marL="0" indent="0">
              <a:spcBef>
                <a:spcPts val="0"/>
              </a:spcBef>
              <a:buNone/>
            </a:pPr>
            <a:r>
              <a:rPr lang="en-US" sz="2600" dirty="0">
                <a:latin typeface="+mj-lt"/>
                <a:ea typeface="ＭＳ Ｐゴシック" charset="0"/>
                <a:cs typeface="Arial" charset="0"/>
              </a:rPr>
              <a:t>Endless Possibilities</a:t>
            </a:r>
          </a:p>
        </p:txBody>
      </p:sp>
      <p:sp>
        <p:nvSpPr>
          <p:cNvPr id="8" name="Title 1"/>
          <p:cNvSpPr txBox="1">
            <a:spLocks/>
          </p:cNvSpPr>
          <p:nvPr/>
        </p:nvSpPr>
        <p:spPr>
          <a:xfrm>
            <a:off x="609600" y="426720"/>
            <a:ext cx="8229600" cy="1143000"/>
          </a:xfrm>
          <a:prstGeom prst="rect">
            <a:avLst/>
          </a:prstGeom>
        </p:spPr>
        <p:txBody>
          <a:bodyPr vert="horz" lIns="0" tIns="45720" rIns="91440" bIns="45720" rtlCol="0" anchor="ctr">
            <a:noAutofit/>
          </a:bodyPr>
          <a:lstStyle>
            <a:lvl1pPr algn="l" defTabSz="457200" rtl="0" eaLnBrk="1" latinLnBrk="0" hangingPunct="1">
              <a:spcBef>
                <a:spcPct val="0"/>
              </a:spcBef>
              <a:buNone/>
              <a:defRPr lang="en-US" sz="2800" b="1" kern="1200">
                <a:solidFill>
                  <a:schemeClr val="accent1"/>
                </a:solidFill>
                <a:latin typeface="+mj-lt"/>
                <a:ea typeface="+mj-ea"/>
                <a:cs typeface="+mj-cs"/>
              </a:defRPr>
            </a:lvl1pPr>
          </a:lstStyle>
          <a:p>
            <a:r>
              <a:rPr lang="en-US" dirty="0">
                <a:cs typeface="Arial" charset="0"/>
              </a:rPr>
              <a:t>Let Yourself Dream of a Great Future</a:t>
            </a:r>
            <a:br>
              <a:rPr lang="en-US" dirty="0">
                <a:cs typeface="Arial" charset="0"/>
              </a:rPr>
            </a:br>
            <a:endParaRPr lang="en-US" dirty="0"/>
          </a:p>
        </p:txBody>
      </p:sp>
    </p:spTree>
    <p:extLst>
      <p:ext uri="{BB962C8B-B14F-4D97-AF65-F5344CB8AC3E}">
        <p14:creationId xmlns:p14="http://schemas.microsoft.com/office/powerpoint/2010/main" val="402418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645920"/>
            <a:ext cx="5945657" cy="4206240"/>
          </a:xfrm>
          <a:prstGeom prst="rect">
            <a:avLst/>
          </a:prstGeom>
        </p:spPr>
      </p:pic>
      <p:sp>
        <p:nvSpPr>
          <p:cNvPr id="3" name="Slide Number Placeholder 2"/>
          <p:cNvSpPr>
            <a:spLocks noGrp="1"/>
          </p:cNvSpPr>
          <p:nvPr>
            <p:ph type="sldNum" sz="quarter" idx="12"/>
          </p:nvPr>
        </p:nvSpPr>
        <p:spPr/>
        <p:txBody>
          <a:bodyPr/>
          <a:lstStyle/>
          <a:p>
            <a:fld id="{2066355A-084C-D24E-9AD2-7E4FC41EA627}" type="slidenum">
              <a:rPr lang="en-US" smtClean="0"/>
              <a:pPr/>
              <a:t>4</a:t>
            </a:fld>
            <a:endParaRPr lang="en-US"/>
          </a:p>
        </p:txBody>
      </p:sp>
      <p:sp>
        <p:nvSpPr>
          <p:cNvPr id="4" name="Title 3"/>
          <p:cNvSpPr>
            <a:spLocks noGrp="1"/>
          </p:cNvSpPr>
          <p:nvPr>
            <p:ph type="title"/>
          </p:nvPr>
        </p:nvSpPr>
        <p:spPr/>
        <p:txBody>
          <a:bodyPr/>
          <a:lstStyle/>
          <a:p>
            <a:r>
              <a:rPr lang="en-US" dirty="0"/>
              <a:t>Or did you picture someone like this?</a:t>
            </a:r>
          </a:p>
        </p:txBody>
      </p:sp>
      <p:pic>
        <p:nvPicPr>
          <p:cNvPr id="16" name="Picture Placeholder 6" descr="45353191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1645920"/>
            <a:ext cx="5943600" cy="4209599"/>
          </a:xfrm>
          <a:prstGeom prst="rect">
            <a:avLst/>
          </a:prstGeom>
        </p:spPr>
      </p:pic>
      <p:pic>
        <p:nvPicPr>
          <p:cNvPr id="19" name="Picture Placeholder 6" descr="175195563-photo.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 y="1645920"/>
            <a:ext cx="5945657" cy="4209599"/>
          </a:xfrm>
          <a:prstGeom prst="rect">
            <a:avLst/>
          </a:prstGeom>
        </p:spPr>
      </p:pic>
      <p:pic>
        <p:nvPicPr>
          <p:cNvPr id="13" name="Picture Placeholder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 y="1645920"/>
            <a:ext cx="5943600" cy="4206240"/>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3079" y="1809934"/>
            <a:ext cx="1333144" cy="1393303"/>
          </a:xfrm>
          <a:prstGeom prst="rect">
            <a:avLst/>
          </a:prstGeom>
        </p:spPr>
      </p:pic>
    </p:spTree>
    <p:extLst>
      <p:ext uri="{BB962C8B-B14F-4D97-AF65-F5344CB8AC3E}">
        <p14:creationId xmlns:p14="http://schemas.microsoft.com/office/powerpoint/2010/main" val="13735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pPr/>
              <a:t>40</a:t>
            </a:fld>
            <a:endParaRPr lang="en-US" dirty="0"/>
          </a:p>
        </p:txBody>
      </p:sp>
      <p:pic>
        <p:nvPicPr>
          <p:cNvPr id="18434" name="Picture 2" descr="C:\Users\Cathy Alper\Documents\Comptia\AWIT\Marketing and web site\JPEG - RGB High Res\Adv_Women_IT_Comm_Vert_CompTI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5533" y="441433"/>
            <a:ext cx="7204842" cy="56520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331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3277155" y="1651158"/>
            <a:ext cx="5409645" cy="4206240"/>
          </a:xfrm>
          <a:prstGeom prst="round1Rect">
            <a:avLst>
              <a:gd name="adj" fmla="val 13024"/>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13" name="Title 12"/>
          <p:cNvSpPr>
            <a:spLocks noGrp="1"/>
          </p:cNvSpPr>
          <p:nvPr>
            <p:ph type="title"/>
          </p:nvPr>
        </p:nvSpPr>
        <p:spPr/>
        <p:txBody>
          <a:bodyPr/>
          <a:lstStyle/>
          <a:p>
            <a:r>
              <a:rPr lang="en-US" dirty="0">
                <a:ea typeface="ＭＳ Ｐゴシック" charset="0"/>
                <a:cs typeface="Arial" charset="0"/>
              </a:rPr>
              <a:t>Did you picture someone like me?</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5</a:t>
            </a:fld>
            <a:endParaRPr lang="en-US" dirty="0"/>
          </a:p>
        </p:txBody>
      </p:sp>
      <p:sp>
        <p:nvSpPr>
          <p:cNvPr id="2" name="Picture Placeholder 1"/>
          <p:cNvSpPr>
            <a:spLocks noGrp="1"/>
          </p:cNvSpPr>
          <p:nvPr>
            <p:ph type="pic" sz="quarter" idx="14"/>
          </p:nvPr>
        </p:nvSpPr>
        <p:spPr>
          <a:xfrm>
            <a:off x="457200" y="1667034"/>
            <a:ext cx="2819955" cy="3279730"/>
          </a:xfrm>
        </p:spPr>
      </p:sp>
      <p:sp>
        <p:nvSpPr>
          <p:cNvPr id="16" name="TextBox 15"/>
          <p:cNvSpPr txBox="1"/>
          <p:nvPr/>
        </p:nvSpPr>
        <p:spPr>
          <a:xfrm>
            <a:off x="457201" y="4978360"/>
            <a:ext cx="2819956" cy="615553"/>
          </a:xfrm>
          <a:prstGeom prst="rect">
            <a:avLst/>
          </a:prstGeom>
          <a:noFill/>
        </p:spPr>
        <p:txBody>
          <a:bodyPr wrap="square" rtlCol="0">
            <a:spAutoFit/>
          </a:bodyPr>
          <a:lstStyle/>
          <a:p>
            <a:pPr algn="ctr"/>
            <a:r>
              <a:rPr lang="en-US" sz="1700" b="1" dirty="0">
                <a:solidFill>
                  <a:srgbClr val="69727B"/>
                </a:solidFill>
                <a:cs typeface="Arial" charset="0"/>
              </a:rPr>
              <a:t>Name</a:t>
            </a:r>
          </a:p>
          <a:p>
            <a:pPr algn="ctr"/>
            <a:r>
              <a:rPr lang="en-US" sz="1700" dirty="0">
                <a:solidFill>
                  <a:srgbClr val="69727B"/>
                </a:solidFill>
                <a:cs typeface="Arial" charset="0"/>
              </a:rPr>
              <a:t>Title, Company</a:t>
            </a:r>
          </a:p>
        </p:txBody>
      </p:sp>
      <p:sp>
        <p:nvSpPr>
          <p:cNvPr id="7" name="Content Placeholder 5"/>
          <p:cNvSpPr txBox="1">
            <a:spLocks/>
          </p:cNvSpPr>
          <p:nvPr/>
        </p:nvSpPr>
        <p:spPr>
          <a:xfrm>
            <a:off x="4653595" y="2738939"/>
            <a:ext cx="3966649" cy="2760454"/>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500" dirty="0">
                <a:solidFill>
                  <a:schemeClr val="bg1"/>
                </a:solidFill>
                <a:cs typeface="Arial" charset="0"/>
              </a:rPr>
              <a:t>Presenter quote </a:t>
            </a:r>
            <a:br>
              <a:rPr lang="en-US" sz="2500" dirty="0">
                <a:solidFill>
                  <a:schemeClr val="bg1"/>
                </a:solidFill>
                <a:cs typeface="Arial" charset="0"/>
              </a:rPr>
            </a:br>
            <a:r>
              <a:rPr lang="en-US" sz="2500" dirty="0">
                <a:solidFill>
                  <a:schemeClr val="bg1"/>
                </a:solidFill>
                <a:cs typeface="Arial" charset="0"/>
              </a:rPr>
              <a:t>goes here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085" y="2738939"/>
            <a:ext cx="660400" cy="609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426989" y="3871680"/>
            <a:ext cx="660400" cy="609600"/>
          </a:xfrm>
          <a:prstGeom prst="rect">
            <a:avLst/>
          </a:prstGeom>
        </p:spPr>
      </p:pic>
      <p:sp>
        <p:nvSpPr>
          <p:cNvPr id="3" name="TextBox 2"/>
          <p:cNvSpPr txBox="1"/>
          <p:nvPr/>
        </p:nvSpPr>
        <p:spPr>
          <a:xfrm>
            <a:off x="826653" y="2253799"/>
            <a:ext cx="2081049" cy="646331"/>
          </a:xfrm>
          <a:prstGeom prst="rect">
            <a:avLst/>
          </a:prstGeom>
          <a:noFill/>
        </p:spPr>
        <p:txBody>
          <a:bodyPr wrap="square" rtlCol="0">
            <a:spAutoFit/>
          </a:bodyPr>
          <a:lstStyle/>
          <a:p>
            <a:pPr algn="ctr"/>
            <a:r>
              <a:rPr lang="en-US" dirty="0"/>
              <a:t>Presenter picture goes here</a:t>
            </a:r>
          </a:p>
        </p:txBody>
      </p:sp>
    </p:spTree>
    <p:extLst>
      <p:ext uri="{BB962C8B-B14F-4D97-AF65-F5344CB8AC3E}">
        <p14:creationId xmlns:p14="http://schemas.microsoft.com/office/powerpoint/2010/main" val="361369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a:t>
            </a:r>
            <a:br>
              <a:rPr lang="en-US" dirty="0"/>
            </a:br>
            <a:r>
              <a:rPr lang="en-US" dirty="0"/>
              <a:t>(Information Technology)</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1AF2B4D-6B12-4EDF-87BB-2B55CECB6611}" type="slidenum">
              <a:rPr lang="en-US" smtClean="0"/>
              <a:pPr/>
              <a:t>6</a:t>
            </a:fld>
            <a:endParaRPr lang="en-US"/>
          </a:p>
        </p:txBody>
      </p:sp>
    </p:spTree>
    <p:extLst>
      <p:ext uri="{BB962C8B-B14F-4D97-AF65-F5344CB8AC3E}">
        <p14:creationId xmlns:p14="http://schemas.microsoft.com/office/powerpoint/2010/main" val="84053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Arial" charset="0"/>
              </a:rPr>
              <a:t>What Is IT?</a:t>
            </a:r>
            <a:endParaRPr lang="en-US" dirty="0"/>
          </a:p>
        </p:txBody>
      </p:sp>
      <p:sp>
        <p:nvSpPr>
          <p:cNvPr id="3" name="Content Placeholder 2"/>
          <p:cNvSpPr>
            <a:spLocks noGrp="1"/>
          </p:cNvSpPr>
          <p:nvPr>
            <p:ph idx="1"/>
          </p:nvPr>
        </p:nvSpPr>
        <p:spPr/>
        <p:txBody>
          <a:bodyPr/>
          <a:lstStyle/>
          <a:p>
            <a:pPr marL="0" indent="0">
              <a:spcBef>
                <a:spcPct val="20000"/>
              </a:spcBef>
              <a:buNone/>
            </a:pPr>
            <a:r>
              <a:rPr lang="en-US" dirty="0">
                <a:solidFill>
                  <a:schemeClr val="tx1">
                    <a:lumMod val="65000"/>
                    <a:lumOff val="35000"/>
                  </a:schemeClr>
                </a:solidFill>
                <a:cs typeface="Arial" charset="0"/>
              </a:rPr>
              <a:t>IT is the backbone of many things we take for granted day-in, day-out. IT is the engine that drives and supports businesses, industries, innovation and human communication.</a:t>
            </a:r>
          </a:p>
          <a:p>
            <a:pPr marL="0" indent="0">
              <a:buNone/>
            </a:pPr>
            <a:r>
              <a:rPr lang="en-US" dirty="0">
                <a:solidFill>
                  <a:schemeClr val="tx1">
                    <a:lumMod val="65000"/>
                    <a:lumOff val="35000"/>
                  </a:schemeClr>
                </a:solidFill>
                <a:cs typeface="Arial" charset="0"/>
              </a:rPr>
              <a:t>IT impacts the way we live, </a:t>
            </a:r>
            <a:br>
              <a:rPr lang="en-US" dirty="0">
                <a:solidFill>
                  <a:schemeClr val="tx1">
                    <a:lumMod val="65000"/>
                    <a:lumOff val="35000"/>
                  </a:schemeClr>
                </a:solidFill>
                <a:cs typeface="Arial" charset="0"/>
              </a:rPr>
            </a:br>
            <a:r>
              <a:rPr lang="en-US" dirty="0">
                <a:solidFill>
                  <a:schemeClr val="tx1">
                    <a:lumMod val="65000"/>
                    <a:lumOff val="35000"/>
                  </a:schemeClr>
                </a:solidFill>
                <a:cs typeface="Arial" charset="0"/>
              </a:rPr>
              <a:t>work, play and learn.</a:t>
            </a:r>
          </a:p>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7</a:t>
            </a:fld>
            <a:endParaRPr lang="en-US" dirty="0"/>
          </a:p>
        </p:txBody>
      </p:sp>
      <p:pic>
        <p:nvPicPr>
          <p:cNvPr id="6" name="Picture Placeholder 5" descr="177719379.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4966761" y="1600200"/>
            <a:ext cx="3720039" cy="4529961"/>
          </a:xfrm>
        </p:spPr>
      </p:pic>
    </p:spTree>
    <p:extLst>
      <p:ext uri="{BB962C8B-B14F-4D97-AF65-F5344CB8AC3E}">
        <p14:creationId xmlns:p14="http://schemas.microsoft.com/office/powerpoint/2010/main" val="106695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091" y="829727"/>
            <a:ext cx="8941714" cy="5838321"/>
          </a:xfrm>
          <a:prstGeom prst="rect">
            <a:avLst/>
          </a:prstGeom>
        </p:spPr>
      </p:pic>
      <p:sp>
        <p:nvSpPr>
          <p:cNvPr id="5" name="Title 4"/>
          <p:cNvSpPr>
            <a:spLocks noGrp="1"/>
          </p:cNvSpPr>
          <p:nvPr>
            <p:ph type="title"/>
          </p:nvPr>
        </p:nvSpPr>
        <p:spPr/>
        <p:txBody>
          <a:bodyPr/>
          <a:lstStyle/>
          <a:p>
            <a:r>
              <a:rPr lang="en-US" dirty="0">
                <a:ea typeface="ＭＳ Ｐゴシック" charset="0"/>
                <a:cs typeface="Arial" charset="0"/>
              </a:rPr>
              <a:t>IT Is Technical Tools</a:t>
            </a:r>
            <a:endParaRPr lang="en-US" dirty="0"/>
          </a:p>
        </p:txBody>
      </p:sp>
      <p:sp>
        <p:nvSpPr>
          <p:cNvPr id="6" name="Content Placeholder 5"/>
          <p:cNvSpPr>
            <a:spLocks noGrp="1"/>
          </p:cNvSpPr>
          <p:nvPr>
            <p:ph idx="1"/>
          </p:nvPr>
        </p:nvSpPr>
        <p:spPr>
          <a:xfrm>
            <a:off x="457200" y="1600200"/>
            <a:ext cx="2457087" cy="4525963"/>
          </a:xfrm>
        </p:spPr>
        <p:txBody>
          <a:bodyPr/>
          <a:lstStyle/>
          <a:p>
            <a:pPr marL="0" indent="0">
              <a:buNone/>
            </a:pPr>
            <a:r>
              <a:rPr lang="en-US" dirty="0">
                <a:cs typeface="Arial" charset="0"/>
              </a:rPr>
              <a:t>IT is </a:t>
            </a:r>
            <a:r>
              <a:rPr lang="en-US" dirty="0">
                <a:solidFill>
                  <a:schemeClr val="tx1">
                    <a:lumMod val="65000"/>
                    <a:lumOff val="35000"/>
                  </a:schemeClr>
                </a:solidFill>
                <a:cs typeface="Arial" charset="0"/>
              </a:rPr>
              <a:t>tech</a:t>
            </a:r>
            <a:r>
              <a:rPr lang="en-US" dirty="0">
                <a:cs typeface="Arial" charset="0"/>
              </a:rPr>
              <a:t> </a:t>
            </a:r>
            <a:r>
              <a:rPr lang="en-US" b="1" dirty="0">
                <a:cs typeface="Arial" charset="0"/>
              </a:rPr>
              <a:t>hardware</a:t>
            </a:r>
            <a:r>
              <a:rPr lang="en-US" dirty="0">
                <a:cs typeface="Arial" charset="0"/>
              </a:rPr>
              <a:t>, </a:t>
            </a:r>
            <a:r>
              <a:rPr lang="en-US" b="1" dirty="0">
                <a:cs typeface="Arial" charset="0"/>
              </a:rPr>
              <a:t>software</a:t>
            </a:r>
            <a:r>
              <a:rPr lang="en-US" dirty="0">
                <a:cs typeface="Arial" charset="0"/>
              </a:rPr>
              <a:t>, the </a:t>
            </a:r>
            <a:r>
              <a:rPr lang="en-US" b="1" dirty="0">
                <a:cs typeface="Arial" charset="0"/>
              </a:rPr>
              <a:t>Internet</a:t>
            </a:r>
            <a:r>
              <a:rPr lang="en-US" dirty="0">
                <a:cs typeface="Arial" charset="0"/>
              </a:rPr>
              <a:t>, and the </a:t>
            </a:r>
            <a:r>
              <a:rPr lang="en-US" b="1" dirty="0">
                <a:cs typeface="Arial" charset="0"/>
              </a:rPr>
              <a:t>networks</a:t>
            </a:r>
            <a:r>
              <a:rPr lang="en-US" dirty="0">
                <a:cs typeface="Arial" charset="0"/>
              </a:rPr>
              <a:t> that tie </a:t>
            </a:r>
            <a:br>
              <a:rPr lang="en-US" dirty="0">
                <a:cs typeface="Arial" charset="0"/>
              </a:rPr>
            </a:br>
            <a:r>
              <a:rPr lang="en-US" dirty="0">
                <a:cs typeface="Arial" charset="0"/>
              </a:rPr>
              <a:t>it all together</a:t>
            </a:r>
          </a:p>
          <a:p>
            <a:pPr marL="0" indent="0">
              <a:buNone/>
            </a:pP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8</a:t>
            </a:fld>
            <a:endParaRPr lang="en-US" dirty="0"/>
          </a:p>
        </p:txBody>
      </p:sp>
    </p:spTree>
    <p:extLst>
      <p:ext uri="{BB962C8B-B14F-4D97-AF65-F5344CB8AC3E}">
        <p14:creationId xmlns:p14="http://schemas.microsoft.com/office/powerpoint/2010/main" val="191752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pPr/>
              <a:t>9</a:t>
            </a:fld>
            <a:endParaRPr lang="en-US" dirty="0"/>
          </a:p>
        </p:txBody>
      </p:sp>
      <p:sp>
        <p:nvSpPr>
          <p:cNvPr id="2" name="Title 1"/>
          <p:cNvSpPr>
            <a:spLocks noGrp="1"/>
          </p:cNvSpPr>
          <p:nvPr>
            <p:ph type="title"/>
          </p:nvPr>
        </p:nvSpPr>
        <p:spPr/>
        <p:txBody>
          <a:bodyPr/>
          <a:lstStyle/>
          <a:p>
            <a:r>
              <a:rPr lang="en-US" dirty="0">
                <a:ea typeface="ＭＳ Ｐゴシック" charset="0"/>
                <a:cs typeface="Arial" charset="0"/>
              </a:rPr>
              <a:t>IT Is People</a:t>
            </a:r>
            <a:endParaRPr lang="en-US" dirty="0"/>
          </a:p>
        </p:txBody>
      </p:sp>
      <p:sp>
        <p:nvSpPr>
          <p:cNvPr id="3" name="Content Placeholder 2"/>
          <p:cNvSpPr>
            <a:spLocks noGrp="1"/>
          </p:cNvSpPr>
          <p:nvPr>
            <p:ph type="body" sz="half" idx="2"/>
          </p:nvPr>
        </p:nvSpPr>
        <p:spPr>
          <a:xfrm>
            <a:off x="6553964" y="2143302"/>
            <a:ext cx="1990696" cy="3576400"/>
          </a:xfrm>
        </p:spPr>
        <p:txBody>
          <a:bodyPr/>
          <a:lstStyle/>
          <a:p>
            <a:pPr marL="0" indent="0">
              <a:buNone/>
            </a:pPr>
            <a:r>
              <a:rPr lang="en-US" sz="2300" dirty="0">
                <a:solidFill>
                  <a:schemeClr val="bg1"/>
                </a:solidFill>
                <a:cs typeface="Arial" charset="0"/>
              </a:rPr>
              <a:t>IT isn’t just about the technology; it’s  also about </a:t>
            </a:r>
            <a:br>
              <a:rPr lang="en-US" sz="2300" dirty="0">
                <a:solidFill>
                  <a:schemeClr val="bg1"/>
                </a:solidFill>
                <a:cs typeface="Arial" charset="0"/>
              </a:rPr>
            </a:br>
            <a:r>
              <a:rPr lang="en-US" sz="2300" dirty="0">
                <a:solidFill>
                  <a:schemeClr val="bg1"/>
                </a:solidFill>
                <a:cs typeface="Arial" charset="0"/>
              </a:rPr>
              <a:t>the </a:t>
            </a:r>
            <a:r>
              <a:rPr lang="en-US" sz="2300" b="1" dirty="0">
                <a:solidFill>
                  <a:schemeClr val="bg1"/>
                </a:solidFill>
                <a:cs typeface="Arial" charset="0"/>
              </a:rPr>
              <a:t>people </a:t>
            </a:r>
            <a:r>
              <a:rPr lang="en-US" sz="2300" dirty="0">
                <a:solidFill>
                  <a:schemeClr val="bg1"/>
                </a:solidFill>
                <a:cs typeface="Arial" charset="0"/>
              </a:rPr>
              <a:t>you work with.</a:t>
            </a:r>
            <a:endParaRPr lang="en-US" sz="2300" b="1" dirty="0">
              <a:solidFill>
                <a:schemeClr val="bg1"/>
              </a:solidFill>
              <a:cs typeface="Arial" charset="0"/>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2929" r="2929"/>
          <a:stretch>
            <a:fillRect/>
          </a:stretch>
        </p:blipFill>
        <p:spPr/>
      </p:pic>
    </p:spTree>
    <p:extLst>
      <p:ext uri="{BB962C8B-B14F-4D97-AF65-F5344CB8AC3E}">
        <p14:creationId xmlns:p14="http://schemas.microsoft.com/office/powerpoint/2010/main" val="628476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161A"/>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a:solidFill>
            <a:srgbClr val="69727B"/>
          </a:solidFill>
          <a:headEnd type="none"/>
          <a:tailEnd type="non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purl.org/dc/terms/"/>
    <ds:schemaRef ds:uri="http://schemas.microsoft.com/sharepoint/v3/fields"/>
    <ds:schemaRef ds:uri="http://schemas.microsoft.com/office/2006/metadata/propertie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6752</TotalTime>
  <Words>5283</Words>
  <Application>Microsoft Office PowerPoint</Application>
  <PresentationFormat>On-screen Show (4:3)</PresentationFormat>
  <Paragraphs>595</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ＭＳ Ｐゴシック</vt:lpstr>
      <vt:lpstr>Arial</vt:lpstr>
      <vt:lpstr>Calibri</vt:lpstr>
      <vt:lpstr>Wingdings</vt:lpstr>
      <vt:lpstr>Office Theme</vt:lpstr>
      <vt:lpstr>Envisioning Endless Possibilities for Your Future </vt:lpstr>
      <vt:lpstr>Close your eyes and picture a technology worker.</vt:lpstr>
      <vt:lpstr>Did you picture someone like this?</vt:lpstr>
      <vt:lpstr>Or did you picture someone like this?</vt:lpstr>
      <vt:lpstr>Did you picture someone like me?</vt:lpstr>
      <vt:lpstr>What is IT? (Information Technology)</vt:lpstr>
      <vt:lpstr>What Is IT?</vt:lpstr>
      <vt:lpstr>IT Is Technical Tools</vt:lpstr>
      <vt:lpstr>IT Is People</vt:lpstr>
      <vt:lpstr>IT is the Future</vt:lpstr>
      <vt:lpstr>IT has Jobs available</vt:lpstr>
      <vt:lpstr> Jobs Waiting to be Filled  </vt:lpstr>
      <vt:lpstr>IT Jobs are Expected to Grow</vt:lpstr>
      <vt:lpstr>Many IT Jobs with Potential</vt:lpstr>
      <vt:lpstr>Companies are on the look out for smart people!</vt:lpstr>
      <vt:lpstr>Where are the jobs now?</vt:lpstr>
      <vt:lpstr>There’s a Place for  you in IT</vt:lpstr>
      <vt:lpstr>With a Career in IT you can...</vt:lpstr>
      <vt:lpstr>Do you like to…</vt:lpstr>
      <vt:lpstr>There’s a Place for You in IT</vt:lpstr>
      <vt:lpstr>There’s a Place for You in IT</vt:lpstr>
      <vt:lpstr>There’s a Place for You in IT</vt:lpstr>
      <vt:lpstr>There’s a Place for You in IT</vt:lpstr>
      <vt:lpstr>There’s a Place for You in IT</vt:lpstr>
      <vt:lpstr>There’s a Place for You in IT</vt:lpstr>
      <vt:lpstr>There’s a Place for You in IT</vt:lpstr>
      <vt:lpstr>There’s a Place for You in IT</vt:lpstr>
      <vt:lpstr>There’s a Place for You in IT</vt:lpstr>
      <vt:lpstr>Women in IT Stories</vt:lpstr>
      <vt:lpstr>Picture Yourself Here </vt:lpstr>
      <vt:lpstr>Picture Yourself Here </vt:lpstr>
      <vt:lpstr>Picture Yourself Here </vt:lpstr>
      <vt:lpstr>Picture Yourself Here </vt:lpstr>
      <vt:lpstr>Picture Yourself Here </vt:lpstr>
      <vt:lpstr>Resources to help you get started</vt:lpstr>
      <vt:lpstr>In Our Local Community</vt:lpstr>
      <vt:lpstr>You can get started in IT at any age,  anywhere, any time.</vt:lpstr>
      <vt:lpstr>We are here to help</vt:lpstr>
      <vt:lpstr> Dream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Cathy Alper</cp:lastModifiedBy>
  <cp:revision>468</cp:revision>
  <cp:lastPrinted>2013-07-30T16:42:49Z</cp:lastPrinted>
  <dcterms:created xsi:type="dcterms:W3CDTF">2010-04-12T23:12:02Z</dcterms:created>
  <dcterms:modified xsi:type="dcterms:W3CDTF">2016-06-29T19:07:10Z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